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59"/>
  </p:notesMasterIdLst>
  <p:handoutMasterIdLst>
    <p:handoutMasterId r:id="rId60"/>
  </p:handoutMasterIdLst>
  <p:sldIdLst>
    <p:sldId id="865" r:id="rId3"/>
    <p:sldId id="826" r:id="rId4"/>
    <p:sldId id="464" r:id="rId5"/>
    <p:sldId id="833" r:id="rId6"/>
    <p:sldId id="465" r:id="rId7"/>
    <p:sldId id="373" r:id="rId8"/>
    <p:sldId id="374" r:id="rId9"/>
    <p:sldId id="375" r:id="rId10"/>
    <p:sldId id="861" r:id="rId11"/>
    <p:sldId id="862" r:id="rId12"/>
    <p:sldId id="863" r:id="rId13"/>
    <p:sldId id="864" r:id="rId14"/>
    <p:sldId id="381" r:id="rId15"/>
    <p:sldId id="382" r:id="rId16"/>
    <p:sldId id="383" r:id="rId17"/>
    <p:sldId id="384" r:id="rId18"/>
    <p:sldId id="385" r:id="rId19"/>
    <p:sldId id="388" r:id="rId20"/>
    <p:sldId id="376" r:id="rId21"/>
    <p:sldId id="389" r:id="rId22"/>
    <p:sldId id="390" r:id="rId23"/>
    <p:sldId id="377" r:id="rId24"/>
    <p:sldId id="378" r:id="rId25"/>
    <p:sldId id="379" r:id="rId26"/>
    <p:sldId id="380" r:id="rId27"/>
    <p:sldId id="834" r:id="rId28"/>
    <p:sldId id="386" r:id="rId29"/>
    <p:sldId id="398" r:id="rId30"/>
    <p:sldId id="399" r:id="rId31"/>
    <p:sldId id="400" r:id="rId32"/>
    <p:sldId id="401" r:id="rId33"/>
    <p:sldId id="448" r:id="rId34"/>
    <p:sldId id="489" r:id="rId35"/>
    <p:sldId id="392" r:id="rId36"/>
    <p:sldId id="491" r:id="rId37"/>
    <p:sldId id="490" r:id="rId38"/>
    <p:sldId id="492" r:id="rId39"/>
    <p:sldId id="393" r:id="rId40"/>
    <p:sldId id="493" r:id="rId41"/>
    <p:sldId id="494" r:id="rId42"/>
    <p:sldId id="509" r:id="rId43"/>
    <p:sldId id="495" r:id="rId44"/>
    <p:sldId id="394" r:id="rId45"/>
    <p:sldId id="496" r:id="rId46"/>
    <p:sldId id="497" r:id="rId47"/>
    <p:sldId id="395" r:id="rId48"/>
    <p:sldId id="558" r:id="rId49"/>
    <p:sldId id="396" r:id="rId50"/>
    <p:sldId id="502" r:id="rId51"/>
    <p:sldId id="503" r:id="rId52"/>
    <p:sldId id="795" r:id="rId53"/>
    <p:sldId id="796" r:id="rId54"/>
    <p:sldId id="797" r:id="rId55"/>
    <p:sldId id="794" r:id="rId56"/>
    <p:sldId id="571" r:id="rId57"/>
    <p:sldId id="859" r:id="rId58"/>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91422" autoAdjust="0"/>
  </p:normalViewPr>
  <p:slideViewPr>
    <p:cSldViewPr>
      <p:cViewPr varScale="1">
        <p:scale>
          <a:sx n="104" d="100"/>
          <a:sy n="104" d="100"/>
        </p:scale>
        <p:origin x="708" y="120"/>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4</a:t>
            </a:fld>
            <a:endParaRPr lang="en-US" dirty="0"/>
          </a:p>
        </p:txBody>
      </p:sp>
    </p:spTree>
    <p:extLst>
      <p:ext uri="{BB962C8B-B14F-4D97-AF65-F5344CB8AC3E}">
        <p14:creationId xmlns:p14="http://schemas.microsoft.com/office/powerpoint/2010/main" val="4166453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644121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The Lord Is My Shepherd—Jehovah-Roi</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039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Jesus Is the Good Shepherd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5256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John 10:14-16</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14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good shepherd; and I know My sheep, and am known by My own.</a:t>
            </a:r>
            <a:r>
              <a:rPr lang="en-US" sz="3800" dirty="0">
                <a:effectLst/>
                <a:latin typeface="Verdana" panose="020B0604030504040204" pitchFamily="34" charset="0"/>
                <a:ea typeface="Calibri" panose="020F0502020204030204" pitchFamily="34" charset="0"/>
                <a:cs typeface="Times New Roman" panose="02020603050405020304" pitchFamily="18" charset="0"/>
              </a:rPr>
              <a:t> 15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As the Father knows Me, even so I know the Father; and I lay down My life for the sheep.</a:t>
            </a:r>
            <a:r>
              <a:rPr lang="en-US" sz="3800" dirty="0">
                <a:effectLst/>
                <a:latin typeface="Verdana" panose="020B0604030504040204" pitchFamily="34" charset="0"/>
                <a:ea typeface="Calibri" panose="020F0502020204030204" pitchFamily="34" charset="0"/>
                <a:cs typeface="Times New Roman" panose="02020603050405020304" pitchFamily="18" charset="0"/>
              </a:rPr>
              <a:t> 16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other sheep I have which are not of this fold; them also I must bring, and they will hear My voice; and there will be one flock and one shepherd.</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0816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Jesus Is the Chief Shepherd</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a typeface="Calibri" panose="020F0502020204030204" pitchFamily="34" charset="0"/>
                <a:cs typeface="Times New Roman" panose="02020603050405020304" pitchFamily="18" charset="0"/>
              </a:rPr>
              <a:t>1 Peter 5:4</a:t>
            </a:r>
            <a:endParaRPr lang="en-US" sz="4000"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“and when the Chief Shepherd appears, you will receive the crown of glory that does not fade away”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The Shepherd Will Provide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Jehovah - Jireh</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He Supplies All Our Needs</a:t>
            </a:r>
            <a:endParaRPr lang="en-US" sz="4000" dirty="0"/>
          </a:p>
          <a:p>
            <a:pPr algn="ctr"/>
            <a:r>
              <a:rPr lang="en-US" sz="4000"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solidFill>
                <a:srgbClr val="FFFFFF"/>
              </a:solidFill>
            </a:endParaRPr>
          </a:p>
        </p:txBody>
      </p:sp>
      <p:sp>
        <p:nvSpPr>
          <p:cNvPr id="3" name="Rectangle 3"/>
          <p:cNvSpPr txBox="1">
            <a:spLocks noChangeArrowheads="1"/>
          </p:cNvSpPr>
          <p:nvPr/>
        </p:nvSpPr>
        <p:spPr>
          <a:xfrm>
            <a:off x="0" y="0"/>
            <a:ext cx="12192000" cy="5029200"/>
          </a:xfrm>
          <a:prstGeom prst="rect">
            <a:avLst/>
          </a:prstGeom>
        </p:spPr>
        <p:txBody>
          <a:bodyPr/>
          <a:lstStyle/>
          <a:p>
            <a:pPr algn="ctr"/>
            <a:r>
              <a:rPr lang="en-US" sz="4000" b="1" u="sng" dirty="0"/>
              <a:t>Psalm 37:25</a:t>
            </a:r>
            <a:endParaRPr lang="en-US" sz="4000" u="sng" dirty="0"/>
          </a:p>
          <a:p>
            <a:pPr algn="ctr"/>
            <a:r>
              <a:rPr lang="en-US" sz="4000" dirty="0"/>
              <a:t>“I have been young, and now am old; Yet I have not seen the righteous forsaken, Nor his descendants begging bread” </a:t>
            </a:r>
          </a:p>
          <a:p>
            <a:pPr algn="ctr"/>
            <a:r>
              <a:rPr lang="en-US" sz="4000"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algn="ctr"/>
            <a:r>
              <a:rPr lang="en-US" sz="4000" b="1" u="sng" dirty="0"/>
              <a:t>Philippians 4:19</a:t>
            </a:r>
            <a:endParaRPr lang="en-US" sz="4000" u="sng" dirty="0"/>
          </a:p>
          <a:p>
            <a:pPr algn="ctr"/>
            <a:r>
              <a:rPr lang="en-US" sz="4000" dirty="0"/>
              <a:t>“And my God shall supply all your need according to His riches in glory by Christ Jesus”</a:t>
            </a:r>
          </a:p>
          <a:p>
            <a:pPr algn="ctr"/>
            <a:r>
              <a:rPr lang="en-US" sz="4000"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algn="ctr"/>
            <a:r>
              <a:rPr lang="en-US" sz="4000" b="1" dirty="0"/>
              <a:t>The Shepherd Leads Beside Still Waters</a:t>
            </a:r>
            <a:endParaRPr lang="en-US" sz="4000" dirty="0"/>
          </a:p>
          <a:p>
            <a:pPr algn="ctr"/>
            <a:r>
              <a:rPr lang="en-US" sz="4000" b="1" dirty="0"/>
              <a:t> </a:t>
            </a:r>
            <a:r>
              <a:rPr lang="en-US" sz="4000" dirty="0"/>
              <a:t> </a:t>
            </a: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Our Great Shepherd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John 10:11-16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February 21, 2021</a:t>
            </a:r>
            <a:r>
              <a:rPr lang="en-US" sz="32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Text&#10;&#10;Description automatically generated">
            <a:extLst>
              <a:ext uri="{FF2B5EF4-FFF2-40B4-BE49-F238E27FC236}">
                <a16:creationId xmlns:a16="http://schemas.microsoft.com/office/drawing/2014/main" id="{D4E61EDF-FAD0-414A-8FD5-CA4D39EA8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98018" y="5745018"/>
            <a:ext cx="1483976" cy="111298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solidFill>
                <a:srgbClr val="FFFFFF"/>
              </a:solidFill>
            </a:endParaRPr>
          </a:p>
        </p:txBody>
      </p:sp>
      <p:sp>
        <p:nvSpPr>
          <p:cNvPr id="3" name="Rectangle 3"/>
          <p:cNvSpPr txBox="1">
            <a:spLocks noChangeArrowheads="1"/>
          </p:cNvSpPr>
          <p:nvPr/>
        </p:nvSpPr>
        <p:spPr>
          <a:xfrm>
            <a:off x="0" y="0"/>
            <a:ext cx="12192000" cy="5029200"/>
          </a:xfrm>
          <a:prstGeom prst="rect">
            <a:avLst/>
          </a:prstGeom>
        </p:spPr>
        <p:txBody>
          <a:bodyPr/>
          <a:lstStyle/>
          <a:p>
            <a:pPr algn="ctr"/>
            <a:r>
              <a:rPr lang="en-US" sz="4000" dirty="0">
                <a:solidFill>
                  <a:srgbClr val="FFFFFF"/>
                </a:solidFill>
              </a:rPr>
              <a:t> </a:t>
            </a:r>
            <a:r>
              <a:rPr lang="en-US" sz="4000" b="1" u="sng" dirty="0"/>
              <a:t>Judges 6:23-24</a:t>
            </a:r>
            <a:endParaRPr lang="en-US" sz="4000" u="sng" dirty="0"/>
          </a:p>
          <a:p>
            <a:pPr algn="ctr"/>
            <a:r>
              <a:rPr lang="en-US" sz="4000" dirty="0"/>
              <a:t>23 Then the LORD said to him, "Peace be with you; do not fear, you shall not die." 24 So Gideon built an altar there to the LORD, and called it The-LORD-Is-Peace. To this day it is still in </a:t>
            </a:r>
            <a:r>
              <a:rPr lang="en-US" sz="4000" dirty="0" err="1"/>
              <a:t>Ophrah</a:t>
            </a:r>
            <a:r>
              <a:rPr lang="en-US" sz="4000" dirty="0"/>
              <a:t> of the Abiezrites. </a:t>
            </a:r>
          </a:p>
          <a:p>
            <a:pPr algn="ctr"/>
            <a:r>
              <a:rPr lang="en-US" sz="4000" b="1" dirty="0"/>
              <a:t> </a:t>
            </a:r>
            <a:endParaRPr lang="en-US" sz="4000" dirty="0"/>
          </a:p>
          <a:p>
            <a:pPr algn="ctr"/>
            <a:endParaRPr lang="en-US" sz="4000" dirty="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Jesus Is Our Peace </a:t>
            </a:r>
            <a:endParaRPr lang="en-US" sz="4000"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Jehovah-Shalom – The Lord Is My Peace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God has not given us a spirit of fear, but of power and of love and of a sound mind”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“Peace I leave with you, My peace I give to you; not as the world gives do I give to you. Let not your heart be troubled, neither let it be afraid”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Shepherd Restores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Jehovah-Rapha The Lord Our Healer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3792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He was wounded for our transgressions, He was bruised for our iniquities; The chastisement for our peace was upon Him, And by His stripes we are healed”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u="sng" dirty="0">
                <a:solidFill>
                  <a:srgbClr val="FFFFFF"/>
                </a:solidFill>
              </a:rPr>
              <a:t> </a:t>
            </a:r>
            <a:r>
              <a:rPr lang="en-US" sz="4000" b="1" u="sng" dirty="0">
                <a:ea typeface="Calibri" panose="020F0502020204030204" pitchFamily="34" charset="0"/>
                <a:cs typeface="Times New Roman" panose="02020603050405020304" pitchFamily="18" charset="0"/>
              </a:rPr>
              <a:t>1 Peter 2:24</a:t>
            </a:r>
            <a:endParaRPr lang="en-US" sz="4000"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“who Himself bore our sins in His own body on the tree, that we, having died to sins, might live for righteousness--by whose stripes you were healed”</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342900" indent="-342900" algn="ctr">
              <a:lnSpc>
                <a:spcPct val="80000"/>
              </a:lnSpc>
              <a:spcBef>
                <a:spcPct val="20000"/>
              </a:spcBef>
              <a:buClr>
                <a:srgbClr val="E3E3FF"/>
              </a:buClr>
              <a:buFontTx/>
              <a:buChar char="•"/>
              <a:defRPr/>
            </a:pPr>
            <a:endParaRPr lang="en-US" sz="4000" b="1" kern="0" dirty="0">
              <a:solidFill>
                <a:srgbClr val="FFFFFF"/>
              </a:solidFill>
              <a:latin typeface="Calibri" pitchFamily="34" charset="0"/>
            </a:endParaRPr>
          </a:p>
        </p:txBody>
      </p:sp>
      <p:sp>
        <p:nvSpPr>
          <p:cNvPr id="3"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a typeface="Calibri" panose="020F0502020204030204" pitchFamily="34" charset="0"/>
                <a:cs typeface="Times New Roman" panose="02020603050405020304" pitchFamily="18" charset="0"/>
              </a:rPr>
              <a:t>James 5:16</a:t>
            </a:r>
            <a:endParaRPr lang="en-US" sz="4000"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“Confess your trespasses to one another, and pray for one another, that you may be healed. The effective, fervent prayer of a righteous man avails much”</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John 10:11-16</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11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good shepherd. The good shepherd gives His life for the sheep.</a:t>
            </a:r>
            <a:r>
              <a:rPr lang="en-US" sz="3800" dirty="0">
                <a:effectLst/>
                <a:latin typeface="Verdana" panose="020B0604030504040204" pitchFamily="34" charset="0"/>
                <a:ea typeface="Calibri" panose="020F0502020204030204" pitchFamily="34" charset="0"/>
                <a:cs typeface="Times New Roman" panose="02020603050405020304" pitchFamily="18" charset="0"/>
              </a:rPr>
              <a:t> 12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a hireling, he who is not the shepherd, one who does not own the sheep, sees the wolf coming and leaves the sheep and flees; and the wolf catches the sheep and scatters them. </a:t>
            </a:r>
            <a:r>
              <a:rPr lang="en-US" sz="3800" dirty="0">
                <a:effectLst/>
                <a:latin typeface="Verdana" panose="020B0604030504040204" pitchFamily="34" charset="0"/>
                <a:ea typeface="Calibri" panose="020F0502020204030204" pitchFamily="34" charset="0"/>
                <a:cs typeface="Times New Roman" panose="02020603050405020304" pitchFamily="18" charset="0"/>
              </a:rPr>
              <a:t>13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hireling flees because he is a hireling and does not care about the sheep.</a:t>
            </a: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a typeface="Calibri" panose="020F0502020204030204" pitchFamily="34" charset="0"/>
                <a:cs typeface="Times New Roman" panose="02020603050405020304" pitchFamily="18" charset="0"/>
              </a:rPr>
              <a:t>Psalm 103:2-3</a:t>
            </a:r>
            <a:endParaRPr lang="en-US" sz="4000"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2 “Bless the LORD, O my soul, and forget not all his benefits: 3 who forgives all your iniquities; who heals all of your diseases”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a typeface="Calibri" panose="020F0502020204030204" pitchFamily="34" charset="0"/>
                <a:cs typeface="Times New Roman" panose="02020603050405020304" pitchFamily="18" charset="0"/>
              </a:rPr>
              <a:t>Matthew 4:23</a:t>
            </a:r>
            <a:endParaRPr lang="en-US" sz="4000"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“And Jesus went about all Galilee, teaching in their synagogues, and preaching the gospel of the kingdom, and healing all manner of sickness and all manner of disease among the people”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Jesus Our Shepherd Leads </a:t>
            </a:r>
            <a:r>
              <a:rPr lang="en-US" sz="4000" b="1">
                <a:ea typeface="Calibri" panose="020F0502020204030204" pitchFamily="34" charset="0"/>
                <a:cs typeface="Times New Roman" panose="02020603050405020304" pitchFamily="18" charset="0"/>
              </a:rPr>
              <a:t>in </a:t>
            </a:r>
          </a:p>
          <a:p>
            <a:pPr marL="0" marR="0" algn="ctr">
              <a:lnSpc>
                <a:spcPct val="115000"/>
              </a:lnSpc>
              <a:spcBef>
                <a:spcPts val="0"/>
              </a:spcBef>
              <a:spcAft>
                <a:spcPts val="0"/>
              </a:spcAft>
            </a:pPr>
            <a:r>
              <a:rPr lang="en-US" sz="4000" b="1">
                <a:ea typeface="Calibri" panose="020F0502020204030204" pitchFamily="34" charset="0"/>
                <a:cs typeface="Times New Roman" panose="02020603050405020304" pitchFamily="18" charset="0"/>
              </a:rPr>
              <a:t>Paths </a:t>
            </a:r>
            <a:r>
              <a:rPr lang="en-US" sz="4000" b="1" dirty="0">
                <a:ea typeface="Calibri" panose="020F0502020204030204" pitchFamily="34" charset="0"/>
                <a:cs typeface="Times New Roman" panose="02020603050405020304" pitchFamily="18" charset="0"/>
              </a:rPr>
              <a:t>of Righteousness</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Jesus Is - Jehovah-</a:t>
            </a:r>
            <a:r>
              <a:rPr lang="en-US" sz="4000" b="1" dirty="0" err="1">
                <a:ea typeface="Calibri" panose="020F0502020204030204" pitchFamily="34" charset="0"/>
                <a:cs typeface="Times New Roman" panose="02020603050405020304" pitchFamily="18" charset="0"/>
              </a:rPr>
              <a:t>Tsidkenu</a:t>
            </a:r>
            <a:endParaRPr lang="en-US" sz="4000" b="1" dirty="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Our</a:t>
            </a:r>
            <a:r>
              <a:rPr lang="en-US" sz="4000"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Righteousness</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Jeremiah 23:5-6</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5 "Behold, the days are coming," says the LORD, "That I will raise to David a Branch of righteousness; A King shall reign and prosper, And execute judgment and righteousness in the earth. 6 In His days Judah will be saved, And Israel will dwell safely; Now this is His name by which He will be called: THE LORD OUR RIGHTEOUSNESS.</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a typeface="Calibri" panose="020F0502020204030204" pitchFamily="34" charset="0"/>
                <a:cs typeface="Times New Roman" panose="02020603050405020304" pitchFamily="18" charset="0"/>
              </a:rPr>
              <a:t>Romans 3:21-22</a:t>
            </a:r>
            <a:endParaRPr lang="en-US" sz="4000"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“But now the righteousness of God apart from the law is revealed, being witnessed by the Law and the Prophets, 22 even the righteousness of God, through faith in Jesus Christ, to all and on all who believe. For there is no difference”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The Shepherd Is Always Present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Jesus Is - Jehovah-Shammah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The Lord Is There</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solidFill>
                <a:srgbClr val="FFFF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“Let your conversation be without covetousness; and be content with such things as ye have: for he hath said, I will never leave you, nor forsake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Jesus Blesses Us in the Midst of Trials</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good shepherd; and I know My sheep, and am known by My own.</a:t>
            </a:r>
            <a:r>
              <a:rPr lang="en-US" sz="4000" dirty="0">
                <a:effectLst/>
                <a:latin typeface="Verdana" panose="020B0604030504040204" pitchFamily="34" charset="0"/>
                <a:ea typeface="Calibri" panose="020F0502020204030204" pitchFamily="34" charset="0"/>
                <a:cs typeface="Times New Roman" panose="02020603050405020304" pitchFamily="18" charset="0"/>
              </a:rPr>
              <a:t> 15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As the Father knows Me, even so I know the Father; and I lay down My life for the sheep.</a:t>
            </a:r>
            <a:r>
              <a:rPr lang="en-US" sz="4000" dirty="0">
                <a:effectLst/>
                <a:latin typeface="Verdana" panose="020B0604030504040204" pitchFamily="34" charset="0"/>
                <a:ea typeface="Calibri" panose="020F0502020204030204" pitchFamily="34" charset="0"/>
                <a:cs typeface="Times New Roman" panose="02020603050405020304" pitchFamily="18" charset="0"/>
              </a:rPr>
              <a:t> 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other sheep I have which are not of this fold; them also I must bring, and they will hear My voice; and there will be one flock and one shepherd.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The Shepherd Will Fight Our Battles</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solidFill>
                <a:srgbClr val="FFFFF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Jesus Is - Jehovah-</a:t>
            </a:r>
            <a:r>
              <a:rPr lang="en-US" sz="4000" b="1" dirty="0" err="1">
                <a:ea typeface="Calibri" panose="020F0502020204030204" pitchFamily="34" charset="0"/>
                <a:cs typeface="Times New Roman" panose="02020603050405020304" pitchFamily="18" charset="0"/>
              </a:rPr>
              <a:t>Nissi</a:t>
            </a:r>
            <a:r>
              <a:rPr lang="en-US" sz="4000" b="1" dirty="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The LORD Our Banner</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solidFill>
                <a:srgbClr val="FFFF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algn="ctr"/>
            <a:r>
              <a:rPr lang="en-US" sz="4000" b="1" u="sng" dirty="0"/>
              <a:t>Romans 8:31</a:t>
            </a:r>
            <a:endParaRPr lang="en-US" sz="4000" u="sng" dirty="0"/>
          </a:p>
          <a:p>
            <a:pPr algn="ctr"/>
            <a:r>
              <a:rPr lang="en-US" sz="4000" dirty="0"/>
              <a:t>“What then shall we say to these things? If God is for us, who can be against us?”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algn="ctr"/>
            <a:r>
              <a:rPr lang="en-US" sz="4000" b="1" u="sng" dirty="0"/>
              <a:t>Isaiah 59:19</a:t>
            </a:r>
            <a:endParaRPr lang="en-US" sz="4000" u="sng" dirty="0"/>
          </a:p>
          <a:p>
            <a:pPr algn="ctr"/>
            <a:r>
              <a:rPr lang="en-US" sz="4000" dirty="0"/>
              <a:t>“So shall they fear the name of the LORD from the west, and his glory from the rising of the sun. When the enemy shall come in like a flood, the Spirit of the LORD shall lift up a standard against him” </a:t>
            </a:r>
          </a:p>
          <a:p>
            <a:pPr algn="ctr"/>
            <a:r>
              <a:rPr lang="en-US" sz="4000" dirty="0"/>
              <a:t>  </a:t>
            </a:r>
          </a:p>
          <a:p>
            <a:pPr algn="ct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Philippians 4:13</a:t>
            </a:r>
            <a:endParaRPr lang="en-US" sz="4000" u="sng" dirty="0"/>
          </a:p>
          <a:p>
            <a:pPr algn="ctr"/>
            <a:r>
              <a:rPr lang="en-US" sz="4000" dirty="0"/>
              <a:t>“I can do all things through Christ who strengthens me” </a:t>
            </a:r>
          </a:p>
          <a:p>
            <a:pPr algn="ctr"/>
            <a:r>
              <a:rPr lang="en-US" sz="4000" dirty="0"/>
              <a:t>  </a:t>
            </a:r>
          </a:p>
          <a:p>
            <a:pPr algn="ctr"/>
            <a:endParaRPr lang="en-US" sz="4000" dirty="0">
              <a:solidFill>
                <a:srgbClr val="FFFFFF"/>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The Good Shepherd</a:t>
            </a:r>
            <a:endParaRPr lang="en-US" sz="4000" dirty="0"/>
          </a:p>
          <a:p>
            <a:pPr algn="ctr"/>
            <a:r>
              <a:rPr lang="en-US" sz="4000" dirty="0"/>
              <a:t> </a:t>
            </a:r>
          </a:p>
          <a:p>
            <a:pPr algn="ctr"/>
            <a:endParaRPr lang="en-US" sz="4000" dirty="0">
              <a:solidFill>
                <a:srgbClr val="FFFFFF"/>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76200"/>
            <a:ext cx="11734800" cy="5029200"/>
          </a:xfrm>
          <a:prstGeom prst="rect">
            <a:avLst/>
          </a:prstGeom>
        </p:spPr>
        <p:txBody>
          <a:bodyPr/>
          <a:lstStyle/>
          <a:p>
            <a:pPr algn="ctr"/>
            <a:r>
              <a:rPr lang="en-US" sz="4000" b="1" u="sng" dirty="0"/>
              <a:t>John 10:11-18</a:t>
            </a:r>
            <a:endParaRPr lang="en-US" sz="4000" u="sng" dirty="0"/>
          </a:p>
          <a:p>
            <a:pPr algn="ctr"/>
            <a:r>
              <a:rPr lang="en-US" sz="4000" dirty="0"/>
              <a:t>11 </a:t>
            </a:r>
            <a:r>
              <a:rPr lang="en-US" sz="4000" dirty="0">
                <a:solidFill>
                  <a:srgbClr val="FF0000"/>
                </a:solidFill>
              </a:rPr>
              <a:t>I am the good shepherd. The good shepherd gives His life for the sheep. </a:t>
            </a:r>
            <a:r>
              <a:rPr lang="en-US" sz="4000" dirty="0"/>
              <a:t>12 </a:t>
            </a:r>
            <a:r>
              <a:rPr lang="en-US" sz="4000" dirty="0">
                <a:solidFill>
                  <a:srgbClr val="FF0000"/>
                </a:solidFill>
              </a:rPr>
              <a:t>But a hireling, he who is not the shepherd, one who does not own the sheep, sees the wolf coming and leaves the sheep and flees; and the wolf catches the sheep and scatters them. </a:t>
            </a:r>
          </a:p>
          <a:p>
            <a:pPr algn="ctr"/>
            <a:r>
              <a:rPr lang="en-US" sz="4000" dirty="0"/>
              <a:t> </a:t>
            </a:r>
          </a:p>
          <a:p>
            <a:pPr algn="ctr"/>
            <a:r>
              <a:rPr lang="en-US" sz="4000" dirty="0"/>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13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hireling flees because he is a hireling and does not care about the sheep.</a:t>
            </a:r>
            <a:r>
              <a:rPr lang="en-US" sz="3800" dirty="0">
                <a:effectLst/>
                <a:latin typeface="Verdana" panose="020B0604030504040204" pitchFamily="34" charset="0"/>
                <a:ea typeface="Calibri" panose="020F0502020204030204" pitchFamily="34" charset="0"/>
                <a:cs typeface="Times New Roman" panose="02020603050405020304" pitchFamily="18" charset="0"/>
              </a:rPr>
              <a:t> 14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good shepherd; and I know My sheep, and am known by My own.</a:t>
            </a:r>
            <a:r>
              <a:rPr lang="en-US" sz="3800" dirty="0">
                <a:effectLst/>
                <a:latin typeface="Verdana" panose="020B0604030504040204" pitchFamily="34" charset="0"/>
                <a:ea typeface="Calibri" panose="020F0502020204030204" pitchFamily="34" charset="0"/>
                <a:cs typeface="Times New Roman" panose="02020603050405020304" pitchFamily="18" charset="0"/>
              </a:rPr>
              <a:t> 15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As the Father knows Me, even so I know the Father; and I lay down My life for the sheep.</a:t>
            </a:r>
            <a:r>
              <a:rPr lang="en-US" sz="3800" dirty="0">
                <a:effectLst/>
                <a:latin typeface="Verdana" panose="020B0604030504040204" pitchFamily="34" charset="0"/>
                <a:ea typeface="Calibri" panose="020F0502020204030204" pitchFamily="34" charset="0"/>
                <a:cs typeface="Times New Roman" panose="02020603050405020304" pitchFamily="18" charset="0"/>
              </a:rPr>
              <a:t> 16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other sheep I have which are not of this fold; them also I must bring, and they will hear My voice; and there will be one flock and one shepherd.</a:t>
            </a: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My Father loves Me, because I lay down My life that I may take it again.</a:t>
            </a:r>
            <a:r>
              <a:rPr lang="en-US" sz="4000" dirty="0">
                <a:effectLst/>
                <a:latin typeface="Verdana" panose="020B0604030504040204" pitchFamily="34" charset="0"/>
                <a:ea typeface="Calibri" panose="020F0502020204030204" pitchFamily="34" charset="0"/>
                <a:cs typeface="Times New Roman" panose="02020603050405020304" pitchFamily="18" charset="0"/>
              </a:rPr>
              <a:t> 18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 one takes it from Me, but I lay it down of Myself. I have power to lay it down, and I have power to take it again. This command I have received from My Father."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King David Understood What </a:t>
            </a: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A Good Shepherd Does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Verdana Pro" panose="020B060403050404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Psalm 23:1-6</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The LORD is my shepherd; I shall not want. 2 He makes me to lie own in green pastures; He leads me beside the still waters. 3 He restores my soul; He leads me in the paths of righteousness For His name's sake. 4 Yea, though I walk through the valley of the shadow of death, I will fear no evil; For You are with me; Your rod and Your staff, they comfort me.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You prepare a table before me in the presence of my enemies; You anoint my head with oil; My cup runs over. 6 Surely goodness and mercy shall follow me All the days of my life; And I will dwell in the house of the LORD Forever.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King David perceived the shepherd about whom he wrote as One who could meet all his needs as demonstrated in the compound names of Jehovah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Jehovah Jireh (The Lord Is My Provider)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Jehovah </a:t>
            </a:r>
            <a:r>
              <a:rPr lang="en-US" sz="3600" b="1" dirty="0" err="1">
                <a:effectLst/>
                <a:latin typeface="Verdana" panose="020B0604030504040204" pitchFamily="34" charset="0"/>
                <a:ea typeface="Calibri" panose="020F0502020204030204" pitchFamily="34" charset="0"/>
                <a:cs typeface="Times New Roman" panose="02020603050405020304" pitchFamily="18" charset="0"/>
              </a:rPr>
              <a:t>Nissi</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(The Lord My Banner)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Jehovah </a:t>
            </a:r>
            <a:r>
              <a:rPr lang="en-US" sz="3600" b="1" dirty="0" err="1">
                <a:effectLst/>
                <a:latin typeface="Verdana" panose="020B0604030504040204" pitchFamily="34" charset="0"/>
                <a:ea typeface="Calibri" panose="020F0502020204030204" pitchFamily="34" charset="0"/>
                <a:cs typeface="Times New Roman" panose="02020603050405020304" pitchFamily="18" charset="0"/>
              </a:rPr>
              <a:t>Raah</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(The Lord My Shepherd)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Jehovah Rapha (The Lord That Heals)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Jehovah Shammah (The Lord Is There)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Jehovah Shalom (The Lord Is My Peace)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Jehovah </a:t>
            </a:r>
            <a:r>
              <a:rPr lang="en-US" sz="3600" b="1" dirty="0" err="1">
                <a:effectLst/>
                <a:latin typeface="Verdana" panose="020B0604030504040204" pitchFamily="34" charset="0"/>
                <a:ea typeface="Calibri" panose="020F0502020204030204" pitchFamily="34" charset="0"/>
                <a:cs typeface="Times New Roman" panose="02020603050405020304" pitchFamily="18" charset="0"/>
              </a:rPr>
              <a:t>Tsidkenu</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(The Lord Our Righteousness)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4136169"/>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10587</TotalTime>
  <Words>1981</Words>
  <Application>Microsoft Office PowerPoint</Application>
  <PresentationFormat>Widescreen</PresentationFormat>
  <Paragraphs>165</Paragraphs>
  <Slides>56</Slides>
  <Notes>1</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56</vt:i4>
      </vt:variant>
    </vt:vector>
  </HeadingPairs>
  <TitlesOfParts>
    <vt:vector size="62"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717</cp:revision>
  <dcterms:created xsi:type="dcterms:W3CDTF">2009-08-18T08:19:59Z</dcterms:created>
  <dcterms:modified xsi:type="dcterms:W3CDTF">2021-02-22T18:15:30Z</dcterms:modified>
</cp:coreProperties>
</file>