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2"/>
  </p:notesMasterIdLst>
  <p:sldIdLst>
    <p:sldId id="257" r:id="rId4"/>
    <p:sldId id="698" r:id="rId5"/>
    <p:sldId id="258" r:id="rId6"/>
    <p:sldId id="259" r:id="rId7"/>
    <p:sldId id="617" r:id="rId8"/>
    <p:sldId id="738" r:id="rId9"/>
    <p:sldId id="615" r:id="rId10"/>
    <p:sldId id="616" r:id="rId11"/>
    <p:sldId id="260" r:id="rId12"/>
    <p:sldId id="518" r:id="rId13"/>
    <p:sldId id="704" r:id="rId14"/>
    <p:sldId id="706" r:id="rId15"/>
    <p:sldId id="707" r:id="rId16"/>
    <p:sldId id="709" r:id="rId17"/>
    <p:sldId id="520" r:id="rId18"/>
    <p:sldId id="522" r:id="rId19"/>
    <p:sldId id="523" r:id="rId20"/>
    <p:sldId id="524" r:id="rId21"/>
    <p:sldId id="614" r:id="rId22"/>
    <p:sldId id="717" r:id="rId23"/>
    <p:sldId id="666" r:id="rId24"/>
    <p:sldId id="713" r:id="rId25"/>
    <p:sldId id="718" r:id="rId26"/>
    <p:sldId id="719" r:id="rId27"/>
    <p:sldId id="720" r:id="rId28"/>
    <p:sldId id="725" r:id="rId29"/>
    <p:sldId id="726" r:id="rId30"/>
    <p:sldId id="727" r:id="rId31"/>
    <p:sldId id="728" r:id="rId32"/>
    <p:sldId id="729" r:id="rId33"/>
    <p:sldId id="730" r:id="rId34"/>
    <p:sldId id="731" r:id="rId35"/>
    <p:sldId id="732" r:id="rId36"/>
    <p:sldId id="733" r:id="rId37"/>
    <p:sldId id="734" r:id="rId38"/>
    <p:sldId id="735" r:id="rId39"/>
    <p:sldId id="736" r:id="rId40"/>
    <p:sldId id="739" r:id="rId41"/>
    <p:sldId id="740" r:id="rId42"/>
    <p:sldId id="741" r:id="rId43"/>
    <p:sldId id="742" r:id="rId44"/>
    <p:sldId id="743" r:id="rId45"/>
    <p:sldId id="744" r:id="rId46"/>
    <p:sldId id="745" r:id="rId47"/>
    <p:sldId id="746" r:id="rId48"/>
    <p:sldId id="747" r:id="rId49"/>
    <p:sldId id="748" r:id="rId50"/>
    <p:sldId id="29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19</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1/4/2018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1/4/2018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1/4/2018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1/4/2018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1/4/2018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1/4/2018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1/4/2018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1/4/2018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1/4/2018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dirty="0"/>
              <a:t>14 These things I write to you, though I hope to come to you shortly; 15 but if I am delayed, I write so that you may know how you ought to conduct yourself in the house of God, which is the church of the living God, the pillar and ground of the truth.</a:t>
            </a:r>
            <a:endParaRPr lang="en-US" sz="4000" dirty="0"/>
          </a:p>
          <a:p>
            <a:pPr algn="ctr"/>
            <a:r>
              <a:rPr lang="en-US" sz="4000" b="1" dirty="0"/>
              <a:t> </a:t>
            </a:r>
            <a:endParaRPr lang="en-US" sz="4000" dirty="0"/>
          </a:p>
          <a:p>
            <a:pPr algn="ctr"/>
            <a:r>
              <a:rPr lang="en-US" sz="4000" dirty="0"/>
              <a:t> </a:t>
            </a:r>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16 And without controversy great is the mystery of godliness: God was manifested in the flesh, Justified in the Spirit, Seen by angels, Preached among the Gentiles, Believed on in the world, Received up in glory.</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2554545"/>
          </a:xfrm>
          <a:prstGeom prst="rect">
            <a:avLst/>
          </a:prstGeom>
        </p:spPr>
        <p:txBody>
          <a:bodyPr wrap="square">
            <a:spAutoFit/>
          </a:bodyPr>
          <a:lstStyle/>
          <a:p>
            <a:pPr algn="ctr"/>
            <a:r>
              <a:rPr lang="en-US" sz="4000" b="1" dirty="0"/>
              <a:t>8 Likewise deacons must be reverent, not double-tongued, not given to much wine, not greedy for money,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7478970"/>
          </a:xfrm>
          <a:prstGeom prst="rect">
            <a:avLst/>
          </a:prstGeom>
        </p:spPr>
        <p:txBody>
          <a:bodyPr wrap="square">
            <a:spAutoFit/>
          </a:bodyPr>
          <a:lstStyle/>
          <a:p>
            <a:pPr algn="ctr"/>
            <a:r>
              <a:rPr lang="en-US" sz="4000" b="1" u="sng" dirty="0"/>
              <a:t>Acts 6:1-6</a:t>
            </a:r>
            <a:endParaRPr lang="en-US" sz="4000" u="sng" dirty="0"/>
          </a:p>
          <a:p>
            <a:pPr algn="ctr"/>
            <a:r>
              <a:rPr lang="en-US" sz="4000" dirty="0"/>
              <a:t>1 Now in those days, when the number of the disciples was multiplying, there arose a murmuring against the Hebrews by the Hellenists, because their widows were neglected in the daily distribution. 2 Then the twelve summoned the multitude of the disciples and said, "It is not desirable that we should leave the word of God and serve tables.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0556736"/>
          </a:xfrm>
          <a:prstGeom prst="rect">
            <a:avLst/>
          </a:prstGeom>
        </p:spPr>
        <p:txBody>
          <a:bodyPr wrap="square">
            <a:spAutoFit/>
          </a:bodyPr>
          <a:lstStyle/>
          <a:p>
            <a:pPr algn="ctr"/>
            <a:r>
              <a:rPr lang="en-US" sz="4000" dirty="0"/>
              <a:t>3 Therefore, brethren, seek out from among you seven men of good reputation, full of the Holy Spirit and wisdom, whom we may appoint over this business; 4 but we will give ourselves continually to prayer and to the ministry of the word." </a:t>
            </a:r>
          </a:p>
          <a:p>
            <a:pPr algn="ctr"/>
            <a:r>
              <a:rPr lang="en-US" sz="4000" dirty="0"/>
              <a:t> </a:t>
            </a:r>
          </a:p>
          <a:p>
            <a:pPr algn="ctr"/>
            <a:r>
              <a:rPr lang="en-US" sz="4000" dirty="0"/>
              <a:t> </a:t>
            </a:r>
          </a:p>
          <a:p>
            <a:pPr algn="ctr"/>
            <a:r>
              <a:rPr lang="en-US" sz="4000"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166"/>
            <a:ext cx="8915400" cy="15481161"/>
          </a:xfrm>
          <a:prstGeom prst="rect">
            <a:avLst/>
          </a:prstGeom>
        </p:spPr>
        <p:txBody>
          <a:bodyPr wrap="square">
            <a:spAutoFit/>
          </a:bodyPr>
          <a:lstStyle/>
          <a:p>
            <a:pPr algn="ctr"/>
            <a:r>
              <a:rPr lang="en-US" sz="4000" dirty="0"/>
              <a:t>5 And the saying pleased the whole multitude. And they chose Stephen, a man full of faith and the Holy Spirit, and Philip, </a:t>
            </a:r>
            <a:r>
              <a:rPr lang="en-US" sz="4000" dirty="0" err="1"/>
              <a:t>Prochorus</a:t>
            </a:r>
            <a:r>
              <a:rPr lang="en-US" sz="4000" dirty="0"/>
              <a:t>, Nicanor, Timon, </a:t>
            </a:r>
            <a:r>
              <a:rPr lang="en-US" sz="4000" dirty="0" err="1"/>
              <a:t>Parmenas</a:t>
            </a:r>
            <a:r>
              <a:rPr lang="en-US" sz="4000" dirty="0"/>
              <a:t>, and Nicolas, a proselyte from Antioch, 6 whom they set before the apostles; and when they had prayed, they laid hands on them. </a:t>
            </a:r>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r>
              <a:rPr lang="en-US" sz="4000" dirty="0"/>
              <a:t> </a:t>
            </a:r>
          </a:p>
          <a:p>
            <a:pPr algn="ctr"/>
            <a:endParaRPr lang="en-US" sz="4000" b="1" dirty="0"/>
          </a:p>
          <a:p>
            <a:pPr algn="ctr"/>
            <a:endParaRPr lang="en-US" sz="4000" b="1" dirty="0"/>
          </a:p>
          <a:p>
            <a:pPr algn="ctr"/>
            <a:endParaRPr lang="en-US" sz="4000" b="1" dirty="0"/>
          </a:p>
          <a:p>
            <a:pPr algn="ctr"/>
            <a:r>
              <a:rPr lang="en-US" sz="4000" dirty="0"/>
              <a:t> </a:t>
            </a:r>
          </a:p>
          <a:p>
            <a:pPr algn="ctr"/>
            <a:r>
              <a:rPr lang="en-US" sz="4000" b="1" dirty="0"/>
              <a:t> </a:t>
            </a:r>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1938992"/>
          </a:xfrm>
          <a:prstGeom prst="rect">
            <a:avLst/>
          </a:prstGeom>
        </p:spPr>
        <p:txBody>
          <a:bodyPr wrap="square">
            <a:spAutoFit/>
          </a:bodyPr>
          <a:lstStyle/>
          <a:p>
            <a:pPr algn="ctr"/>
            <a:r>
              <a:rPr lang="en-US" sz="4000" b="1" dirty="0"/>
              <a:t>9 holding the mystery of the faith with a pure conscience.</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u="sng" dirty="0"/>
              <a:t>Acts 6:3</a:t>
            </a:r>
            <a:endParaRPr lang="en-US" sz="4000" u="sng" dirty="0"/>
          </a:p>
          <a:p>
            <a:pPr algn="ctr"/>
            <a:r>
              <a:rPr lang="en-US" sz="4000" dirty="0"/>
              <a:t>“Therefore, brethren, seek out from among you seven men of good reputation, full of the Holy Spirit and wisdom, whom we may appoint over this business”</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 10 But let these also first be tested; then let them serve as deacons, being found blameless. </a:t>
            </a:r>
            <a:endParaRPr lang="en-US" sz="4000" dirty="0"/>
          </a:p>
          <a:p>
            <a:pPr algn="ctr"/>
            <a:r>
              <a:rPr lang="en-US" sz="4000" b="1" dirty="0"/>
              <a:t> </a:t>
            </a:r>
            <a:endParaRPr lang="en-US" sz="4000" dirty="0"/>
          </a:p>
          <a:p>
            <a:pPr algn="ctr"/>
            <a:r>
              <a:rPr lang="en-US" sz="4000" b="1"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7212"/>
            <a:ext cx="8915400" cy="3170099"/>
          </a:xfrm>
          <a:prstGeom prst="rect">
            <a:avLst/>
          </a:prstGeom>
        </p:spPr>
        <p:txBody>
          <a:bodyPr wrap="square">
            <a:spAutoFit/>
          </a:bodyPr>
          <a:lstStyle/>
          <a:p>
            <a:pPr algn="ctr"/>
            <a:r>
              <a:rPr lang="en-US" sz="4000" b="1" u="sng" dirty="0"/>
              <a:t>Proverbs 10:9 </a:t>
            </a:r>
            <a:endParaRPr lang="en-US" sz="4000" u="sng" dirty="0"/>
          </a:p>
          <a:p>
            <a:pPr algn="ctr"/>
            <a:r>
              <a:rPr lang="en-US" sz="4000" dirty="0"/>
              <a:t>Whoever walks in integrity walks securely, but he who makes his ways crooked will be found out.</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b="1" u="sng" dirty="0"/>
              <a:t>Proverbs 11:3</a:t>
            </a:r>
            <a:r>
              <a:rPr lang="en-US" sz="4000" b="1" dirty="0"/>
              <a:t>	</a:t>
            </a:r>
            <a:endParaRPr lang="en-US" sz="4000" dirty="0"/>
          </a:p>
          <a:p>
            <a:pPr algn="ctr"/>
            <a:r>
              <a:rPr lang="en-US" sz="4000" dirty="0"/>
              <a:t>The integrity of the upright guides them, but the crookedness of the treacherous destroys them.</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2554545"/>
          </a:xfrm>
          <a:prstGeom prst="rect">
            <a:avLst/>
          </a:prstGeom>
        </p:spPr>
        <p:txBody>
          <a:bodyPr wrap="square">
            <a:spAutoFit/>
          </a:bodyPr>
          <a:lstStyle/>
          <a:p>
            <a:pPr algn="ctr"/>
            <a:r>
              <a:rPr lang="en-US" sz="4000" b="1" u="sng" dirty="0"/>
              <a:t>Proverbs 20:7 </a:t>
            </a:r>
            <a:endParaRPr lang="en-US" sz="4000" u="sng" dirty="0"/>
          </a:p>
          <a:p>
            <a:pPr algn="ctr"/>
            <a:r>
              <a:rPr lang="en-US" sz="4000" dirty="0"/>
              <a:t>The righteous who walks in his integrity— blessed are his children after him!</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11 Likewise their wives must be reverent, not slanderers, temperate, faithful in all things.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dirty="0"/>
              <a:t>1. These women were the deacons’ wives.</a:t>
            </a:r>
            <a:endParaRPr lang="en-US" sz="4000" dirty="0"/>
          </a:p>
          <a:p>
            <a:pPr algn="ctr"/>
            <a:endParaRPr lang="en-US" sz="4000" b="1" dirty="0"/>
          </a:p>
          <a:p>
            <a:pPr algn="ctr"/>
            <a:r>
              <a:rPr lang="en-US" sz="4000" b="1" dirty="0"/>
              <a:t>2. These are women in general. However, the context of church leadership speaks against this interpretation.</a:t>
            </a:r>
            <a:endParaRPr lang="en-US" sz="4000" dirty="0"/>
          </a:p>
          <a:p>
            <a:pPr algn="ctr"/>
            <a:endParaRPr lang="en-US" sz="4000" b="1" dirty="0"/>
          </a:p>
          <a:p>
            <a:pPr algn="ctr"/>
            <a:r>
              <a:rPr lang="en-US" sz="4000" b="1" dirty="0"/>
              <a:t>3. These women are female deacons or “deaconesses,” such as Phoebe in Romans 16:1.</a:t>
            </a:r>
            <a:endParaRPr lang="en-US" sz="4000" dirty="0"/>
          </a:p>
          <a:p>
            <a:pPr algn="ctr"/>
            <a:endParaRPr lang="en-US" sz="4000" dirty="0"/>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Romans 16:1</a:t>
            </a:r>
            <a:endParaRPr lang="en-US" sz="4000" u="sng" dirty="0"/>
          </a:p>
          <a:p>
            <a:pPr algn="ctr"/>
            <a:r>
              <a:rPr lang="en-US" sz="4000" dirty="0"/>
              <a:t>“I commend to you Phoebe our sister, who is a servant of the church in </a:t>
            </a:r>
            <a:r>
              <a:rPr lang="en-US" sz="4000" dirty="0" err="1"/>
              <a:t>Cenchrea</a:t>
            </a:r>
            <a:r>
              <a:rPr lang="en-US" sz="4000" dirty="0"/>
              <a:t>, 2 that you may receive her in the Lord in a manner worthy of the saints, and assist her in whatever business she has need of you; for indeed she has been a helper of many and of myself also.” </a:t>
            </a:r>
            <a:r>
              <a:rPr lang="en-US" sz="4000" b="1" dirty="0"/>
              <a:t> </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271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3170099"/>
          </a:xfrm>
          <a:prstGeom prst="rect">
            <a:avLst/>
          </a:prstGeom>
        </p:spPr>
        <p:txBody>
          <a:bodyPr wrap="square">
            <a:spAutoFit/>
          </a:bodyPr>
          <a:lstStyle/>
          <a:p>
            <a:pPr algn="ctr"/>
            <a:r>
              <a:rPr lang="en-US" sz="4000" b="1" dirty="0"/>
              <a:t> 12 Let deacons be the husbands of one wife, ruling their children and their own houses well.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43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Philippians 4:8	</a:t>
            </a:r>
            <a:endParaRPr lang="en-US" sz="4000" u="sng" dirty="0"/>
          </a:p>
          <a:p>
            <a:pPr algn="ctr"/>
            <a:r>
              <a:rPr lang="en-US" sz="4000" dirty="0"/>
              <a:t>Finally, brothers, whatever is true, whatever is honorable, whatever is just, whatever is pure, whatever is lovely, whatever is commendable, if there is any excellence, if there is anything worthy of praise, think about these things.</a:t>
            </a:r>
          </a:p>
          <a:p>
            <a:pPr algn="ctr"/>
            <a:r>
              <a:rPr lang="en-US" sz="4000" b="1" dirty="0"/>
              <a:t> </a:t>
            </a:r>
            <a:endParaRPr lang="en-US" sz="4000" dirty="0"/>
          </a:p>
          <a:p>
            <a:pPr algn="ctr"/>
            <a:r>
              <a:rPr lang="en-US" sz="4000" dirty="0"/>
              <a:t> </a:t>
            </a:r>
          </a:p>
          <a:p>
            <a:pPr algn="ctr"/>
            <a:r>
              <a:rPr lang="en-US" sz="4000" dirty="0"/>
              <a:t> </a:t>
            </a:r>
          </a:p>
        </p:txBody>
      </p:sp>
    </p:spTree>
    <p:extLst>
      <p:ext uri="{BB962C8B-B14F-4D97-AF65-F5344CB8AC3E}">
        <p14:creationId xmlns:p14="http://schemas.microsoft.com/office/powerpoint/2010/main" val="8100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13 For those who have served well as deacons obtain for themselves a good standing and great boldness in the faith which is in Christ Jesus. </a:t>
            </a:r>
            <a:endParaRPr lang="en-US" sz="4000" dirty="0"/>
          </a:p>
          <a:p>
            <a:pPr algn="ctr"/>
            <a:endParaRPr lang="en-US" sz="4000" dirty="0"/>
          </a:p>
        </p:txBody>
      </p:sp>
    </p:spTree>
    <p:extLst>
      <p:ext uri="{BB962C8B-B14F-4D97-AF65-F5344CB8AC3E}">
        <p14:creationId xmlns:p14="http://schemas.microsoft.com/office/powerpoint/2010/main" val="17288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Proverbs 28:18</a:t>
            </a:r>
            <a:endParaRPr lang="en-US" sz="4000" u="sng" dirty="0"/>
          </a:p>
          <a:p>
            <a:pPr algn="ctr"/>
            <a:r>
              <a:rPr lang="en-US" sz="4000" dirty="0"/>
              <a:t>Whoever walks blamelessly will be saved, But he who is perverse in his ways will suddenly fall.</a:t>
            </a:r>
          </a:p>
          <a:p>
            <a:pPr algn="ctr"/>
            <a:r>
              <a:rPr lang="en-US" sz="4000" dirty="0"/>
              <a:t> </a:t>
            </a:r>
          </a:p>
          <a:p>
            <a:pPr algn="ctr"/>
            <a:endParaRPr lang="en-US" sz="4000" dirty="0"/>
          </a:p>
        </p:txBody>
      </p:sp>
    </p:spTree>
    <p:extLst>
      <p:ext uri="{BB962C8B-B14F-4D97-AF65-F5344CB8AC3E}">
        <p14:creationId xmlns:p14="http://schemas.microsoft.com/office/powerpoint/2010/main" val="3506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3170099"/>
          </a:xfrm>
          <a:prstGeom prst="rect">
            <a:avLst/>
          </a:prstGeom>
        </p:spPr>
        <p:txBody>
          <a:bodyPr wrap="square">
            <a:spAutoFit/>
          </a:bodyPr>
          <a:lstStyle/>
          <a:p>
            <a:pPr algn="ctr"/>
            <a:r>
              <a:rPr lang="en-US" sz="4000" b="1" u="sng" dirty="0"/>
              <a:t>1 Corinthians 4:2</a:t>
            </a:r>
            <a:r>
              <a:rPr lang="en-US" sz="4000" u="sng" dirty="0"/>
              <a:t> </a:t>
            </a:r>
          </a:p>
          <a:p>
            <a:pPr algn="ctr"/>
            <a:r>
              <a:rPr lang="en-US" sz="4000" dirty="0"/>
              <a:t>“Moreover it is required in stewards that one be found faithful.”</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49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46355" y="0"/>
            <a:ext cx="8686800" cy="3539430"/>
          </a:xfrm>
          <a:prstGeom prst="rect">
            <a:avLst/>
          </a:prstGeom>
          <a:noFill/>
        </p:spPr>
        <p:txBody>
          <a:bodyPr wrap="square" rtlCol="0">
            <a:spAutoFit/>
          </a:bodyPr>
          <a:lstStyle/>
          <a:p>
            <a:pPr algn="ctr"/>
            <a:r>
              <a:rPr lang="en-US" sz="3200" b="1" dirty="0"/>
              <a:t>Great Is The Mystery of Godliness</a:t>
            </a:r>
            <a:endParaRPr lang="en-US" sz="3200" dirty="0"/>
          </a:p>
          <a:p>
            <a:pPr algn="ctr"/>
            <a:r>
              <a:rPr lang="en-US" sz="2800" b="1" dirty="0"/>
              <a:t>By Pastor Fee Soliven</a:t>
            </a:r>
            <a:endParaRPr lang="en-US" sz="2800" dirty="0"/>
          </a:p>
          <a:p>
            <a:pPr algn="ctr"/>
            <a:r>
              <a:rPr lang="en-US" sz="3200" b="1" dirty="0"/>
              <a:t>1 Timothy 3:8-16</a:t>
            </a:r>
            <a:endParaRPr lang="en-US" sz="3200" dirty="0"/>
          </a:p>
          <a:p>
            <a:pPr algn="ctr"/>
            <a:r>
              <a:rPr lang="en-US" sz="3200" b="1" dirty="0"/>
              <a:t>Wednesday Evening</a:t>
            </a:r>
            <a:endParaRPr lang="en-US" sz="3200" dirty="0"/>
          </a:p>
          <a:p>
            <a:pPr algn="ctr"/>
            <a:r>
              <a:rPr lang="en-US" sz="3200" b="1" dirty="0"/>
              <a:t>January 3, 2018</a:t>
            </a:r>
            <a:endParaRPr lang="en-US" sz="3200" dirty="0"/>
          </a:p>
          <a:p>
            <a:pPr algn="ctr"/>
            <a:r>
              <a:rPr lang="en-US" sz="3200" dirty="0"/>
              <a:t> </a:t>
            </a:r>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17755" y="2428043"/>
            <a:ext cx="9144000"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7755" y="5810805"/>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 14 These things I write to you, though I hope to come to you shortly; 15 but if I am delayed, I write so that you may know how you ought to conduct yourself in the house of God, which is the church of the living God, the pillar and ground of the truth.</a:t>
            </a:r>
            <a:endParaRPr lang="en-US" sz="4000" dirty="0"/>
          </a:p>
          <a:p>
            <a:pPr algn="ctr"/>
            <a:endParaRPr lang="en-US" sz="4000" dirty="0"/>
          </a:p>
        </p:txBody>
      </p:sp>
    </p:spTree>
    <p:extLst>
      <p:ext uri="{BB962C8B-B14F-4D97-AF65-F5344CB8AC3E}">
        <p14:creationId xmlns:p14="http://schemas.microsoft.com/office/powerpoint/2010/main" val="132820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b="1" dirty="0"/>
              <a:t> </a:t>
            </a:r>
            <a:r>
              <a:rPr lang="en-US" sz="4000" b="1" u="sng" dirty="0"/>
              <a:t>1 Corinthians 3:16-17</a:t>
            </a:r>
            <a:endParaRPr lang="en-US" sz="4000" u="sng" dirty="0"/>
          </a:p>
          <a:p>
            <a:pPr algn="ctr"/>
            <a:r>
              <a:rPr lang="en-US" sz="4000" dirty="0"/>
              <a:t>16 Do you not know that you are the temple of God and that the Spirit of God dwells in you? 17 If anyone defiles the temple of God, God will destroy him. For the temple of God is holy, which temple you are. </a:t>
            </a:r>
          </a:p>
          <a:p>
            <a:pPr algn="ctr"/>
            <a:endParaRPr lang="en-US" sz="4000" dirty="0"/>
          </a:p>
        </p:txBody>
      </p:sp>
    </p:spTree>
    <p:extLst>
      <p:ext uri="{BB962C8B-B14F-4D97-AF65-F5344CB8AC3E}">
        <p14:creationId xmlns:p14="http://schemas.microsoft.com/office/powerpoint/2010/main" val="9556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2 Corinthians 6:14-18</a:t>
            </a:r>
            <a:endParaRPr lang="en-US" sz="4000" u="sng" dirty="0"/>
          </a:p>
          <a:p>
            <a:pPr algn="ctr"/>
            <a:r>
              <a:rPr lang="en-US" sz="4000" dirty="0"/>
              <a:t>14 Do not be unequally yoked together with unbelievers. For what fellowship has righteousness with lawlessness? And what communion has light with darkness? 15 And what accord has Christ with Belial? Or what part has a believer with an unbeliever? </a:t>
            </a:r>
          </a:p>
          <a:p>
            <a:pPr algn="ctr"/>
            <a:r>
              <a:rPr lang="en-US" sz="4000" dirty="0"/>
              <a:t> </a:t>
            </a:r>
          </a:p>
        </p:txBody>
      </p:sp>
    </p:spTree>
    <p:extLst>
      <p:ext uri="{BB962C8B-B14F-4D97-AF65-F5344CB8AC3E}">
        <p14:creationId xmlns:p14="http://schemas.microsoft.com/office/powerpoint/2010/main" val="71211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94524"/>
          </a:xfrm>
          <a:prstGeom prst="rect">
            <a:avLst/>
          </a:prstGeom>
        </p:spPr>
        <p:txBody>
          <a:bodyPr wrap="square">
            <a:spAutoFit/>
          </a:bodyPr>
          <a:lstStyle/>
          <a:p>
            <a:pPr algn="ctr"/>
            <a:r>
              <a:rPr lang="en-US" sz="4000" dirty="0"/>
              <a:t>16 And what agreement has the temple of God with idols? For you are the temple of the living God. As God has said: "I will dwell in them And walk among them. I will be their God, And they shall be My people." 17 Therefore "Come out from among them And be separate, says the Lord. Do not touch what is unclean, And I will receive you." 18 "I will be a Father to you, And you shall be My sons and daughters, Says the LORD Almighty."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21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16 And without controversy great is the mystery of godliness: God was manifested in the flesh, Justified in the Spirit, Seen by angels, Preached among the Gentiles, Believed on in the world, Received up in glory.</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187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554545"/>
          </a:xfrm>
          <a:prstGeom prst="rect">
            <a:avLst/>
          </a:prstGeom>
        </p:spPr>
        <p:txBody>
          <a:bodyPr wrap="square">
            <a:spAutoFit/>
          </a:bodyPr>
          <a:lstStyle/>
          <a:p>
            <a:pPr algn="ctr"/>
            <a:r>
              <a:rPr lang="en-US" sz="4000" b="1" dirty="0"/>
              <a:t>1. Christ appeared in the flesh. Jesus was a man; his incarnation provides the basis for our being right with God</a:t>
            </a: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489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u="sng" dirty="0"/>
              <a:t>Philippians 2:7</a:t>
            </a:r>
            <a:endParaRPr lang="en-US" sz="4000" u="sng" dirty="0"/>
          </a:p>
          <a:p>
            <a:pPr algn="ctr"/>
            <a:r>
              <a:rPr lang="en-US" sz="4000" dirty="0"/>
              <a:t>“but made Himself of no reputation, taking the form of a bondservant, and coming in the likeness of men.”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743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u="sng" dirty="0"/>
              <a:t>Romans 1:3</a:t>
            </a:r>
            <a:endParaRPr lang="en-US" sz="4000" u="sng" dirty="0"/>
          </a:p>
          <a:p>
            <a:pPr algn="ctr"/>
            <a:r>
              <a:rPr lang="en-US" sz="4000" dirty="0"/>
              <a:t>“concerning His Son Jesus Christ our Lord, who was born of the seed of David according to the flesh,”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693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2. He was shown to be righteous by the Spirit. Jesus’ resurrection showed that the Holy Spirit’s power was in him</a:t>
            </a: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84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5016758"/>
          </a:xfrm>
          <a:prstGeom prst="rect">
            <a:avLst/>
          </a:prstGeom>
        </p:spPr>
        <p:txBody>
          <a:bodyPr wrap="square">
            <a:spAutoFit/>
          </a:bodyPr>
          <a:lstStyle/>
          <a:p>
            <a:pPr algn="ctr"/>
            <a:r>
              <a:rPr lang="en-US" sz="4000" b="1" u="sng" dirty="0"/>
              <a:t>Acts 2:32-34</a:t>
            </a:r>
            <a:endParaRPr lang="en-US" sz="4000" u="sng" dirty="0"/>
          </a:p>
          <a:p>
            <a:pPr algn="ctr"/>
            <a:r>
              <a:rPr lang="en-US" sz="4000" dirty="0"/>
              <a:t>32 This Jesus God has raised up, of which we are all witnesses. 33 Therefore being exalted to the right hand of God, and having received from the Father the promise of the Holy Spirit, He poured out this which you now see and hear.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88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554545"/>
          </a:xfrm>
          <a:prstGeom prst="rect">
            <a:avLst/>
          </a:prstGeom>
        </p:spPr>
        <p:txBody>
          <a:bodyPr wrap="square">
            <a:spAutoFit/>
          </a:bodyPr>
          <a:lstStyle/>
          <a:p>
            <a:pPr algn="ctr"/>
            <a:r>
              <a:rPr lang="en-US" sz="4000" b="1" dirty="0"/>
              <a:t>8 Likewise deacons must be reverent, not double-tongued, not given to much wine, not greedy for money,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b="1" dirty="0"/>
              <a:t>3. He was seen by angels. Jesus is divine and exalted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53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b="1" u="sng" dirty="0"/>
              <a:t>Colossians 2:15</a:t>
            </a:r>
            <a:endParaRPr lang="en-US" sz="4000" u="sng" dirty="0"/>
          </a:p>
          <a:p>
            <a:pPr algn="ctr"/>
            <a:r>
              <a:rPr lang="en-US" sz="4000" dirty="0"/>
              <a:t>“Having disarmed principalities and powers, He made a public spectacle of them, triumphing over them in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270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u="sng" dirty="0"/>
              <a:t>Hebrews 1:6-7</a:t>
            </a:r>
            <a:endParaRPr lang="en-US" sz="4000" u="sng" dirty="0"/>
          </a:p>
          <a:p>
            <a:pPr algn="ctr"/>
            <a:r>
              <a:rPr lang="en-US" sz="4000" dirty="0"/>
              <a:t>6 But when He again brings the firstborn into the world, He says: "Let all the angels of God worship Him." 7 And of the angels He says: "Who makes His angels spirits And His ministers a flame of fire."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335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4. He was announced to the nations, pointing to the worldwide proclamation of the gospel</a:t>
            </a: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5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Colossians 1:23</a:t>
            </a:r>
            <a:endParaRPr lang="en-US" sz="4000" u="sng" dirty="0"/>
          </a:p>
          <a:p>
            <a:pPr algn="ctr"/>
            <a:r>
              <a:rPr lang="en-US" sz="4000" dirty="0"/>
              <a:t>“if indeed you continue in the faith, grounded and steadfast, and are not moved away from the hope of the gospel which you heard, which was preached to every creature under heaven, of which I, Paul, became a minister.”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263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323439"/>
          </a:xfrm>
          <a:prstGeom prst="rect">
            <a:avLst/>
          </a:prstGeom>
        </p:spPr>
        <p:txBody>
          <a:bodyPr wrap="square">
            <a:spAutoFit/>
          </a:bodyPr>
          <a:lstStyle/>
          <a:p>
            <a:pPr algn="ctr"/>
            <a:r>
              <a:rPr lang="en-US" sz="4000" dirty="0"/>
              <a:t> </a:t>
            </a:r>
            <a:r>
              <a:rPr lang="en-US" sz="4000" b="1" dirty="0"/>
              <a:t>5. He was believed on in the world.</a:t>
            </a: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98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b="1" dirty="0"/>
              <a:t> 6. Finally, he was taken up into heaven.</a:t>
            </a: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672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u="sng" dirty="0"/>
              <a:t>Ephesians 4:10</a:t>
            </a:r>
            <a:endParaRPr lang="en-US" sz="4000" u="sng" dirty="0"/>
          </a:p>
          <a:p>
            <a:pPr algn="ctr"/>
            <a:r>
              <a:rPr lang="en-US" sz="4000" dirty="0"/>
              <a:t>“He who descended is also the One who ascended far above all the heavens, that He might fill all things”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815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9 holding the mystery of the faith with a pure conscience.</a:t>
            </a:r>
            <a:endParaRPr lang="en-US" sz="4000" dirty="0"/>
          </a:p>
          <a:p>
            <a:pPr algn="ctr"/>
            <a:r>
              <a:rPr lang="en-US" sz="4000" b="1" dirty="0"/>
              <a:t> </a:t>
            </a:r>
            <a:endParaRPr lang="en-US" sz="4000" dirty="0"/>
          </a:p>
          <a:p>
            <a:pPr algn="ct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b="1" dirty="0"/>
              <a:t>10 But let these also first be tested; then let them serve as deacons, being found blameless.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422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8408"/>
            <a:ext cx="8915400" cy="3170099"/>
          </a:xfrm>
          <a:prstGeom prst="rect">
            <a:avLst/>
          </a:prstGeom>
        </p:spPr>
        <p:txBody>
          <a:bodyPr wrap="square">
            <a:spAutoFit/>
          </a:bodyPr>
          <a:lstStyle/>
          <a:p>
            <a:pPr algn="ctr"/>
            <a:r>
              <a:rPr lang="en-US" sz="4000" b="1" dirty="0"/>
              <a:t>11 Likewise their wives must be reverent, not slanderers, temperate, faithful in all things.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22252245"/>
          </a:xfrm>
          <a:prstGeom prst="rect">
            <a:avLst/>
          </a:prstGeom>
        </p:spPr>
        <p:txBody>
          <a:bodyPr wrap="square">
            <a:spAutoFit/>
          </a:bodyPr>
          <a:lstStyle/>
          <a:p>
            <a:pPr algn="ctr"/>
            <a:r>
              <a:rPr lang="en-US" sz="4000" b="1" dirty="0"/>
              <a:t>12 Let deacons be the husbands of one wife, ruling their children and their own houses well.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13 For those who have served well as deacons obtain for themselves a good standing and great boldness in the faith which is in Christ Jesus.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18563</TotalTime>
  <Words>1176</Words>
  <Application>Microsoft Office PowerPoint</Application>
  <PresentationFormat>On-screen Show (4:3)</PresentationFormat>
  <Paragraphs>156</Paragraphs>
  <Slides>48</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48</vt:i4>
      </vt:variant>
    </vt:vector>
  </HeadingPairs>
  <TitlesOfParts>
    <vt:vector size="55"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1203</cp:revision>
  <dcterms:created xsi:type="dcterms:W3CDTF">2013-06-05T21:04:28Z</dcterms:created>
  <dcterms:modified xsi:type="dcterms:W3CDTF">2018-01-04T18:12:00Z</dcterms:modified>
</cp:coreProperties>
</file>