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sldIdLst>
    <p:sldId id="257" r:id="rId2"/>
    <p:sldId id="698" r:id="rId3"/>
    <p:sldId id="258" r:id="rId4"/>
    <p:sldId id="790" r:id="rId5"/>
    <p:sldId id="793" r:id="rId6"/>
    <p:sldId id="617" r:id="rId7"/>
    <p:sldId id="616" r:id="rId8"/>
    <p:sldId id="260" r:id="rId9"/>
    <p:sldId id="789" r:id="rId10"/>
    <p:sldId id="518" r:id="rId11"/>
    <p:sldId id="704" r:id="rId12"/>
    <p:sldId id="706" r:id="rId13"/>
    <p:sldId id="874" r:id="rId14"/>
    <p:sldId id="875" r:id="rId15"/>
    <p:sldId id="876" r:id="rId16"/>
    <p:sldId id="877" r:id="rId17"/>
    <p:sldId id="878" r:id="rId18"/>
    <p:sldId id="879" r:id="rId19"/>
    <p:sldId id="709" r:id="rId20"/>
    <p:sldId id="708" r:id="rId21"/>
    <p:sldId id="519" r:id="rId22"/>
    <p:sldId id="520" r:id="rId23"/>
    <p:sldId id="522" r:id="rId24"/>
    <p:sldId id="523" r:id="rId25"/>
    <p:sldId id="524" r:id="rId26"/>
    <p:sldId id="614" r:id="rId27"/>
    <p:sldId id="717" r:id="rId28"/>
    <p:sldId id="666" r:id="rId29"/>
    <p:sldId id="713" r:id="rId30"/>
    <p:sldId id="718" r:id="rId31"/>
    <p:sldId id="719" r:id="rId32"/>
    <p:sldId id="720" r:id="rId33"/>
    <p:sldId id="721" r:id="rId34"/>
    <p:sldId id="722" r:id="rId35"/>
    <p:sldId id="723" r:id="rId36"/>
    <p:sldId id="725" r:id="rId37"/>
    <p:sldId id="726" r:id="rId38"/>
    <p:sldId id="882" r:id="rId39"/>
    <p:sldId id="883" r:id="rId40"/>
    <p:sldId id="884" r:id="rId41"/>
    <p:sldId id="887" r:id="rId42"/>
    <p:sldId id="888" r:id="rId43"/>
    <p:sldId id="889" r:id="rId44"/>
    <p:sldId id="890" r:id="rId45"/>
    <p:sldId id="891" r:id="rId46"/>
    <p:sldId id="892" r:id="rId47"/>
    <p:sldId id="893" r:id="rId48"/>
    <p:sldId id="894" r:id="rId49"/>
    <p:sldId id="895" r:id="rId50"/>
    <p:sldId id="896" r:id="rId51"/>
    <p:sldId id="897" r:id="rId52"/>
    <p:sldId id="93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4660"/>
  </p:normalViewPr>
  <p:slideViewPr>
    <p:cSldViewPr>
      <p:cViewPr varScale="1">
        <p:scale>
          <a:sx n="108" d="100"/>
          <a:sy n="108" d="100"/>
        </p:scale>
        <p:origin x="150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26</a:t>
            </a:fld>
            <a:endParaRPr lang="en-US"/>
          </a:p>
        </p:txBody>
      </p:sp>
    </p:spTree>
    <p:extLst>
      <p:ext uri="{BB962C8B-B14F-4D97-AF65-F5344CB8AC3E}">
        <p14:creationId xmlns:p14="http://schemas.microsoft.com/office/powerpoint/2010/main" val="393575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759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65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I have kept the faith: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Hebrews 13:5-6</a:t>
            </a:r>
            <a:endParaRPr lang="en-US" sz="4000" u="sng" dirty="0"/>
          </a:p>
          <a:p>
            <a:pPr algn="ctr"/>
            <a:r>
              <a:rPr lang="en-US" sz="4000" dirty="0"/>
              <a:t>5 Let your conduct be without covetousness; be content with such things as you have. For He Himself has said, "I will never leave you nor forsake you."  6 So we may boldly say: "The LORD is my helper; I will not fear. What can man do to me?"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9325630"/>
          </a:xfrm>
          <a:prstGeom prst="rect">
            <a:avLst/>
          </a:prstGeom>
        </p:spPr>
        <p:txBody>
          <a:bodyPr wrap="square">
            <a:spAutoFit/>
          </a:bodyPr>
          <a:lstStyle/>
          <a:p>
            <a:pPr algn="ctr"/>
            <a:r>
              <a:rPr lang="en-US" sz="4000" b="1" u="sng" dirty="0"/>
              <a:t>John 1:1-5</a:t>
            </a:r>
            <a:endParaRPr lang="en-US" sz="4000" u="sng" dirty="0"/>
          </a:p>
          <a:p>
            <a:pPr algn="ctr"/>
            <a:r>
              <a:rPr lang="en-US" sz="4000" dirty="0"/>
              <a:t>1 In the beginning was the Word, and the Word was with God, and the Word was God. 2 He was in the beginning with God. 3 All things were made through Him, and without Him nothing was made that was made. 4 In Him was life, and the life was the light of men. 5 And the light shines in the darkness, and the darkness did not comprehend it. </a:t>
            </a:r>
          </a:p>
          <a:p>
            <a:pPr algn="ctr"/>
            <a:r>
              <a:rPr lang="en-US" sz="4000" dirty="0"/>
              <a:t>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3170099"/>
          </a:xfrm>
          <a:prstGeom prst="rect">
            <a:avLst/>
          </a:prstGeom>
        </p:spPr>
        <p:txBody>
          <a:bodyPr wrap="square">
            <a:spAutoFit/>
          </a:bodyPr>
          <a:lstStyle/>
          <a:p>
            <a:pPr algn="ctr"/>
            <a:r>
              <a:rPr lang="en-US" sz="4000" dirty="0"/>
              <a:t> </a:t>
            </a:r>
            <a:r>
              <a:rPr lang="en-US" sz="4000" b="1" dirty="0"/>
              <a:t>The Word of God is:</a:t>
            </a:r>
            <a:endParaRPr lang="en-US" sz="4000" dirty="0"/>
          </a:p>
          <a:p>
            <a:pPr algn="ctr"/>
            <a:r>
              <a:rPr lang="en-US" sz="4000" dirty="0"/>
              <a:t> </a:t>
            </a:r>
          </a:p>
          <a:p>
            <a:pPr algn="ctr"/>
            <a:endParaRPr lang="en-US" sz="4000" b="1" dirty="0"/>
          </a:p>
          <a:p>
            <a:pPr algn="ctr"/>
            <a:r>
              <a:rPr lang="en-US" sz="4000" dirty="0"/>
              <a:t> </a:t>
            </a:r>
          </a:p>
          <a:p>
            <a:pPr algn="ctr"/>
            <a:r>
              <a:rPr lang="en-US" sz="4000" dirty="0"/>
              <a:t> </a:t>
            </a: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2931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3018949"/>
          </a:xfrm>
          <a:prstGeom prst="rect">
            <a:avLst/>
          </a:prstGeom>
        </p:spPr>
        <p:txBody>
          <a:bodyPr wrap="square">
            <a:spAutoFit/>
          </a:bodyPr>
          <a:lstStyle/>
          <a:p>
            <a:pPr algn="ctr"/>
            <a:r>
              <a:rPr lang="en-US" sz="4000" b="1" dirty="0"/>
              <a:t> 1. A light unto our path </a:t>
            </a:r>
          </a:p>
          <a:p>
            <a:pPr algn="ctr"/>
            <a:r>
              <a:rPr lang="en-US" sz="4000" b="1" dirty="0"/>
              <a:t>2. The gate to heaven </a:t>
            </a:r>
          </a:p>
          <a:p>
            <a:pPr algn="ctr"/>
            <a:r>
              <a:rPr lang="en-US" sz="4000" b="1" dirty="0"/>
              <a:t>3. A guide for the youth </a:t>
            </a:r>
          </a:p>
          <a:p>
            <a:pPr algn="ctr"/>
            <a:r>
              <a:rPr lang="en-US" sz="4000" b="1" dirty="0"/>
              <a:t>4. Comfort for the aged </a:t>
            </a:r>
          </a:p>
          <a:p>
            <a:pPr algn="ctr"/>
            <a:r>
              <a:rPr lang="en-US" sz="4000" b="1" dirty="0"/>
              <a:t>5. Food for the hungry </a:t>
            </a:r>
          </a:p>
          <a:p>
            <a:pPr algn="ctr"/>
            <a:r>
              <a:rPr lang="en-US" sz="4000" b="1" dirty="0"/>
              <a:t>6. Water for the thirsty </a:t>
            </a:r>
          </a:p>
          <a:p>
            <a:pPr algn="ctr"/>
            <a:r>
              <a:rPr lang="en-US" sz="4000" b="1" dirty="0"/>
              <a:t>7. Rest for the weary </a:t>
            </a:r>
          </a:p>
          <a:p>
            <a:pPr algn="ctr"/>
            <a:r>
              <a:rPr lang="en-US" sz="4000" b="1" dirty="0"/>
              <a:t>8. Hope for the unbeliever </a:t>
            </a:r>
          </a:p>
          <a:p>
            <a:pPr algn="ctr"/>
            <a:r>
              <a:rPr lang="en-US" sz="4000" b="1" dirty="0"/>
              <a:t>9. Salvation for the sinner </a:t>
            </a:r>
          </a:p>
          <a:p>
            <a:pPr algn="ctr"/>
            <a:r>
              <a:rPr lang="en-US" sz="4000" b="1" dirty="0"/>
              <a:t>10. And Grace for the Christian</a:t>
            </a:r>
            <a:r>
              <a:rPr lang="en-US" sz="4000" dirty="0"/>
              <a:t> </a:t>
            </a:r>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endParaRPr lang="en-US" sz="4000" b="1" dirty="0"/>
          </a:p>
          <a:p>
            <a:pPr algn="ctr"/>
            <a:r>
              <a:rPr lang="en-US" sz="4000" b="1" dirty="0"/>
              <a:t> </a:t>
            </a:r>
          </a:p>
          <a:p>
            <a:pPr algn="ctr"/>
            <a:endParaRPr lang="en-US" sz="4000" dirty="0"/>
          </a:p>
        </p:txBody>
      </p:sp>
    </p:spTree>
    <p:extLst>
      <p:ext uri="{BB962C8B-B14F-4D97-AF65-F5344CB8AC3E}">
        <p14:creationId xmlns:p14="http://schemas.microsoft.com/office/powerpoint/2010/main" val="40533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1172289"/>
          </a:xfrm>
          <a:prstGeom prst="rect">
            <a:avLst/>
          </a:prstGeom>
        </p:spPr>
        <p:txBody>
          <a:bodyPr wrap="square">
            <a:spAutoFit/>
          </a:bodyPr>
          <a:lstStyle/>
          <a:p>
            <a:pPr algn="ctr"/>
            <a:r>
              <a:rPr lang="en-US" sz="4000" b="1" dirty="0"/>
              <a:t>2. FINISH HIS WORK:</a:t>
            </a:r>
            <a:endParaRPr lang="en-US" sz="4000" dirty="0"/>
          </a:p>
          <a:p>
            <a:pPr algn="ctr"/>
            <a:r>
              <a:rPr lang="en-US" sz="4000"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8527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3170099"/>
          </a:xfrm>
          <a:prstGeom prst="rect">
            <a:avLst/>
          </a:prstGeom>
        </p:spPr>
        <p:txBody>
          <a:bodyPr wrap="square">
            <a:spAutoFit/>
          </a:bodyPr>
          <a:lstStyle/>
          <a:p>
            <a:pPr algn="ctr"/>
            <a:r>
              <a:rPr lang="en-US" sz="4000" b="1" u="sng" dirty="0"/>
              <a:t>John 4:34</a:t>
            </a:r>
            <a:endParaRPr lang="en-US" sz="4000" u="sng" dirty="0"/>
          </a:p>
          <a:p>
            <a:pPr algn="ctr"/>
            <a:r>
              <a:rPr lang="en-US" sz="4000" dirty="0"/>
              <a:t>“Jesus said to them, "My food is to do the will of Him who sent Me, and to finish His work. </a:t>
            </a:r>
          </a:p>
          <a:p>
            <a:pPr algn="ctr"/>
            <a:endParaRPr lang="en-US" sz="4000" dirty="0"/>
          </a:p>
        </p:txBody>
      </p:sp>
    </p:spTree>
    <p:extLst>
      <p:ext uri="{BB962C8B-B14F-4D97-AF65-F5344CB8AC3E}">
        <p14:creationId xmlns:p14="http://schemas.microsoft.com/office/powerpoint/2010/main" val="32104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323439"/>
          </a:xfrm>
          <a:prstGeom prst="rect">
            <a:avLst/>
          </a:prstGeom>
        </p:spPr>
        <p:txBody>
          <a:bodyPr wrap="square">
            <a:spAutoFit/>
          </a:bodyPr>
          <a:lstStyle/>
          <a:p>
            <a:pPr algn="ctr"/>
            <a:r>
              <a:rPr lang="en-US" sz="4000" b="1" dirty="0"/>
              <a:t>My meat is to do the will of him:</a:t>
            </a: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7079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938992"/>
          </a:xfrm>
          <a:prstGeom prst="rect">
            <a:avLst/>
          </a:prstGeom>
        </p:spPr>
        <p:txBody>
          <a:bodyPr wrap="square">
            <a:spAutoFit/>
          </a:bodyPr>
          <a:lstStyle/>
          <a:p>
            <a:pPr algn="ctr"/>
            <a:r>
              <a:rPr lang="en-US" sz="4000" b="1" dirty="0"/>
              <a:t>To finish his work:</a:t>
            </a: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1308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The Fivefold use of the Word:</a:t>
            </a:r>
            <a:endParaRPr lang="en-US" sz="4000" dirty="0"/>
          </a:p>
          <a:p>
            <a:pPr algn="ctr"/>
            <a:endParaRPr lang="en-US" sz="4000" b="1" dirty="0"/>
          </a:p>
          <a:p>
            <a:pPr algn="ctr"/>
            <a:endParaRPr lang="en-US" sz="4000" b="1" dirty="0"/>
          </a:p>
          <a:p>
            <a:pPr algn="ctr"/>
            <a:r>
              <a:rPr lang="en-US" sz="4000" b="1"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marL="742950" indent="-742950" algn="ctr">
              <a:buAutoNum type="arabicPeriod"/>
            </a:pPr>
            <a:r>
              <a:rPr lang="en-US" sz="4000" b="1" dirty="0"/>
              <a:t>Hold it</a:t>
            </a:r>
          </a:p>
          <a:p>
            <a:pPr algn="ctr"/>
            <a:r>
              <a:rPr lang="en-US" sz="4000" b="1" dirty="0"/>
              <a:t>Hide it in your heart that we may not sin against God</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1017"/>
            <a:ext cx="8915400" cy="3785652"/>
          </a:xfrm>
          <a:prstGeom prst="rect">
            <a:avLst/>
          </a:prstGeom>
        </p:spPr>
        <p:txBody>
          <a:bodyPr wrap="square">
            <a:spAutoFit/>
          </a:bodyPr>
          <a:lstStyle/>
          <a:p>
            <a:pPr algn="ctr"/>
            <a:r>
              <a:rPr lang="en-US" sz="4000" b="1" dirty="0"/>
              <a:t>2. Study it</a:t>
            </a:r>
          </a:p>
          <a:p>
            <a:pPr algn="ctr"/>
            <a:endParaRPr lang="en-US" sz="4000" b="1" dirty="0"/>
          </a:p>
          <a:p>
            <a:pPr algn="ctr"/>
            <a:r>
              <a:rPr lang="en-US" sz="4000" b="1" dirty="0"/>
              <a:t>Minister to yourself through study of the word</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166"/>
            <a:ext cx="8915400" cy="11787842"/>
          </a:xfrm>
          <a:prstGeom prst="rect">
            <a:avLst/>
          </a:prstGeom>
        </p:spPr>
        <p:txBody>
          <a:bodyPr wrap="square">
            <a:spAutoFit/>
          </a:bodyPr>
          <a:lstStyle/>
          <a:p>
            <a:pPr algn="ctr"/>
            <a:r>
              <a:rPr lang="en-US" sz="4000" b="1" dirty="0"/>
              <a:t>3. Apply it</a:t>
            </a:r>
          </a:p>
          <a:p>
            <a:pPr algn="ctr"/>
            <a:endParaRPr lang="en-US" sz="4000" b="1" dirty="0"/>
          </a:p>
          <a:p>
            <a:pPr algn="ctr"/>
            <a:r>
              <a:rPr lang="en-US" sz="4000" b="1" dirty="0"/>
              <a:t>Put it into action</a:t>
            </a:r>
            <a:endParaRPr lang="en-US" sz="4000" dirty="0"/>
          </a:p>
          <a:p>
            <a:pPr algn="ctr"/>
            <a:r>
              <a:rPr lang="en-US" sz="4000" b="1" dirty="0"/>
              <a:t> </a:t>
            </a: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4401205"/>
          </a:xfrm>
          <a:prstGeom prst="rect">
            <a:avLst/>
          </a:prstGeom>
        </p:spPr>
        <p:txBody>
          <a:bodyPr wrap="square">
            <a:spAutoFit/>
          </a:bodyPr>
          <a:lstStyle/>
          <a:p>
            <a:pPr algn="ctr"/>
            <a:r>
              <a:rPr lang="en-US" sz="4000" b="1" dirty="0"/>
              <a:t>4. Rightly divide it</a:t>
            </a:r>
          </a:p>
          <a:p>
            <a:pPr algn="ctr"/>
            <a:endParaRPr lang="en-US" sz="4000" b="1" dirty="0"/>
          </a:p>
          <a:p>
            <a:pPr algn="ctr"/>
            <a:r>
              <a:rPr lang="en-US" sz="4000" b="1" dirty="0"/>
              <a:t>Don’t let false doctrines come your way</a:t>
            </a:r>
            <a:endParaRPr lang="en-US" sz="4000" dirty="0"/>
          </a:p>
          <a:p>
            <a:pPr algn="ctr"/>
            <a:r>
              <a:rPr lang="en-US" sz="4000" b="1" dirty="0"/>
              <a:t> </a:t>
            </a:r>
            <a:endParaRPr lang="en-US" sz="4000" dirty="0"/>
          </a:p>
          <a:p>
            <a:pPr algn="ct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5. Preach it</a:t>
            </a:r>
          </a:p>
          <a:p>
            <a:pPr algn="ctr"/>
            <a:endParaRPr lang="en-US" sz="4000" b="1" dirty="0"/>
          </a:p>
          <a:p>
            <a:pPr algn="ctr"/>
            <a:r>
              <a:rPr lang="en-US" sz="4000" b="1" dirty="0"/>
              <a:t>Take the gospel to the streets, your work place, to our families</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3. LAYING ASIDE EVERY WEIGHT:</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Hebrews 12:1 </a:t>
            </a:r>
            <a:endParaRPr lang="en-US" sz="4000" u="sng" dirty="0"/>
          </a:p>
          <a:p>
            <a:pPr algn="ctr"/>
            <a:r>
              <a:rPr lang="en-US" sz="4000" dirty="0"/>
              <a:t>Wherefore seeing we also are compassed about with so great a cloud of witnesses, let us lay aside every weight, and the sin which doth so easily beset us, and let us run with patience the race that is set before us…</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554545"/>
          </a:xfrm>
          <a:prstGeom prst="rect">
            <a:avLst/>
          </a:prstGeom>
        </p:spPr>
        <p:txBody>
          <a:bodyPr wrap="square">
            <a:spAutoFit/>
          </a:bodyPr>
          <a:lstStyle/>
          <a:p>
            <a:pPr algn="ctr"/>
            <a:r>
              <a:rPr lang="en-US" sz="4000" b="1" dirty="0"/>
              <a:t>Lay aside every weight:</a:t>
            </a:r>
            <a:r>
              <a:rPr lang="en-US" sz="4000" dirty="0"/>
              <a:t>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1323439"/>
          </a:xfrm>
          <a:prstGeom prst="rect">
            <a:avLst/>
          </a:prstGeom>
        </p:spPr>
        <p:txBody>
          <a:bodyPr wrap="square">
            <a:spAutoFit/>
          </a:bodyPr>
          <a:lstStyle/>
          <a:p>
            <a:pPr algn="ctr"/>
            <a:r>
              <a:rPr lang="en-US" sz="4000" b="1" dirty="0"/>
              <a:t>Let us run with patience:</a:t>
            </a: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dirty="0"/>
              <a:t> </a:t>
            </a:r>
            <a:r>
              <a:rPr lang="en-US" sz="4000" b="1" u="sng" dirty="0"/>
              <a:t>1 Corinthians 9:24</a:t>
            </a:r>
            <a:endParaRPr lang="en-US" sz="4000" u="sng" dirty="0"/>
          </a:p>
          <a:p>
            <a:pPr algn="ctr"/>
            <a:r>
              <a:rPr lang="en-US" sz="4000" dirty="0"/>
              <a:t>“Do you not know that those who run in a race all run, but one receives the prize? Run in such a way that you may obtain it.”</a:t>
            </a:r>
          </a:p>
          <a:p>
            <a:pPr algn="ctr"/>
            <a:r>
              <a:rPr lang="en-US" sz="4000" dirty="0"/>
              <a:t>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30480"/>
            <a:ext cx="8686800" cy="3416320"/>
          </a:xfrm>
          <a:prstGeom prst="rect">
            <a:avLst/>
          </a:prstGeom>
          <a:noFill/>
        </p:spPr>
        <p:txBody>
          <a:bodyPr wrap="square" rtlCol="0">
            <a:spAutoFit/>
          </a:bodyPr>
          <a:lstStyle/>
          <a:p>
            <a:pPr algn="ctr"/>
            <a:r>
              <a:rPr lang="en-US" sz="3200" b="1" dirty="0"/>
              <a:t>Crossing the Finish Line</a:t>
            </a:r>
            <a:endParaRPr lang="en-US" sz="3200" dirty="0"/>
          </a:p>
          <a:p>
            <a:pPr algn="ctr"/>
            <a:r>
              <a:rPr lang="en-US" sz="2800" b="1" dirty="0"/>
              <a:t>By Pastor Fee Soliven</a:t>
            </a:r>
            <a:endParaRPr lang="en-US" sz="2800" dirty="0"/>
          </a:p>
          <a:p>
            <a:pPr algn="ctr"/>
            <a:r>
              <a:rPr lang="en-US" sz="2800" b="1" dirty="0"/>
              <a:t>2 Timothy 4:5-8</a:t>
            </a:r>
            <a:endParaRPr lang="en-US" sz="2800" dirty="0"/>
          </a:p>
          <a:p>
            <a:pPr algn="ctr"/>
            <a:r>
              <a:rPr lang="en-US" sz="3200" b="1" dirty="0"/>
              <a:t>Sunday Morning</a:t>
            </a:r>
            <a:endParaRPr lang="en-US" sz="3200" dirty="0"/>
          </a:p>
          <a:p>
            <a:pPr algn="ctr"/>
            <a:r>
              <a:rPr lang="en-US" sz="3200" b="1" dirty="0"/>
              <a:t>February 11, 2018</a:t>
            </a:r>
            <a:endParaRPr lang="en-US" sz="3200" dirty="0"/>
          </a:p>
          <a:p>
            <a:pPr algn="ctr"/>
            <a:r>
              <a:rPr lang="en-US" sz="3200" b="1" dirty="0"/>
              <a:t> </a:t>
            </a:r>
            <a:endParaRPr lang="en-US" sz="3200" dirty="0"/>
          </a:p>
          <a:p>
            <a:pPr algn="ctr"/>
            <a:endParaRPr lang="en-US" sz="3200" b="1" dirty="0"/>
          </a:p>
        </p:txBody>
      </p:sp>
      <p:pic>
        <p:nvPicPr>
          <p:cNvPr id="3" name="Picture 2">
            <a:extLst>
              <a:ext uri="{FF2B5EF4-FFF2-40B4-BE49-F238E27FC236}">
                <a16:creationId xmlns:a16="http://schemas.microsoft.com/office/drawing/2014/main" id="{AB8402D0-424E-4B1D-BACA-7BE91E0D96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6" y="2362200"/>
            <a:ext cx="9144000" cy="45720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8063143" y="2362200"/>
            <a:ext cx="1094913" cy="82118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Revelation 22:14 </a:t>
            </a:r>
            <a:endParaRPr lang="en-US" sz="4000" u="sng" dirty="0"/>
          </a:p>
          <a:p>
            <a:pPr algn="ctr"/>
            <a:r>
              <a:rPr lang="en-US" sz="4000" dirty="0"/>
              <a:t>“Blessed are they that do his commandments, that they may have right to the tree of life and may enter in through the gates into the city.”</a:t>
            </a:r>
          </a:p>
          <a:p>
            <a:pPr algn="ctr"/>
            <a:r>
              <a:rPr lang="en-US" sz="4000" dirty="0"/>
              <a:t> </a:t>
            </a:r>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The race that is set before us:</a:t>
            </a:r>
            <a:r>
              <a:rPr lang="en-US" sz="4000" dirty="0"/>
              <a:t> </a:t>
            </a:r>
          </a:p>
          <a:p>
            <a:pPr algn="ctr"/>
            <a:endParaRPr lang="en-US" sz="4000" dirty="0"/>
          </a:p>
        </p:txBody>
      </p:sp>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7478970"/>
          </a:xfrm>
          <a:prstGeom prst="rect">
            <a:avLst/>
          </a:prstGeom>
        </p:spPr>
        <p:txBody>
          <a:bodyPr wrap="square">
            <a:spAutoFit/>
          </a:bodyPr>
          <a:lstStyle/>
          <a:p>
            <a:pPr algn="ctr"/>
            <a:r>
              <a:rPr lang="en-US" sz="4000" b="1" u="sng" dirty="0"/>
              <a:t>Hebrews 12:1</a:t>
            </a:r>
            <a:r>
              <a:rPr lang="en-US" sz="4000" u="sng" dirty="0"/>
              <a:t>  </a:t>
            </a:r>
          </a:p>
          <a:p>
            <a:pPr algn="ctr"/>
            <a:r>
              <a:rPr lang="en-US" sz="4000" dirty="0"/>
              <a:t>(</a:t>
            </a:r>
            <a:r>
              <a:rPr lang="en-US" sz="4000" b="1" dirty="0"/>
              <a:t>The Living Bible Translation)</a:t>
            </a:r>
            <a:endParaRPr lang="en-US" sz="4000" dirty="0"/>
          </a:p>
          <a:p>
            <a:pPr algn="ctr"/>
            <a:r>
              <a:rPr lang="en-US" sz="4000" dirty="0"/>
              <a:t>“Since we have such a huge crowd of men of faith watching us from the grandstands, let us strip off anything that slows us down or holds us back, and especially those sins that wrap themselves so tightly around our feet and trip us up; and let us run with patience the particular race that God has 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7243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dirty="0"/>
              <a:t>  </a:t>
            </a:r>
            <a:r>
              <a:rPr lang="en-US" sz="4000" b="1" dirty="0"/>
              <a:t>4. LOOKING UNTO JESUS:</a:t>
            </a:r>
            <a:endParaRPr lang="en-US" sz="4000" dirty="0"/>
          </a:p>
          <a:p>
            <a:pPr algn="ctr"/>
            <a:endParaRPr lang="en-US" sz="4000" dirty="0"/>
          </a:p>
        </p:txBody>
      </p:sp>
    </p:spTree>
    <p:extLst>
      <p:ext uri="{BB962C8B-B14F-4D97-AF65-F5344CB8AC3E}">
        <p14:creationId xmlns:p14="http://schemas.microsoft.com/office/powerpoint/2010/main" val="34575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Hebrews 12:2 </a:t>
            </a:r>
            <a:endParaRPr lang="en-US" sz="4000" u="sng" dirty="0"/>
          </a:p>
          <a:p>
            <a:pPr algn="ctr"/>
            <a:r>
              <a:rPr lang="en-US" sz="4000" dirty="0"/>
              <a:t>“Looking unto Jesus the author and finisher of our faith; who for the joy that was set before him endured the cross, despising the shame, and is set down at the right hand of the throne of God.”</a:t>
            </a:r>
          </a:p>
          <a:p>
            <a:pPr algn="ctr"/>
            <a:endParaRPr lang="en-US" sz="4000" dirty="0"/>
          </a:p>
        </p:txBody>
      </p:sp>
    </p:spTree>
    <p:extLst>
      <p:ext uri="{BB962C8B-B14F-4D97-AF65-F5344CB8AC3E}">
        <p14:creationId xmlns:p14="http://schemas.microsoft.com/office/powerpoint/2010/main" val="8189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Looking unto Jesus: </a:t>
            </a:r>
            <a:endParaRPr lang="en-US" sz="4000" dirty="0"/>
          </a:p>
          <a:p>
            <a:pPr algn="ctr"/>
            <a:endParaRPr lang="en-US" sz="4000" dirty="0"/>
          </a:p>
        </p:txBody>
      </p:sp>
    </p:spTree>
    <p:extLst>
      <p:ext uri="{BB962C8B-B14F-4D97-AF65-F5344CB8AC3E}">
        <p14:creationId xmlns:p14="http://schemas.microsoft.com/office/powerpoint/2010/main" val="36540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dirty="0"/>
              <a:t> </a:t>
            </a:r>
            <a:r>
              <a:rPr lang="en-US" sz="4000" b="1" dirty="0"/>
              <a:t>Finisher of our faith:</a:t>
            </a:r>
            <a:r>
              <a:rPr lang="en-US" sz="4000" dirty="0"/>
              <a:t> </a:t>
            </a:r>
          </a:p>
          <a:p>
            <a:pPr algn="ctr"/>
            <a:endParaRPr lang="en-US" sz="4000" dirty="0"/>
          </a:p>
        </p:txBody>
      </p:sp>
    </p:spTree>
    <p:extLst>
      <p:ext uri="{BB962C8B-B14F-4D97-AF65-F5344CB8AC3E}">
        <p14:creationId xmlns:p14="http://schemas.microsoft.com/office/powerpoint/2010/main" val="8100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Set down at the right hand:</a:t>
            </a: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1728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1 Peter 1:3-4</a:t>
            </a:r>
            <a:endParaRPr lang="en-US" sz="4000" u="sng" dirty="0"/>
          </a:p>
          <a:p>
            <a:pPr algn="ctr"/>
            <a:r>
              <a:rPr lang="en-US" sz="4000" dirty="0"/>
              <a:t>3 Blessed be the God and Father of our Lord Jesus Christ, who according to His abundant mercy has begotten us again to a living hope through the resurrection of Jesus Christ from the dead, 4 to an inheritance incorruptible and undefiled and that does not fade away, reserved in heaven for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98707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323439"/>
          </a:xfrm>
          <a:prstGeom prst="rect">
            <a:avLst/>
          </a:prstGeom>
        </p:spPr>
        <p:txBody>
          <a:bodyPr wrap="square">
            <a:spAutoFit/>
          </a:bodyPr>
          <a:lstStyle/>
          <a:p>
            <a:pPr algn="ctr"/>
            <a:r>
              <a:rPr lang="en-US" sz="4000" b="1" dirty="0"/>
              <a:t>5. FORGETTING THOSE THINGS:</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7884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600" b="1" u="sng" dirty="0"/>
              <a:t>2 Timothy 4:5-8</a:t>
            </a:r>
          </a:p>
          <a:p>
            <a:pPr algn="ctr"/>
            <a:r>
              <a:rPr lang="en-US" sz="3600" dirty="0"/>
              <a:t>5 But you be watchful in all things, endure afflictions, do the work of an evangelist, fulfill your ministry. 6 For I am already being poured out as a drink offering, and the time of my departure is at hand. 7 I have fought the good fight, I have finished the race, I have kept the faith. 8 Finally, there is laid up for me the crown of righteousness, which the Lord, the righteous Judge, will give to me on that Day, and not to me only but also to all who have loved His appearing. </a:t>
            </a:r>
          </a:p>
          <a:p>
            <a:pPr algn="ct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9198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4401205"/>
          </a:xfrm>
          <a:prstGeom prst="rect">
            <a:avLst/>
          </a:prstGeom>
        </p:spPr>
        <p:txBody>
          <a:bodyPr wrap="square">
            <a:spAutoFit/>
          </a:bodyPr>
          <a:lstStyle/>
          <a:p>
            <a:pPr algn="ctr"/>
            <a:r>
              <a:rPr lang="en-US" sz="4000" b="1" u="sng" dirty="0"/>
              <a:t>Philippians 3:13 </a:t>
            </a:r>
            <a:endParaRPr lang="en-US" sz="4000" u="sng" dirty="0"/>
          </a:p>
          <a:p>
            <a:pPr algn="ctr"/>
            <a:r>
              <a:rPr lang="en-US" sz="4000" dirty="0"/>
              <a:t>Brethren, I count not myself to have apprehended: but this one thing I do, forgetting those things which are behind, and reaching forth unto those things which are before,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028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07886"/>
          </a:xfrm>
          <a:prstGeom prst="rect">
            <a:avLst/>
          </a:prstGeom>
        </p:spPr>
        <p:txBody>
          <a:bodyPr wrap="square">
            <a:spAutoFit/>
          </a:bodyPr>
          <a:lstStyle/>
          <a:p>
            <a:pPr algn="ctr"/>
            <a:r>
              <a:rPr lang="en-US" sz="4000" b="1" dirty="0"/>
              <a:t>This one thing I do:</a:t>
            </a:r>
            <a:r>
              <a:rPr lang="en-US" sz="4000" dirty="0"/>
              <a:t> </a:t>
            </a:r>
          </a:p>
        </p:txBody>
      </p:sp>
    </p:spTree>
    <p:extLst>
      <p:ext uri="{BB962C8B-B14F-4D97-AF65-F5344CB8AC3E}">
        <p14:creationId xmlns:p14="http://schemas.microsoft.com/office/powerpoint/2010/main" val="115391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Philippians 1:6</a:t>
            </a:r>
            <a:r>
              <a:rPr lang="en-US" sz="4000" u="sng" dirty="0"/>
              <a:t> </a:t>
            </a:r>
          </a:p>
          <a:p>
            <a:pPr algn="ctr"/>
            <a:r>
              <a:rPr lang="en-US" sz="4000" dirty="0"/>
              <a:t>Being confident of this very thing, that he which hath begun a good work in you will perform it until the day of Jesus Christ: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63445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1938992"/>
          </a:xfrm>
          <a:prstGeom prst="rect">
            <a:avLst/>
          </a:prstGeom>
        </p:spPr>
        <p:txBody>
          <a:bodyPr wrap="square">
            <a:spAutoFit/>
          </a:bodyPr>
          <a:lstStyle/>
          <a:p>
            <a:pPr algn="ctr"/>
            <a:r>
              <a:rPr lang="en-US" sz="4000" b="1" dirty="0"/>
              <a:t>Forgetting those things which are behind:</a:t>
            </a: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8828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kumimoji="0" lang="en-US" sz="4000" b="0" i="0" u="sng" strike="noStrike" kern="1200" cap="none" spc="0" normalizeH="0" baseline="0" noProof="0" dirty="0">
                <a:ln>
                  <a:noFill/>
                </a:ln>
                <a:solidFill>
                  <a:srgbClr val="FFFFFF"/>
                </a:solidFill>
                <a:effectLst/>
                <a:uLnTx/>
                <a:uFillTx/>
                <a:latin typeface="Arial"/>
                <a:cs typeface="Arial"/>
              </a:rPr>
              <a:t>  </a:t>
            </a:r>
            <a:r>
              <a:rPr lang="en-US" sz="4000" b="1" u="sng" dirty="0"/>
              <a:t>Romans 8:1 </a:t>
            </a:r>
            <a:endParaRPr lang="en-US" sz="4000" u="sng" dirty="0"/>
          </a:p>
          <a:p>
            <a:pPr algn="ctr"/>
            <a:r>
              <a:rPr lang="en-US" sz="4000" dirty="0"/>
              <a:t>There is therefore now no condemnation to them which are in Christ Jesus, who walk not after the flesh, but after the Spirit.</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1149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Reaching forth:</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08044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u="sng" dirty="0"/>
              <a:t>1 Peter 4:16 </a:t>
            </a:r>
            <a:endParaRPr lang="en-US" sz="4000" u="sng" dirty="0"/>
          </a:p>
          <a:p>
            <a:pPr algn="ctr"/>
            <a:r>
              <a:rPr lang="en-US" sz="4000" dirty="0"/>
              <a:t>Yet if any man suffer as a Christian, let him not be ashamed; but let him glorify God on this behalf.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08908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dirty="0"/>
              <a:t> </a:t>
            </a:r>
            <a:r>
              <a:rPr lang="en-US" sz="4000" b="1" dirty="0"/>
              <a:t>6. PRESSING TOWARDS THE MARK:</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15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u="sng" dirty="0"/>
              <a:t>Philippians 3:14 </a:t>
            </a:r>
            <a:endParaRPr lang="en-US" sz="4000" u="sng" dirty="0"/>
          </a:p>
          <a:p>
            <a:pPr algn="ctr"/>
            <a:r>
              <a:rPr lang="en-US" sz="4000" dirty="0"/>
              <a:t>I press toward the mark for the prize of the high calling of God in Christ Jesus.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5689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I Press toward the mark:</a:t>
            </a: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1571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 </a:t>
            </a:r>
            <a:r>
              <a:rPr lang="en-US" sz="4000" b="1" dirty="0"/>
              <a:t>1. FIGHTING THE GOOD FIGHT</a:t>
            </a:r>
            <a:endParaRPr lang="en-US" sz="4000" dirty="0"/>
          </a:p>
          <a:p>
            <a:pPr algn="ctr"/>
            <a:endParaRPr lang="en-US" sz="4000" dirty="0"/>
          </a:p>
          <a:p>
            <a:pPr algn="ctr"/>
            <a:r>
              <a:rPr lang="en-US" sz="4000" b="1" dirty="0"/>
              <a:t> </a:t>
            </a:r>
            <a:endParaRPr lang="en-US" sz="4000" dirty="0"/>
          </a:p>
          <a:p>
            <a:pPr lvl="0" algn="ctr" fontAlgn="base">
              <a:spcBef>
                <a:spcPct val="0"/>
              </a:spcBef>
              <a:spcAft>
                <a:spcPct val="0"/>
              </a:spcAf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323439"/>
          </a:xfrm>
          <a:prstGeom prst="rect">
            <a:avLst/>
          </a:prstGeom>
        </p:spPr>
        <p:txBody>
          <a:bodyPr wrap="square">
            <a:spAutoFit/>
          </a:bodyPr>
          <a:lstStyle/>
          <a:p>
            <a:pPr algn="ctr"/>
            <a:r>
              <a:rPr lang="en-US" sz="4000" b="1" dirty="0"/>
              <a:t>For the prize of the high calling:</a:t>
            </a: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1545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3785652"/>
          </a:xfrm>
          <a:prstGeom prst="rect">
            <a:avLst/>
          </a:prstGeom>
        </p:spPr>
        <p:txBody>
          <a:bodyPr wrap="square">
            <a:spAutoFit/>
          </a:bodyPr>
          <a:lstStyle/>
          <a:p>
            <a:pPr algn="ctr"/>
            <a:r>
              <a:rPr lang="en-US" sz="4000" b="1" u="sng" dirty="0"/>
              <a:t>1 Peter 5:4 </a:t>
            </a:r>
            <a:endParaRPr lang="en-US" sz="4000" u="sng" dirty="0"/>
          </a:p>
          <a:p>
            <a:pPr algn="ctr"/>
            <a:r>
              <a:rPr lang="en-US" sz="4000" dirty="0"/>
              <a:t>And when the chief Shepherd shall appear, you shall receive a crown of glory that fades not away.</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7348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25052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936"/>
            <a:ext cx="8915400" cy="3170099"/>
          </a:xfrm>
          <a:prstGeom prst="rect">
            <a:avLst/>
          </a:prstGeom>
        </p:spPr>
        <p:txBody>
          <a:bodyPr wrap="square">
            <a:spAutoFit/>
          </a:bodyPr>
          <a:lstStyle/>
          <a:p>
            <a:pPr algn="ctr"/>
            <a:r>
              <a:rPr lang="en-US" sz="4000" b="1" u="sng" dirty="0"/>
              <a:t>2 Timothy 4:7 </a:t>
            </a:r>
            <a:endParaRPr lang="en-US" sz="4000" u="sng" dirty="0"/>
          </a:p>
          <a:p>
            <a:pPr algn="ctr"/>
            <a:r>
              <a:rPr lang="en-US" sz="4000" dirty="0"/>
              <a:t>“I have fought a good fight, I have finished my course, I have kept the faith”</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4401205"/>
          </a:xfrm>
          <a:prstGeom prst="rect">
            <a:avLst/>
          </a:prstGeom>
        </p:spPr>
        <p:txBody>
          <a:bodyPr wrap="square">
            <a:spAutoFit/>
          </a:bodyPr>
          <a:lstStyle/>
          <a:p>
            <a:pPr algn="ctr"/>
            <a:r>
              <a:rPr lang="en-US" sz="4000" dirty="0"/>
              <a:t> </a:t>
            </a:r>
            <a:r>
              <a:rPr lang="en-US" sz="4000" b="1" dirty="0"/>
              <a:t>The Apostle Paul compares Christians as a soldier, husbandman, sufferer, student, vessel, and a servant.</a:t>
            </a:r>
            <a:endParaRPr lang="en-US" sz="4000" dirty="0"/>
          </a:p>
          <a:p>
            <a:pPr algn="ctr"/>
            <a:endParaRPr lang="en-US" sz="4000" dirty="0"/>
          </a:p>
          <a:p>
            <a:pPr algn="ctr"/>
            <a:r>
              <a:rPr lang="en-US" sz="4000" b="1" dirty="0"/>
              <a:t> </a:t>
            </a:r>
            <a:endParaRPr lang="en-US" sz="4000" dirty="0"/>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b="1" dirty="0"/>
              <a:t>I have fought a good fight: </a:t>
            </a:r>
            <a:endParaRPr lang="en-US" sz="4000" dirty="0"/>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1739"/>
            <a:ext cx="8915400" cy="13018949"/>
          </a:xfrm>
          <a:prstGeom prst="rect">
            <a:avLst/>
          </a:prstGeom>
        </p:spPr>
        <p:txBody>
          <a:bodyPr wrap="square">
            <a:spAutoFit/>
          </a:bodyPr>
          <a:lstStyle/>
          <a:p>
            <a:pPr algn="ctr"/>
            <a:r>
              <a:rPr kumimoji="0" lang="en-US" sz="4000" i="0" u="sng" strike="noStrike" kern="1200" cap="none" spc="0" normalizeH="0" baseline="0" noProof="0" dirty="0">
                <a:ln>
                  <a:noFill/>
                </a:ln>
                <a:solidFill>
                  <a:prstClr val="black"/>
                </a:solidFill>
                <a:effectLst/>
                <a:uLnTx/>
                <a:uFillTx/>
                <a:latin typeface="Calibri"/>
              </a:rPr>
              <a:t> </a:t>
            </a:r>
            <a:r>
              <a:rPr lang="en-US" sz="4000" dirty="0"/>
              <a:t>  </a:t>
            </a:r>
            <a:r>
              <a:rPr lang="en-US" sz="4000" b="1" dirty="0"/>
              <a:t>I have finished my course: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21472</TotalTime>
  <Words>898</Words>
  <Application>Microsoft Office PowerPoint</Application>
  <PresentationFormat>On-screen Show (4:3)</PresentationFormat>
  <Paragraphs>180</Paragraphs>
  <Slides>52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Verdana</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1282</cp:revision>
  <dcterms:created xsi:type="dcterms:W3CDTF">2013-06-05T21:04:28Z</dcterms:created>
  <dcterms:modified xsi:type="dcterms:W3CDTF">2018-02-12T00:45:56Z</dcterms:modified>
</cp:coreProperties>
</file>