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41"/>
  </p:notesMasterIdLst>
  <p:sldIdLst>
    <p:sldId id="765" r:id="rId4"/>
    <p:sldId id="698" r:id="rId5"/>
    <p:sldId id="258" r:id="rId6"/>
    <p:sldId id="259" r:id="rId7"/>
    <p:sldId id="617" r:id="rId8"/>
    <p:sldId id="738" r:id="rId9"/>
    <p:sldId id="615" r:id="rId10"/>
    <p:sldId id="616" r:id="rId11"/>
    <p:sldId id="260" r:id="rId12"/>
    <p:sldId id="518" r:id="rId13"/>
    <p:sldId id="704" r:id="rId14"/>
    <p:sldId id="706" r:id="rId15"/>
    <p:sldId id="707" r:id="rId16"/>
    <p:sldId id="709" r:id="rId17"/>
    <p:sldId id="520" r:id="rId18"/>
    <p:sldId id="522" r:id="rId19"/>
    <p:sldId id="523" r:id="rId20"/>
    <p:sldId id="524" r:id="rId21"/>
    <p:sldId id="614" r:id="rId22"/>
    <p:sldId id="717" r:id="rId23"/>
    <p:sldId id="763" r:id="rId24"/>
    <p:sldId id="666" r:id="rId25"/>
    <p:sldId id="713" r:id="rId26"/>
    <p:sldId id="718" r:id="rId27"/>
    <p:sldId id="719" r:id="rId28"/>
    <p:sldId id="720" r:id="rId29"/>
    <p:sldId id="725" r:id="rId30"/>
    <p:sldId id="726" r:id="rId31"/>
    <p:sldId id="727" r:id="rId32"/>
    <p:sldId id="728" r:id="rId33"/>
    <p:sldId id="729" r:id="rId34"/>
    <p:sldId id="730" r:id="rId35"/>
    <p:sldId id="750" r:id="rId36"/>
    <p:sldId id="751" r:id="rId37"/>
    <p:sldId id="752" r:id="rId38"/>
    <p:sldId id="753" r:id="rId39"/>
    <p:sldId id="298"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5" autoAdjust="0"/>
    <p:restoredTop sz="94660"/>
  </p:normalViewPr>
  <p:slideViewPr>
    <p:cSldViewPr>
      <p:cViewPr varScale="1">
        <p:scale>
          <a:sx n="104" d="100"/>
          <a:sy n="104" d="100"/>
        </p:scale>
        <p:origin x="180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2/22/2018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19</a:t>
            </a:fld>
            <a:endParaRPr lang="en-US"/>
          </a:p>
        </p:txBody>
      </p:sp>
    </p:spTree>
    <p:extLst>
      <p:ext uri="{BB962C8B-B14F-4D97-AF65-F5344CB8AC3E}">
        <p14:creationId xmlns:p14="http://schemas.microsoft.com/office/powerpoint/2010/main" val="393575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2/22/2018</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2/22/2018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2/22/2018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2/22/2018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2/22/2018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2/22/2018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2/22/2018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A6B80C8-9C17-4C8D-80FA-039A6827A3A1}" type="datetimeFigureOut">
              <a:rPr lang="en-US" smtClean="0">
                <a:solidFill>
                  <a:prstClr val="black">
                    <a:tint val="75000"/>
                  </a:prstClr>
                </a:solidFill>
              </a:rPr>
              <a:pPr/>
              <a:t>2/22/2018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prstClr val="black">
                    <a:tint val="75000"/>
                  </a:prstClr>
                </a:solidFill>
              </a:rPr>
              <a:pPr/>
              <a:t>2/22/2018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prstClr val="black">
                    <a:tint val="75000"/>
                  </a:prstClr>
                </a:solidFill>
              </a:rPr>
              <a:pPr/>
              <a:t>2/22/2018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2/22/2018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2/22/2018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2/22/2018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2/22/2018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2/22/2018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2/22/2018</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2/22/2018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2/22/2018</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2/22/2018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2/22/2018</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2/22/2018</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2/22/2018</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2/22/2018</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2/22/2018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2/22/2018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2/22/2018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2/22/2018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2/22/2018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2/22/2018</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2/22/2018</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2/22/2018</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2/22/2018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2/22/2018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6B80C8-9C17-4C8D-80FA-039A6827A3A1}" type="datetimeFigureOut">
              <a:rPr lang="en-US" smtClean="0">
                <a:solidFill>
                  <a:srgbClr val="04617B">
                    <a:shade val="90000"/>
                  </a:srgbClr>
                </a:solidFill>
              </a:rPr>
              <a:pPr/>
              <a:t>2/22/2018</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6B80C8-9C17-4C8D-80FA-039A6827A3A1}" type="datetimeFigureOut">
              <a:rPr lang="en-US" smtClean="0">
                <a:solidFill>
                  <a:prstClr val="black">
                    <a:tint val="75000"/>
                  </a:prstClr>
                </a:solidFill>
              </a:rPr>
              <a:pPr/>
              <a:t>2/22/2018</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6B80C8-9C17-4C8D-80FA-039A6827A3A1}" type="datetimeFigureOut">
              <a:rPr lang="en-US" smtClean="0">
                <a:solidFill>
                  <a:srgbClr val="04617B">
                    <a:shade val="90000"/>
                  </a:srgbClr>
                </a:solidFill>
              </a:rPr>
              <a:pPr/>
              <a:t>2/22/2018</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26143944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dirty="0"/>
              <a:t>22 For he who is called in the Lord while a slave is the Lord's freedman. Likewise he who is called while free is Christ's slave. 23 You were bought at a price; do not become slaves of men. 24 Brethren, let each one remain with God in that state in which he was called. </a:t>
            </a:r>
          </a:p>
          <a:p>
            <a:pPr algn="ctr"/>
            <a:endParaRPr lang="en-US" sz="4000" b="1" dirty="0"/>
          </a:p>
          <a:p>
            <a:pPr algn="ctr"/>
            <a:endParaRPr lang="en-US" sz="4000" b="1"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b="1" u="sng" dirty="0"/>
              <a:t>Galatians 3:28-29</a:t>
            </a:r>
            <a:endParaRPr lang="en-US" sz="4000" u="sng" dirty="0"/>
          </a:p>
          <a:p>
            <a:pPr algn="ctr"/>
            <a:r>
              <a:rPr lang="en-US" sz="4000" dirty="0"/>
              <a:t>26 For you are all sons of God through faith in Christ Jesus. 27 For as many of you as were baptized into Christ have put on Christ. 28 There is neither Jew nor Greek, there is neither slave nor free, there is neither male nor female; for you are all one in Christ Jesus. 29 And if you are Christ's, then you are Abraham's seed, and heirs according to the promise.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7478970"/>
          </a:xfrm>
          <a:prstGeom prst="rect">
            <a:avLst/>
          </a:prstGeom>
        </p:spPr>
        <p:txBody>
          <a:bodyPr wrap="square">
            <a:spAutoFit/>
          </a:bodyPr>
          <a:lstStyle/>
          <a:p>
            <a:pPr algn="ctr"/>
            <a:r>
              <a:rPr lang="en-US" sz="4000" u="sng" dirty="0"/>
              <a:t> </a:t>
            </a:r>
            <a:r>
              <a:rPr lang="en-US" sz="4000" b="1" u="sng" dirty="0"/>
              <a:t>Ephesians 6:5-9</a:t>
            </a:r>
            <a:endParaRPr lang="en-US" sz="4000" u="sng" dirty="0"/>
          </a:p>
          <a:p>
            <a:pPr algn="ctr"/>
            <a:r>
              <a:rPr lang="en-US" sz="4000" dirty="0"/>
              <a:t>5 Bondservants, be obedient to those who are your masters according to the flesh, with fear and trembling, in sincerity of heart, as to Christ; 6 not with eyeservice, as men-pleasers, but as bondservants of Christ, doing the will of God from the heart, 7 with good will doing service, as to the Lord, and not to men,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3524"/>
            <a:ext cx="8915400" cy="5016758"/>
          </a:xfrm>
          <a:prstGeom prst="rect">
            <a:avLst/>
          </a:prstGeom>
        </p:spPr>
        <p:txBody>
          <a:bodyPr wrap="square">
            <a:spAutoFit/>
          </a:bodyPr>
          <a:lstStyle/>
          <a:p>
            <a:pPr algn="ctr"/>
            <a:r>
              <a:rPr lang="en-US" sz="4000" dirty="0"/>
              <a:t>8 knowing that whatever good anyone does, he will receive the same from the Lord, whether he is a slave or free. 9 And you, masters, do the same things to them, giving up threatening, knowing that your own Master also is in heaven, and there is no partiality with Him.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u="sng" dirty="0"/>
              <a:t>Colossians 3:22-25</a:t>
            </a:r>
            <a:endParaRPr lang="en-US" sz="4000" u="sng" dirty="0"/>
          </a:p>
          <a:p>
            <a:pPr algn="ctr"/>
            <a:r>
              <a:rPr lang="en-US" sz="4000" dirty="0"/>
              <a:t>22 Bondservants, obey in all things your masters according to the flesh, not with eyeservice, as men-pleasers, but in sincerity of heart, fearing God. 23 And whatever you do, do it heartily, as to the Lord and not to men,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88166"/>
            <a:ext cx="8915400" cy="4401205"/>
          </a:xfrm>
          <a:prstGeom prst="rect">
            <a:avLst/>
          </a:prstGeom>
        </p:spPr>
        <p:txBody>
          <a:bodyPr wrap="square">
            <a:spAutoFit/>
          </a:bodyPr>
          <a:lstStyle/>
          <a:p>
            <a:pPr algn="ctr"/>
            <a:r>
              <a:rPr lang="en-US" sz="4000" dirty="0"/>
              <a:t>24 knowing that from the Lord you will receive the reward of the inheritance; for you serve the Lord Christ. 25 But he who does wrong will be repaid for what he has done, and there is no partiality.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5016758"/>
          </a:xfrm>
          <a:prstGeom prst="rect">
            <a:avLst/>
          </a:prstGeom>
        </p:spPr>
        <p:txBody>
          <a:bodyPr wrap="square">
            <a:spAutoFit/>
          </a:bodyPr>
          <a:lstStyle/>
          <a:p>
            <a:pPr algn="ctr"/>
            <a:r>
              <a:rPr lang="en-US" sz="4000" b="1" u="sng" dirty="0"/>
              <a:t>Titus 2:9-10</a:t>
            </a:r>
            <a:endParaRPr lang="en-US" sz="4000" u="sng" dirty="0"/>
          </a:p>
          <a:p>
            <a:pPr algn="ctr"/>
            <a:r>
              <a:rPr lang="en-US" sz="4000" dirty="0"/>
              <a:t>9 Exhort bondservants to be obedient to their own masters, to be well pleasing in all things, not answering back, 10 not pilfering, but showing all good fidelity, that they may adorn the doctrine of God our Savior in all things.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b="1" u="sng" dirty="0"/>
              <a:t>1 Peter 2:13-25</a:t>
            </a:r>
            <a:endParaRPr lang="en-US" sz="4000" u="sng" dirty="0"/>
          </a:p>
          <a:p>
            <a:pPr algn="ctr"/>
            <a:r>
              <a:rPr lang="en-US" sz="4000" dirty="0"/>
              <a:t>13 Therefore submit yourselves to every ordinance of man for the Lord's sake, whether to the king as supreme, 14 or to governors, as to those who are sent by him for the punishment of evildoers and for the praise of those who do good.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dirty="0"/>
              <a:t>15 For this is the will of God, that by doing good you may put to silence the ignorance of foolish men-- 16 as free, yet not using liberty as a cloak for vice, but as bondservants of God. 17 Honor all people. Love the brotherhood. Fear God. Honor the king. 18 Servants, be submissive to your masters with all fear, not only to the good and gentle, but also to the harsh.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7212"/>
            <a:ext cx="8915400" cy="6863417"/>
          </a:xfrm>
          <a:prstGeom prst="rect">
            <a:avLst/>
          </a:prstGeom>
        </p:spPr>
        <p:txBody>
          <a:bodyPr wrap="square">
            <a:spAutoFit/>
          </a:bodyPr>
          <a:lstStyle/>
          <a:p>
            <a:pPr algn="ctr"/>
            <a:r>
              <a:rPr lang="en-US" sz="4000" dirty="0"/>
              <a:t>19 For this is commendable, if because of conscience toward God one endures grief, suffering wrongfully. 20 For what credit is it if, when you are beaten for your faults, you take it patiently? But when you do good and suffer, if you take it patiently, this is commendable before God. </a:t>
            </a:r>
          </a:p>
          <a:p>
            <a:pPr algn="ctr"/>
            <a:r>
              <a:rPr lang="en-US" sz="4000" dirty="0"/>
              <a:t> </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863417"/>
          </a:xfrm>
          <a:prstGeom prst="rect">
            <a:avLst/>
          </a:prstGeom>
        </p:spPr>
        <p:txBody>
          <a:bodyPr wrap="square">
            <a:spAutoFit/>
          </a:bodyPr>
          <a:lstStyle/>
          <a:p>
            <a:pPr algn="ctr"/>
            <a:r>
              <a:rPr lang="en-US" sz="4000" dirty="0"/>
              <a:t>21 For to this you were called, because Christ also suffered for us, leaving us an example, that you should follow His steps: 22 "Who committed no sin, or was deceit found in His mouth"; 23 who, when He was reviled, did not revile in return; when He suffered, He did not threaten, but committed Himself to Him who judges righteously;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247864"/>
          </a:xfrm>
          <a:prstGeom prst="rect">
            <a:avLst/>
          </a:prstGeom>
        </p:spPr>
        <p:txBody>
          <a:bodyPr wrap="square">
            <a:spAutoFit/>
          </a:bodyPr>
          <a:lstStyle/>
          <a:p>
            <a:pPr algn="ctr"/>
            <a:r>
              <a:rPr lang="en-US" sz="4000" dirty="0"/>
              <a:t>24 who Himself bore our sins in His own body on the tree, that we, having died to sins, might live for righteousness--by whose stripes you were healed. 25 For you were like sheep going astray but have now returned to the Shepherd and Overseer of your souls.</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black"/>
                </a:solidFill>
                <a:effectLst/>
                <a:uLnTx/>
                <a:uFillTx/>
                <a:latin typeface="Calibri"/>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65188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3785652"/>
          </a:xfrm>
          <a:prstGeom prst="rect">
            <a:avLst/>
          </a:prstGeom>
        </p:spPr>
        <p:txBody>
          <a:bodyPr wrap="square">
            <a:spAutoFit/>
          </a:bodyPr>
          <a:lstStyle/>
          <a:p>
            <a:pPr algn="ctr"/>
            <a:r>
              <a:rPr lang="en-US" sz="4000" b="1" dirty="0"/>
              <a:t>3 If anyone teaches otherwise and does not consent to wholesome words, even the words of our Lord Jesus Christ, and to the doctrine which accords with godliness, </a:t>
            </a:r>
            <a:endParaRPr lang="en-US" sz="4000"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b="1" u="sng" dirty="0"/>
              <a:t>Matthew 23:27-33</a:t>
            </a:r>
            <a:endParaRPr lang="en-US" sz="4000" u="sng" dirty="0"/>
          </a:p>
          <a:p>
            <a:pPr algn="ctr"/>
            <a:r>
              <a:rPr lang="en-US" sz="4000" dirty="0"/>
              <a:t>27 </a:t>
            </a:r>
            <a:r>
              <a:rPr lang="en-US" sz="4000" dirty="0">
                <a:solidFill>
                  <a:srgbClr val="FF0000"/>
                </a:solidFill>
              </a:rPr>
              <a:t>Woe to you, scribes and Pharisees, hypocrites! For you are like whitewashed tombs which indeed appear beautiful outwardly, but inside are full of dead men's bones and all uncleanness. </a:t>
            </a:r>
            <a:r>
              <a:rPr lang="en-US" sz="4000" dirty="0"/>
              <a:t>28 </a:t>
            </a:r>
            <a:r>
              <a:rPr lang="en-US" sz="4000" dirty="0">
                <a:solidFill>
                  <a:srgbClr val="FF0000"/>
                </a:solidFill>
              </a:rPr>
              <a:t>Even so you also outwardly appear righteous to men, but inside you are full of hypocrisy and lawlessness.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dirty="0"/>
              <a:t>29 </a:t>
            </a:r>
            <a:r>
              <a:rPr lang="en-US" sz="4000" dirty="0">
                <a:solidFill>
                  <a:srgbClr val="FF0000"/>
                </a:solidFill>
              </a:rPr>
              <a:t>Woe to you, scribes and Pharisees, hypocrites! Because you build the tombs of the prophets and adorn the monuments of the righteous, </a:t>
            </a:r>
            <a:r>
              <a:rPr lang="en-US" sz="4000" dirty="0"/>
              <a:t>30 </a:t>
            </a:r>
            <a:r>
              <a:rPr lang="en-US" sz="4000" dirty="0">
                <a:solidFill>
                  <a:srgbClr val="FF0000"/>
                </a:solidFill>
              </a:rPr>
              <a:t>and say, 'If we had lived in the days of our fathers, we would not have been partakers with them in the blood of the prophets.' </a:t>
            </a:r>
          </a:p>
          <a:p>
            <a:pPr algn="ctr"/>
            <a:r>
              <a:rPr lang="en-US" sz="4000" dirty="0"/>
              <a:t> </a:t>
            </a:r>
          </a:p>
          <a:p>
            <a:pPr algn="ctr"/>
            <a:r>
              <a:rPr lang="en-US" sz="4000" dirty="0"/>
              <a:t> </a:t>
            </a:r>
          </a:p>
          <a:p>
            <a:pPr algn="ctr"/>
            <a:r>
              <a:rPr lang="en-US" sz="4000" dirty="0"/>
              <a:t> </a:t>
            </a:r>
          </a:p>
          <a:p>
            <a:pPr algn="ctr"/>
            <a:endParaRPr lang="en-US" sz="4000" dirty="0"/>
          </a:p>
        </p:txBody>
      </p:sp>
    </p:spTree>
    <p:extLst>
      <p:ext uri="{BB962C8B-B14F-4D97-AF65-F5344CB8AC3E}">
        <p14:creationId xmlns:p14="http://schemas.microsoft.com/office/powerpoint/2010/main" val="396303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dirty="0"/>
              <a:t>31 </a:t>
            </a:r>
            <a:r>
              <a:rPr lang="en-US" sz="4000" dirty="0">
                <a:solidFill>
                  <a:srgbClr val="FF0000"/>
                </a:solidFill>
              </a:rPr>
              <a:t>"Therefore you are witnesses against yourselves that you are sons of those who murdered the prophets. </a:t>
            </a:r>
            <a:r>
              <a:rPr lang="en-US" sz="4000" dirty="0"/>
              <a:t>32 </a:t>
            </a:r>
            <a:r>
              <a:rPr lang="en-US" sz="4000" dirty="0">
                <a:solidFill>
                  <a:srgbClr val="FF0000"/>
                </a:solidFill>
              </a:rPr>
              <a:t>Fill up, then, the measure of your fathers' guilt. </a:t>
            </a:r>
            <a:r>
              <a:rPr lang="en-US" sz="4000" dirty="0"/>
              <a:t>33 </a:t>
            </a:r>
            <a:r>
              <a:rPr lang="en-US" sz="4000" dirty="0">
                <a:solidFill>
                  <a:srgbClr val="FF0000"/>
                </a:solidFill>
              </a:rPr>
              <a:t>Serpents, brood of vipers! How can you escape the condemnation of hell?</a:t>
            </a:r>
          </a:p>
          <a:p>
            <a:pPr algn="ctr"/>
            <a:endParaRPr lang="en-US" sz="4000" dirty="0"/>
          </a:p>
        </p:txBody>
      </p:sp>
    </p:spTree>
    <p:extLst>
      <p:ext uri="{BB962C8B-B14F-4D97-AF65-F5344CB8AC3E}">
        <p14:creationId xmlns:p14="http://schemas.microsoft.com/office/powerpoint/2010/main" val="271524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3785652"/>
          </a:xfrm>
          <a:prstGeom prst="rect">
            <a:avLst/>
          </a:prstGeom>
        </p:spPr>
        <p:txBody>
          <a:bodyPr wrap="square">
            <a:spAutoFit/>
          </a:bodyPr>
          <a:lstStyle/>
          <a:p>
            <a:pPr algn="ctr"/>
            <a:r>
              <a:rPr lang="en-US" sz="4000" b="1" dirty="0"/>
              <a:t>4 he is proud, knowing nothing, but is obsessed with disputes and arguments over words, from which come envy, strife, reviling, evil suspicions,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724311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u="sng" dirty="0"/>
              <a:t>Proverbs 8:13</a:t>
            </a:r>
            <a:endParaRPr lang="en-US" sz="4000" u="sng" dirty="0"/>
          </a:p>
          <a:p>
            <a:pPr algn="ctr"/>
            <a:r>
              <a:rPr lang="en-US" sz="4000" dirty="0"/>
              <a:t>“The fear of the LORD is to hate evil; Pride and arrogance and the evil way And the perverse mouth I hate.” </a:t>
            </a:r>
          </a:p>
          <a:p>
            <a:pPr algn="ctr"/>
            <a:endParaRPr lang="en-US" sz="4000" dirty="0"/>
          </a:p>
        </p:txBody>
      </p:sp>
    </p:spTree>
    <p:extLst>
      <p:ext uri="{BB962C8B-B14F-4D97-AF65-F5344CB8AC3E}">
        <p14:creationId xmlns:p14="http://schemas.microsoft.com/office/powerpoint/2010/main" val="810028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b="1" u="sng" dirty="0"/>
              <a:t>Proverbs 6:16-19</a:t>
            </a:r>
            <a:endParaRPr lang="en-US" sz="4000" u="sng" dirty="0"/>
          </a:p>
          <a:p>
            <a:pPr algn="ctr"/>
            <a:r>
              <a:rPr lang="en-US" sz="4000" dirty="0"/>
              <a:t>16 These six things the LORD hates, Yes, seven are an abomination to Him: 17 A proud look, A lying tongue, Hands that shed innocent blood, 18 A heart that devises wicked plans, Feet that are swift in running to evil, 19 A false witness who speaks lies, And one who sows discord among brethren. </a:t>
            </a:r>
          </a:p>
          <a:p>
            <a:pPr algn="ctr"/>
            <a:r>
              <a:rPr lang="en-US" sz="4000" dirty="0"/>
              <a:t> </a:t>
            </a:r>
          </a:p>
          <a:p>
            <a:pPr algn="ctr"/>
            <a:r>
              <a:rPr lang="en-US" sz="4000" dirty="0"/>
              <a:t> </a:t>
            </a:r>
          </a:p>
        </p:txBody>
      </p:sp>
    </p:spTree>
    <p:extLst>
      <p:ext uri="{BB962C8B-B14F-4D97-AF65-F5344CB8AC3E}">
        <p14:creationId xmlns:p14="http://schemas.microsoft.com/office/powerpoint/2010/main" val="1728812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5 useless </a:t>
            </a:r>
            <a:r>
              <a:rPr lang="en-US" sz="4000" b="1" dirty="0" err="1"/>
              <a:t>wranglings</a:t>
            </a:r>
            <a:r>
              <a:rPr lang="en-US" sz="4000" b="1" dirty="0"/>
              <a:t> of men of corrupt minds and destitute of the truth, who suppose that godliness is a means of gain. From such withdraw yourself.</a:t>
            </a:r>
            <a:endParaRPr lang="en-US" sz="4000" dirty="0"/>
          </a:p>
          <a:p>
            <a:pPr algn="ctr"/>
            <a:endParaRPr lang="en-US" sz="4000" dirty="0"/>
          </a:p>
        </p:txBody>
      </p:sp>
    </p:spTree>
    <p:extLst>
      <p:ext uri="{BB962C8B-B14F-4D97-AF65-F5344CB8AC3E}">
        <p14:creationId xmlns:p14="http://schemas.microsoft.com/office/powerpoint/2010/main" val="350684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8" name="TextBox 7"/>
          <p:cNvSpPr txBox="1"/>
          <p:nvPr/>
        </p:nvSpPr>
        <p:spPr>
          <a:xfrm>
            <a:off x="246355" y="0"/>
            <a:ext cx="8686800" cy="2554545"/>
          </a:xfrm>
          <a:prstGeom prst="rect">
            <a:avLst/>
          </a:prstGeom>
          <a:noFill/>
        </p:spPr>
        <p:txBody>
          <a:bodyPr wrap="square" rtlCol="0">
            <a:spAutoFit/>
          </a:bodyPr>
          <a:lstStyle/>
          <a:p>
            <a:pPr algn="ctr"/>
            <a:r>
              <a:rPr lang="en-US" sz="3200" b="1" dirty="0"/>
              <a:t>Humble Thyself in Christ</a:t>
            </a:r>
            <a:endParaRPr lang="en-US" sz="3200" dirty="0"/>
          </a:p>
          <a:p>
            <a:pPr algn="ctr"/>
            <a:r>
              <a:rPr lang="en-US" sz="2800" b="1" dirty="0"/>
              <a:t>By Pastor Fee Soliven</a:t>
            </a:r>
            <a:endParaRPr lang="en-US" sz="2800" dirty="0"/>
          </a:p>
          <a:p>
            <a:pPr algn="ctr"/>
            <a:r>
              <a:rPr lang="en-US" sz="3200" b="1" dirty="0"/>
              <a:t>1 Timothy 6:1-5</a:t>
            </a:r>
            <a:endParaRPr lang="en-US" sz="3200" dirty="0"/>
          </a:p>
          <a:p>
            <a:pPr algn="ctr"/>
            <a:r>
              <a:rPr lang="en-US" sz="3200" b="1" dirty="0"/>
              <a:t>Wednesday Evening</a:t>
            </a:r>
            <a:endParaRPr lang="en-US" sz="3200" dirty="0"/>
          </a:p>
          <a:p>
            <a:pPr algn="ctr"/>
            <a:r>
              <a:rPr lang="en-US" sz="3200" b="1" dirty="0"/>
              <a:t>February 21, 2018</a:t>
            </a:r>
            <a:endParaRPr lang="en-US" sz="3200" dirty="0"/>
          </a:p>
        </p:txBody>
      </p:sp>
      <p:pic>
        <p:nvPicPr>
          <p:cNvPr id="5" name="Picture 4" descr="C:\Users\Placido Soliven\Desktop\AllAboutJesus-Image1.jpg"/>
          <p:cNvPicPr>
            <a:picLocks noChangeAspect="1" noChangeArrowheads="1"/>
          </p:cNvPicPr>
          <p:nvPr/>
        </p:nvPicPr>
        <p:blipFill>
          <a:blip r:embed="rId3" cstate="print"/>
          <a:srcRect/>
          <a:stretch>
            <a:fillRect/>
          </a:stretch>
        </p:blipFill>
        <p:spPr bwMode="auto">
          <a:xfrm>
            <a:off x="17755" y="2428043"/>
            <a:ext cx="9144000" cy="4419600"/>
          </a:xfrm>
          <a:prstGeom prst="rect">
            <a:avLst/>
          </a:prstGeom>
          <a:noFill/>
        </p:spPr>
      </p:pic>
      <p:pic>
        <p:nvPicPr>
          <p:cNvPr id="9" name="Picture 8" descr="AGCF highest resolution.jpg"/>
          <p:cNvPicPr>
            <a:picLocks noChangeAspect="1"/>
          </p:cNvPicPr>
          <p:nvPr/>
        </p:nvPicPr>
        <p:blipFill>
          <a:blip r:embed="rId4" cstate="print"/>
          <a:stretch>
            <a:fillRect/>
          </a:stretch>
        </p:blipFill>
        <p:spPr>
          <a:xfrm>
            <a:off x="17755" y="5810805"/>
            <a:ext cx="1371600" cy="1028700"/>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5632311"/>
          </a:xfrm>
          <a:prstGeom prst="rect">
            <a:avLst/>
          </a:prstGeom>
        </p:spPr>
        <p:txBody>
          <a:bodyPr wrap="square">
            <a:spAutoFit/>
          </a:bodyPr>
          <a:lstStyle/>
          <a:p>
            <a:pPr algn="ctr"/>
            <a:r>
              <a:rPr lang="en-US" sz="4000" b="1" u="sng" dirty="0"/>
              <a:t>2 Peter 2:1-14</a:t>
            </a:r>
            <a:endParaRPr lang="en-US" sz="4000" u="sng" dirty="0"/>
          </a:p>
          <a:p>
            <a:pPr algn="ctr"/>
            <a:r>
              <a:rPr lang="en-US" sz="4000" dirty="0"/>
              <a:t>1 But there were false prophets, too, in those days, just as there will be false teachers among you. They will cleverly tell their lies about God, turning against even their Master who bought them; but theirs will be a swift and terrible end.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204915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dirty="0"/>
              <a:t>2 Many will follow their evil teaching that there is nothing wrong with sexual sin. And because of them Christ and his way will be scoffed at. 3 These teachers in their greed will tell you anything to get hold of your money. But God condemned them long ago and their destruction is on the way. </a:t>
            </a:r>
          </a:p>
          <a:p>
            <a:pPr algn="ctr"/>
            <a:r>
              <a:rPr lang="en-US" sz="4000" dirty="0"/>
              <a:t> </a:t>
            </a:r>
          </a:p>
          <a:p>
            <a:pPr algn="ctr"/>
            <a:endParaRPr lang="en-US" sz="4000" dirty="0"/>
          </a:p>
        </p:txBody>
      </p:sp>
    </p:spTree>
    <p:extLst>
      <p:ext uri="{BB962C8B-B14F-4D97-AF65-F5344CB8AC3E}">
        <p14:creationId xmlns:p14="http://schemas.microsoft.com/office/powerpoint/2010/main" val="1328205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9941183"/>
          </a:xfrm>
          <a:prstGeom prst="rect">
            <a:avLst/>
          </a:prstGeom>
        </p:spPr>
        <p:txBody>
          <a:bodyPr wrap="square">
            <a:spAutoFit/>
          </a:bodyPr>
          <a:lstStyle/>
          <a:p>
            <a:pPr algn="ctr"/>
            <a:r>
              <a:rPr lang="en-US" sz="4000" b="1" dirty="0"/>
              <a:t> </a:t>
            </a:r>
            <a:r>
              <a:rPr lang="en-US" sz="4000" dirty="0"/>
              <a:t>4 For God did not spare even the angels who sinned, but threw them into hell, chained in gloomy caves and darkness until the judgment day. 5 And he did not spare any of the people who lived in ancient times before the flood except Noah, the one man who spoke up for God, and his family of seven. At that time God completely destroyed the whole world of ungodly men with the vast flood. </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algn="ctr"/>
            <a:endParaRPr lang="en-US" sz="4000" dirty="0"/>
          </a:p>
        </p:txBody>
      </p:sp>
    </p:spTree>
    <p:extLst>
      <p:ext uri="{BB962C8B-B14F-4D97-AF65-F5344CB8AC3E}">
        <p14:creationId xmlns:p14="http://schemas.microsoft.com/office/powerpoint/2010/main" val="955671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dirty="0"/>
              <a:t>6 Later, he turned the cities of Sodom and Gomorrah into heaps of ashes and blotted them off the face of the earth, making them an example for all the ungodly in the future to look back upon and fear. 7 But at the same time the Lord rescued Lot out of Sodom because he was a good man, sick of the terrible wickedness he saw everywhere around him day after day. </a:t>
            </a:r>
          </a:p>
          <a:p>
            <a:pPr algn="ctr"/>
            <a:endParaRPr kumimoji="0" lang="en-US" sz="40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093314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dirty="0"/>
              <a:t> 9 So also the Lord can rescue you and me from the temptations that surround us, and continue to punish the ungodly until the day of final judgment comes. 10 He is especially hard on those who follow their own evil, lustful thoughts, and those who are proud and willful, daring even to scoff at the Glorious Ones without so much as trembling, </a:t>
            </a:r>
          </a:p>
          <a:p>
            <a:pPr algn="ctr"/>
            <a:r>
              <a:rPr lang="en-US" sz="4000" dirty="0"/>
              <a:t> </a:t>
            </a:r>
          </a:p>
        </p:txBody>
      </p:sp>
    </p:spTree>
    <p:extLst>
      <p:ext uri="{BB962C8B-B14F-4D97-AF65-F5344CB8AC3E}">
        <p14:creationId xmlns:p14="http://schemas.microsoft.com/office/powerpoint/2010/main" val="3918005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7494359"/>
          </a:xfrm>
          <a:prstGeom prst="rect">
            <a:avLst/>
          </a:prstGeom>
        </p:spPr>
        <p:txBody>
          <a:bodyPr wrap="square">
            <a:spAutoFit/>
          </a:bodyPr>
          <a:lstStyle/>
          <a:p>
            <a:pPr algn="ctr"/>
            <a:r>
              <a:rPr lang="en-US" sz="3700" dirty="0"/>
              <a:t>11 although the angels in heaven who stand in the very presence of the Lord, and are far greater in power and strength than these false teachers, never speak out disrespectfully against these evil Mighty Ones. 12 But false teachers are fools-no better than animals. They do whatever they feel like; born only to be caught and killed, they laugh at the terrifying powers of the underworld which they know so little about; and they will be destroyed along with all the demons and powers of hell.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898365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dirty="0"/>
              <a:t> 13 That is the pay these teachers will have for their sin. For they live in evil pleasures day after day. They are a disgrace and a stain among you, deceiving you by living in foul sin on the side while they join your love feasts as though they were honest men.</a:t>
            </a:r>
          </a:p>
          <a:p>
            <a:pPr algn="ctr"/>
            <a:endParaRPr lang="en-US" sz="4000" dirty="0"/>
          </a:p>
          <a:p>
            <a:pPr algn="ctr"/>
            <a:r>
              <a:rPr lang="en-US" sz="4000" dirty="0"/>
              <a:t> </a:t>
            </a:r>
          </a:p>
          <a:p>
            <a:pPr algn="ctr"/>
            <a:r>
              <a:rPr lang="en-US" sz="4000" dirty="0"/>
              <a:t> </a:t>
            </a:r>
          </a:p>
          <a:p>
            <a:pPr lvl="0" algn="ctr">
              <a:defRPr/>
            </a:pPr>
            <a:r>
              <a:rPr lang="en-US" sz="4000" dirty="0">
                <a:solidFill>
                  <a:prstClr val="black"/>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542143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8094524"/>
          </a:xfrm>
          <a:prstGeom prst="rect">
            <a:avLst/>
          </a:prstGeom>
        </p:spPr>
        <p:txBody>
          <a:bodyPr wrap="square">
            <a:spAutoFit/>
          </a:bodyPr>
          <a:lstStyle/>
          <a:p>
            <a:pPr algn="ctr"/>
            <a:r>
              <a:rPr lang="en-US" sz="4000" b="1" dirty="0"/>
              <a:t>1 Let as many bondservants as are under the yoke count their own masters worthy of all honor, so that the name of God and His doctrine may not be blasphemed. 2 And those who have believing masters, let them not despise them because they are brethren, but rather serve them because those who are benefited are believers and beloved. Teach and exhort these things. </a:t>
            </a:r>
            <a:endParaRPr lang="en-US" sz="4000" dirty="0"/>
          </a:p>
          <a:p>
            <a:pPr algn="ctr"/>
            <a:r>
              <a:rPr lang="en-US" sz="4000" b="1" dirty="0"/>
              <a:t> </a:t>
            </a:r>
            <a:endParaRPr lang="en-US" sz="4000"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dirty="0"/>
              <a:t>3 If anyone teaches otherwise and does not consent to wholesome words, even the words of our Lord Jesus Christ, and to the doctrine which accords with godliness, </a:t>
            </a:r>
            <a:endParaRPr lang="en-US" sz="4000" dirty="0"/>
          </a:p>
          <a:p>
            <a:pPr algn="ct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kumimoji="0" lang="en-US" sz="4000" b="1" i="0" u="none" strike="noStrike" kern="1200" cap="none" spc="0" normalizeH="0" baseline="0" noProof="0" dirty="0">
                <a:ln>
                  <a:noFill/>
                </a:ln>
                <a:solidFill>
                  <a:prstClr val="black"/>
                </a:solidFill>
                <a:effectLst/>
                <a:uLnTx/>
                <a:uFillTx/>
                <a:latin typeface="Calibri"/>
              </a:rPr>
              <a:t> </a:t>
            </a:r>
            <a:r>
              <a:rPr lang="en-US" sz="4000" b="1" dirty="0"/>
              <a:t>4 he is proud, knowing nothing, but is obsessed with disputes and arguments over words, from which come envy, strife, reviling, evil suspicions,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604224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8408"/>
            <a:ext cx="8915400" cy="3170099"/>
          </a:xfrm>
          <a:prstGeom prst="rect">
            <a:avLst/>
          </a:prstGeom>
        </p:spPr>
        <p:txBody>
          <a:bodyPr wrap="square">
            <a:spAutoFit/>
          </a:bodyPr>
          <a:lstStyle/>
          <a:p>
            <a:pPr algn="ctr"/>
            <a:r>
              <a:rPr lang="en-US" sz="4000" b="1" dirty="0"/>
              <a:t>5 useless </a:t>
            </a:r>
            <a:r>
              <a:rPr lang="en-US" sz="4000" b="1" dirty="0" err="1"/>
              <a:t>wranglings</a:t>
            </a:r>
            <a:r>
              <a:rPr lang="en-US" sz="4000" b="1" dirty="0"/>
              <a:t> of men of corrupt minds and destitute of the truth, who suppose that godliness is a means of gain. From such withdraw yourself.</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25945564"/>
          </a:xfrm>
          <a:prstGeom prst="rect">
            <a:avLst/>
          </a:prstGeom>
        </p:spPr>
        <p:txBody>
          <a:bodyPr wrap="square">
            <a:spAutoFit/>
          </a:bodyPr>
          <a:lstStyle/>
          <a:p>
            <a:pPr algn="ctr"/>
            <a:r>
              <a:rPr lang="en-US" sz="4000" b="1" dirty="0"/>
              <a:t>1 Let as many bondservants as are under the yoke count their own masters worthy of all honor, so that the name of God and His doctrine may not be blasphemed. 2 And those who have believing masters, let them not despise them because they are brethren, but rather serve them because those who are benefited are believers and beloved. Teach and exhort these things. </a:t>
            </a:r>
            <a:endParaRPr lang="en-US" sz="4000" dirty="0"/>
          </a:p>
          <a:p>
            <a:pPr algn="ctr"/>
            <a:r>
              <a:rPr lang="en-US" sz="4000" b="1" dirty="0"/>
              <a:t> </a:t>
            </a:r>
            <a:endParaRPr lang="en-US" sz="4000" dirty="0"/>
          </a:p>
          <a:p>
            <a:pPr algn="ctr"/>
            <a:r>
              <a:rPr lang="en-US" sz="4000" b="1" dirty="0"/>
              <a:t> </a:t>
            </a:r>
            <a:endParaRPr lang="en-US" sz="4000"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4401205"/>
          </a:xfrm>
          <a:prstGeom prst="rect">
            <a:avLst/>
          </a:prstGeom>
        </p:spPr>
        <p:txBody>
          <a:bodyPr wrap="square">
            <a:spAutoFit/>
          </a:bodyPr>
          <a:lstStyle/>
          <a:p>
            <a:pPr algn="ctr"/>
            <a:r>
              <a:rPr lang="en-US" sz="4000" b="1" u="sng" dirty="0"/>
              <a:t>1 Corinthians 7:20-24</a:t>
            </a:r>
            <a:endParaRPr lang="en-US" sz="4000" u="sng" dirty="0"/>
          </a:p>
          <a:p>
            <a:pPr algn="ctr"/>
            <a:r>
              <a:rPr lang="en-US" sz="4000" dirty="0"/>
              <a:t>20 Let each one remain in the same calling in which he was called. 21 Were you called while a slave? Do not be concerned about it; but if you can be made free, rather use it.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18751</TotalTime>
  <Words>1574</Words>
  <Application>Microsoft Office PowerPoint</Application>
  <PresentationFormat>On-screen Show (4:3)</PresentationFormat>
  <Paragraphs>115</Paragraphs>
  <Slides>37</Slides>
  <Notes>2</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37</vt:i4>
      </vt:variant>
    </vt:vector>
  </HeadingPairs>
  <TitlesOfParts>
    <vt:vector size="44" baseType="lpstr">
      <vt:lpstr>Arial</vt:lpstr>
      <vt:lpstr>Calibri</vt:lpstr>
      <vt:lpstr>Constantia</vt:lpstr>
      <vt:lpstr>Wingdings 2</vt:lpstr>
      <vt:lpstr>Flow</vt:lpstr>
      <vt:lpstr>1_Office Theme</vt:lpstr>
      <vt:lpstr>1_Flow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1223</cp:revision>
  <dcterms:created xsi:type="dcterms:W3CDTF">2013-06-05T21:04:28Z</dcterms:created>
  <dcterms:modified xsi:type="dcterms:W3CDTF">2018-02-22T19:23:03Z</dcterms:modified>
</cp:coreProperties>
</file>