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3"/>
  </p:notesMasterIdLst>
  <p:sldIdLst>
    <p:sldId id="257" r:id="rId2"/>
    <p:sldId id="698" r:id="rId3"/>
    <p:sldId id="258" r:id="rId4"/>
    <p:sldId id="790" r:id="rId5"/>
    <p:sldId id="793" r:id="rId6"/>
    <p:sldId id="617" r:id="rId7"/>
    <p:sldId id="616" r:id="rId8"/>
    <p:sldId id="260" r:id="rId9"/>
    <p:sldId id="789" r:id="rId10"/>
    <p:sldId id="518" r:id="rId11"/>
    <p:sldId id="704" r:id="rId12"/>
    <p:sldId id="706" r:id="rId13"/>
    <p:sldId id="874" r:id="rId14"/>
    <p:sldId id="875" r:id="rId15"/>
    <p:sldId id="876" r:id="rId16"/>
    <p:sldId id="877" r:id="rId17"/>
    <p:sldId id="878" r:id="rId18"/>
    <p:sldId id="879" r:id="rId19"/>
    <p:sldId id="709" r:id="rId20"/>
    <p:sldId id="708" r:id="rId21"/>
    <p:sldId id="519" r:id="rId22"/>
    <p:sldId id="520" r:id="rId23"/>
    <p:sldId id="522" r:id="rId24"/>
    <p:sldId id="523" r:id="rId25"/>
    <p:sldId id="524" r:id="rId26"/>
    <p:sldId id="614" r:id="rId27"/>
    <p:sldId id="717" r:id="rId28"/>
    <p:sldId id="666" r:id="rId29"/>
    <p:sldId id="713" r:id="rId30"/>
    <p:sldId id="718" r:id="rId31"/>
    <p:sldId id="719" r:id="rId32"/>
    <p:sldId id="720" r:id="rId33"/>
    <p:sldId id="721" r:id="rId34"/>
    <p:sldId id="722" r:id="rId35"/>
    <p:sldId id="723" r:id="rId36"/>
    <p:sldId id="725" r:id="rId37"/>
    <p:sldId id="726" r:id="rId38"/>
    <p:sldId id="882" r:id="rId39"/>
    <p:sldId id="883" r:id="rId40"/>
    <p:sldId id="884" r:id="rId41"/>
    <p:sldId id="881"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26</a:t>
            </a:fld>
            <a:endParaRPr lang="en-US"/>
          </a:p>
        </p:txBody>
      </p:sp>
    </p:spTree>
    <p:extLst>
      <p:ext uri="{BB962C8B-B14F-4D97-AF65-F5344CB8AC3E}">
        <p14:creationId xmlns:p14="http://schemas.microsoft.com/office/powerpoint/2010/main" val="3935754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67598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Romans 1:18-32</a:t>
            </a:r>
            <a:endParaRPr lang="en-US" sz="4000" u="sng" dirty="0"/>
          </a:p>
          <a:p>
            <a:pPr algn="ctr"/>
            <a:r>
              <a:rPr lang="en-US" sz="4000" dirty="0"/>
              <a:t>18 For the wrath of God is revealed from heaven against all ungodliness and unrighteousness of men, who suppress the truth in unrighteousness, 19 because what may be known of God is manifest in them, for God has shown it to them.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dirty="0"/>
              <a:t>20 For since the creation of the world His invisible attributes are clearly seen, being understood by the things that are made, even His eternal power and Godhead, so that they are without excuse, 21 because, although they knew God, they did not glorify Him as God, nor were thankful, but became futile in their thoughts, and their foolish hearts were darkened. 22 Professing to be wise, they became fools,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8863965"/>
          </a:xfrm>
          <a:prstGeom prst="rect">
            <a:avLst/>
          </a:prstGeom>
        </p:spPr>
        <p:txBody>
          <a:bodyPr wrap="square">
            <a:spAutoFit/>
          </a:bodyPr>
          <a:lstStyle/>
          <a:p>
            <a:pPr algn="ctr"/>
            <a:r>
              <a:rPr lang="en-US" sz="3800" dirty="0"/>
              <a:t>23 and changed the glory of the incorruptible God into an image made like corruptible man--and birds and four-footed animals and creeping things. 24 Therefore God also gave them up to uncleanness, in the lusts of their hearts, to dishonor their bodies among themselves, 25 who exchanged the truth of God for the lie, and worshiped and served the creature rather than the Creator, who is blessed forever. Amen. </a:t>
            </a:r>
          </a:p>
          <a:p>
            <a:pPr algn="ctr"/>
            <a:r>
              <a:rPr lang="en-US" sz="3800" dirty="0"/>
              <a:t> </a:t>
            </a:r>
          </a:p>
          <a:p>
            <a:pPr algn="ctr"/>
            <a:r>
              <a:rPr lang="en-US" sz="3800" dirty="0"/>
              <a:t> </a:t>
            </a:r>
          </a:p>
          <a:p>
            <a:pPr algn="ctr"/>
            <a:r>
              <a:rPr lang="en-US" sz="3800" dirty="0"/>
              <a:t> </a:t>
            </a:r>
          </a:p>
          <a:p>
            <a:pPr algn="ctr"/>
            <a:endParaRPr lang="en-US" sz="3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8710077"/>
          </a:xfrm>
          <a:prstGeom prst="rect">
            <a:avLst/>
          </a:prstGeom>
        </p:spPr>
        <p:txBody>
          <a:bodyPr wrap="square">
            <a:spAutoFit/>
          </a:bodyPr>
          <a:lstStyle/>
          <a:p>
            <a:pPr algn="ctr"/>
            <a:r>
              <a:rPr lang="en-US" sz="4000" dirty="0"/>
              <a:t> 26 For this reason God gave them up to vile passions. For even their women exchanged the natural use for what is against nature. 27 Likewise also the men, leaving the natural use of the woman, burned in their lust for one another, men with men committing what is shameful, and receiving in themselves the penalty of their error which was due. </a:t>
            </a:r>
          </a:p>
          <a:p>
            <a:pPr algn="ctr"/>
            <a:r>
              <a:rPr lang="en-US" sz="4000" dirty="0"/>
              <a:t> </a:t>
            </a:r>
          </a:p>
          <a:p>
            <a:pPr algn="ctr"/>
            <a:endParaRPr lang="en-US" sz="4000" b="1" dirty="0"/>
          </a:p>
          <a:p>
            <a:pPr algn="ctr"/>
            <a:r>
              <a:rPr lang="en-US" sz="4000" dirty="0"/>
              <a:t> </a:t>
            </a:r>
          </a:p>
          <a:p>
            <a:pPr algn="ctr"/>
            <a:r>
              <a:rPr lang="en-US" sz="4000" dirty="0"/>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634502"/>
          </a:xfrm>
          <a:prstGeom prst="rect">
            <a:avLst/>
          </a:prstGeom>
        </p:spPr>
        <p:txBody>
          <a:bodyPr wrap="square">
            <a:spAutoFit/>
          </a:bodyPr>
          <a:lstStyle/>
          <a:p>
            <a:pPr algn="ctr"/>
            <a:r>
              <a:rPr lang="en-US" sz="4000" b="1" dirty="0"/>
              <a:t> </a:t>
            </a:r>
            <a:r>
              <a:rPr lang="en-US" sz="4000" dirty="0"/>
              <a:t>28 And even as they did not like to retain God in their knowledge, God gave them over to a debased mind, to do those things which are not fitting; 29 being filled with all unrighteousness, sexual immorality, wickedness, covetousness, maliciousness; full of envy, murder, strife, deceit, evil-mindedness; they are whisperers, </a:t>
            </a:r>
          </a:p>
          <a:p>
            <a:pPr algn="ctr"/>
            <a:r>
              <a:rPr lang="en-US" sz="4000" dirty="0"/>
              <a:t> </a:t>
            </a:r>
          </a:p>
          <a:p>
            <a:pPr algn="ctr"/>
            <a:r>
              <a:rPr lang="en-US" sz="4000" b="1" dirty="0"/>
              <a:t> </a:t>
            </a:r>
          </a:p>
          <a:p>
            <a:pPr algn="ctr"/>
            <a:endParaRPr lang="en-US" sz="4000" b="1" dirty="0"/>
          </a:p>
          <a:p>
            <a:pPr algn="ctr"/>
            <a:endParaRPr lang="en-US" sz="4000" b="1" dirty="0"/>
          </a:p>
          <a:p>
            <a:pPr algn="ctr"/>
            <a:endParaRPr lang="en-US" sz="4000" b="1" dirty="0"/>
          </a:p>
          <a:p>
            <a:pPr algn="ctr"/>
            <a:r>
              <a:rPr lang="en-US" sz="4000" dirty="0"/>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endParaRPr lang="en-US" sz="4000" b="1" dirty="0"/>
          </a:p>
          <a:p>
            <a:pPr algn="ctr"/>
            <a:r>
              <a:rPr lang="en-US" sz="4000" b="1" dirty="0"/>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7327820"/>
          </a:xfrm>
          <a:prstGeom prst="rect">
            <a:avLst/>
          </a:prstGeom>
        </p:spPr>
        <p:txBody>
          <a:bodyPr wrap="square">
            <a:spAutoFit/>
          </a:bodyPr>
          <a:lstStyle/>
          <a:p>
            <a:pPr algn="ctr"/>
            <a:r>
              <a:rPr lang="en-US" sz="4000" dirty="0"/>
              <a:t>30 backbiters, haters of God, violent, proud, boasters, inventors of evil things, disobedient to parents, 31 undiscerning, untrustworthy, unloving, unforgiving, unmerciful; 32 who, knowing the righteous judgment of God, that those who practice such things are worthy of death, not only do the same but also approve of those who practice them.</a:t>
            </a:r>
          </a:p>
          <a:p>
            <a:pPr algn="ctr"/>
            <a:r>
              <a:rPr lang="en-US" sz="4000" dirty="0"/>
              <a:t> </a:t>
            </a:r>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u="sng" dirty="0"/>
              <a:t> </a:t>
            </a:r>
            <a:r>
              <a:rPr lang="en-US" sz="4000" u="sng" dirty="0"/>
              <a:t> </a:t>
            </a:r>
            <a:r>
              <a:rPr lang="en-US" sz="4000" b="1" u="sng" dirty="0"/>
              <a:t>Romans 5:20</a:t>
            </a:r>
            <a:endParaRPr lang="en-US" sz="4000" u="sng" dirty="0"/>
          </a:p>
          <a:p>
            <a:pPr algn="ctr"/>
            <a:r>
              <a:rPr lang="en-US" sz="4000" dirty="0"/>
              <a:t>“Moreover the law entered that the offense might abound. But where sin abounded, grace abounded much more…”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God revealed His righteousness to King David before the New Testament was written</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694414"/>
          </a:xfrm>
          <a:prstGeom prst="rect">
            <a:avLst/>
          </a:prstGeom>
        </p:spPr>
        <p:txBody>
          <a:bodyPr wrap="square">
            <a:spAutoFit/>
          </a:bodyPr>
          <a:lstStyle/>
          <a:p>
            <a:pPr algn="ctr"/>
            <a:r>
              <a:rPr lang="en-US" sz="3800" b="1" u="sng" dirty="0"/>
              <a:t>Psalm 1:1-6</a:t>
            </a:r>
            <a:endParaRPr lang="en-US" sz="3800" u="sng" dirty="0"/>
          </a:p>
          <a:p>
            <a:pPr algn="ctr"/>
            <a:r>
              <a:rPr lang="en-US" sz="3800" dirty="0"/>
              <a:t>1 Blessed is the man Who walks not in the counsel of the ungodly, Nor stands in the path of sinners, Nor sits in the seat of the scornful; 2 But his delight is in the law of the LORD, And in His law he meditates day and night. 3 He shall be like a tree Planted by the rivers of water, That brings forth its fruit in its season, Whose leaf also shall not wither; And whatever he does shall prosper. </a:t>
            </a:r>
          </a:p>
          <a:p>
            <a:pPr algn="ctr"/>
            <a:r>
              <a:rPr lang="en-US" sz="38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8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4 The ungodly are not so but are like the chaff which the wind drives away. 5 Therefore the ungodly shall not stand in the judgment, Nor sinners in the congregation of the righteous. 6 For the LORD knows the way of the righteous, But the way of the ungodly shall perish. </a:t>
            </a:r>
          </a:p>
          <a:p>
            <a:pPr algn="ctr"/>
            <a:endParaRPr lang="en-US" sz="4000" b="1" dirty="0"/>
          </a:p>
          <a:p>
            <a:pPr algn="ctr"/>
            <a:endParaRPr lang="en-US" sz="4000" b="1" dirty="0"/>
          </a:p>
          <a:p>
            <a:pPr algn="ctr"/>
            <a:r>
              <a:rPr lang="en-US" sz="4000" b="1"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The Law Alone Could Not Save Us</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11787842"/>
          </a:xfrm>
          <a:prstGeom prst="rect">
            <a:avLst/>
          </a:prstGeom>
        </p:spPr>
        <p:txBody>
          <a:bodyPr wrap="square">
            <a:spAutoFit/>
          </a:bodyPr>
          <a:lstStyle/>
          <a:p>
            <a:pPr algn="ctr"/>
            <a:r>
              <a:rPr lang="en-US" sz="4000" b="1" u="sng" dirty="0"/>
              <a:t>Romans 3:23</a:t>
            </a:r>
            <a:endParaRPr lang="en-US" sz="4000" u="sng" dirty="0"/>
          </a:p>
          <a:p>
            <a:pPr algn="ctr"/>
            <a:r>
              <a:rPr lang="en-US" sz="4000" dirty="0"/>
              <a:t>“for all have sinned and fall short of the glory of God…” </a:t>
            </a:r>
          </a:p>
          <a:p>
            <a:pPr algn="ct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r>
              <a:rPr lang="en-US" sz="4000" dirty="0"/>
              <a:t> </a:t>
            </a:r>
          </a:p>
          <a:p>
            <a:pPr algn="ct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2554545"/>
          </a:xfrm>
          <a:prstGeom prst="rect">
            <a:avLst/>
          </a:prstGeom>
        </p:spPr>
        <p:txBody>
          <a:bodyPr wrap="square">
            <a:spAutoFit/>
          </a:bodyPr>
          <a:lstStyle/>
          <a:p>
            <a:pPr algn="ctr"/>
            <a:r>
              <a:rPr lang="en-US" sz="4000" u="sng" dirty="0"/>
              <a:t> </a:t>
            </a:r>
            <a:r>
              <a:rPr lang="en-US" sz="4000" b="1" u="sng" dirty="0"/>
              <a:t>Romans 4:15</a:t>
            </a:r>
            <a:endParaRPr lang="en-US" sz="4000" u="sng" dirty="0"/>
          </a:p>
          <a:p>
            <a:pPr algn="ctr"/>
            <a:r>
              <a:rPr lang="en-US" sz="4000" dirty="0"/>
              <a:t>“because the law brings about wrath…”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6863417"/>
          </a:xfrm>
          <a:prstGeom prst="rect">
            <a:avLst/>
          </a:prstGeom>
        </p:spPr>
        <p:txBody>
          <a:bodyPr wrap="square">
            <a:spAutoFit/>
          </a:bodyPr>
          <a:lstStyle/>
          <a:p>
            <a:pPr algn="ctr"/>
            <a:r>
              <a:rPr lang="en-US" sz="4000" b="1" u="sng" dirty="0"/>
              <a:t>Romans 8:3-4</a:t>
            </a:r>
            <a:endParaRPr lang="en-US" sz="4000" u="sng" dirty="0"/>
          </a:p>
          <a:p>
            <a:pPr algn="ctr"/>
            <a:r>
              <a:rPr lang="en-US" sz="4000" dirty="0"/>
              <a:t>3 For what the law could not do in that it was weak through the flesh, God did by sending His own Son in the likeness of sinful flesh, on account of sin: He condemned sin in the flesh, 4 that the righteous requirement of the law might be fulfilled in us who do not walk according to the flesh but according to the Spirit.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Mankind Needed a Savior, </a:t>
            </a:r>
          </a:p>
          <a:p>
            <a:pPr algn="ctr"/>
            <a:r>
              <a:rPr lang="en-US" sz="4000" b="1" dirty="0"/>
              <a:t>The Lord Jesus Christ</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u="sng" dirty="0"/>
              <a:t> </a:t>
            </a:r>
            <a:r>
              <a:rPr lang="en-US" sz="4000" b="1" u="sng" dirty="0"/>
              <a:t>Romans 5:1-11</a:t>
            </a:r>
            <a:endParaRPr lang="en-US" sz="4000" u="sng" dirty="0"/>
          </a:p>
          <a:p>
            <a:pPr algn="ctr"/>
            <a:r>
              <a:rPr lang="en-US" sz="4000" dirty="0"/>
              <a:t>1 Therefore, having been justified by faith, we have peace with God through our Lord Jesus Christ, 2 through whom also we have access by faith into this grace in which we stand, and rejoice in hope of the glory of God. 3 And not only that, but we also glory in tribulations, knowing that tribulation produces perseverance;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dirty="0"/>
              <a:t>4 and perseverance, character; and character, hope. 5 Now hope does not disappoint, because the love of God has been poured out in our hearts by the Holy Spirit who was given to us. 6 For when we were still without strength, in due time Christ died for the ungodly. 7 For scarcely for a righteous man will one die; yet perhaps for a good man someone would even dare to die.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8710077"/>
          </a:xfrm>
          <a:prstGeom prst="rect">
            <a:avLst/>
          </a:prstGeom>
        </p:spPr>
        <p:txBody>
          <a:bodyPr wrap="square">
            <a:spAutoFit/>
          </a:bodyPr>
          <a:lstStyle/>
          <a:p>
            <a:pPr algn="ctr"/>
            <a:r>
              <a:rPr lang="en-US" sz="3500" dirty="0"/>
              <a:t>8 But God demonstrates His own love toward us, in that while we were still sinners, Christ died for us. 9 Much more then, having now been justified by His blood, we shall be saved from wrath through Him. 10 For if when we were enemies we were reconciled to God through the death of His Son, much more, having been reconciled, we shall be saved by His life. 11 And not only that, but we also rejoice in God through our Lord Jesus Christ, through whom we have now received the reconciliation. </a:t>
            </a:r>
          </a:p>
          <a:p>
            <a:pPr algn="ctr"/>
            <a:r>
              <a:rPr lang="en-US" sz="3500" dirty="0"/>
              <a:t> </a:t>
            </a:r>
          </a:p>
          <a:p>
            <a:pPr algn="ctr"/>
            <a:r>
              <a:rPr lang="en-US" sz="3500" dirty="0"/>
              <a:t> </a:t>
            </a:r>
          </a:p>
          <a:p>
            <a:pPr algn="ctr"/>
            <a:endParaRPr lang="en-US"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1938992"/>
          </a:xfrm>
          <a:prstGeom prst="rect">
            <a:avLst/>
          </a:prstGeom>
        </p:spPr>
        <p:txBody>
          <a:bodyPr wrap="square">
            <a:spAutoFit/>
          </a:bodyPr>
          <a:lstStyle/>
          <a:p>
            <a:pPr algn="ctr"/>
            <a:r>
              <a:rPr lang="en-US" sz="4000" b="1" dirty="0"/>
              <a:t>We are Never to Forget Our Spiritual Condition Before Christ</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 </a:t>
            </a:r>
            <a:r>
              <a:rPr lang="en-US" sz="4000" b="1" u="sng" dirty="0"/>
              <a:t>Titus 3:1-8</a:t>
            </a:r>
            <a:endParaRPr lang="en-US" sz="4000" u="sng" dirty="0"/>
          </a:p>
          <a:p>
            <a:pPr algn="ctr"/>
            <a:r>
              <a:rPr lang="en-US" sz="4000" dirty="0"/>
              <a:t>1 Remind them to be subject to rulers and authorities, to obey, to be ready for every good work, 2 to speak evil of no one, to be peaceable, gentle, showing all humility to all men. </a:t>
            </a:r>
          </a:p>
          <a:p>
            <a:pPr algn="ctr"/>
            <a:r>
              <a:rPr lang="en-US" sz="4000" dirty="0"/>
              <a:t> </a:t>
            </a:r>
          </a:p>
          <a:p>
            <a:pPr algn="ct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We Are the Righteousness of Christ</a:t>
            </a:r>
            <a:endParaRPr lang="en-US" sz="3200" dirty="0"/>
          </a:p>
          <a:p>
            <a:pPr algn="ctr"/>
            <a:r>
              <a:rPr lang="en-US" sz="2800" b="1" dirty="0"/>
              <a:t>By Pastor Fee Soliven</a:t>
            </a:r>
            <a:endParaRPr lang="en-US" sz="2800" dirty="0"/>
          </a:p>
          <a:p>
            <a:pPr algn="ctr"/>
            <a:r>
              <a:rPr lang="en-US" sz="3200" b="1" dirty="0"/>
              <a:t>1 John 3:7-11</a:t>
            </a:r>
            <a:endParaRPr lang="en-US" sz="3200" dirty="0"/>
          </a:p>
          <a:p>
            <a:pPr algn="ctr"/>
            <a:r>
              <a:rPr lang="en-US" sz="3200" b="1" dirty="0"/>
              <a:t>Sunday Morning</a:t>
            </a:r>
            <a:endParaRPr lang="en-US" sz="3200" dirty="0"/>
          </a:p>
          <a:p>
            <a:pPr algn="ctr"/>
            <a:r>
              <a:rPr lang="en-US" sz="3200" b="1" dirty="0"/>
              <a:t>February 4, 2018</a:t>
            </a:r>
            <a:endParaRPr lang="en-US" sz="3200" dirty="0"/>
          </a:p>
          <a:p>
            <a:pPr algn="ctr"/>
            <a:r>
              <a:rPr lang="en-US" sz="3200" b="1" dirty="0"/>
              <a:t> </a:t>
            </a:r>
            <a:endParaRPr lang="en-US" sz="3200" dirty="0"/>
          </a:p>
          <a:p>
            <a:pPr algn="ctr"/>
            <a:endParaRPr lang="en-US" sz="3200" b="1" dirty="0"/>
          </a:p>
        </p:txBody>
      </p:sp>
      <p:pic>
        <p:nvPicPr>
          <p:cNvPr id="4" name="Picture 3">
            <a:extLst>
              <a:ext uri="{FF2B5EF4-FFF2-40B4-BE49-F238E27FC236}">
                <a16:creationId xmlns:a16="http://schemas.microsoft.com/office/drawing/2014/main" id="{50072AF5-F590-4744-BC14-3E4744A619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62200"/>
            <a:ext cx="9144000" cy="4610100"/>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8041689" y="2362200"/>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dirty="0"/>
              <a:t>3 For we ourselves were also once foolish, disobedient, deceived, serving various lusts and pleasures, living in malice and envy, hateful and hating one another. 4 But when the kindness and the love of God our Savior toward man appeared, </a:t>
            </a:r>
          </a:p>
          <a:p>
            <a:pPr algn="ctr"/>
            <a:r>
              <a:rPr lang="en-US" sz="4000" dirty="0"/>
              <a:t> </a:t>
            </a:r>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5 not by works of righteousness which we have done, but according to His mercy He saved us, through the washing of regeneration and renewing of the Holy Spirit, 6 whom He poured out on us abundantly through Jesus Christ our Savior, </a:t>
            </a:r>
          </a:p>
          <a:p>
            <a:pPr algn="ctr"/>
            <a:r>
              <a:rPr lang="en-US" sz="4000" dirty="0"/>
              <a:t> </a:t>
            </a:r>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7478970"/>
          </a:xfrm>
          <a:prstGeom prst="rect">
            <a:avLst/>
          </a:prstGeom>
        </p:spPr>
        <p:txBody>
          <a:bodyPr wrap="square">
            <a:spAutoFit/>
          </a:bodyPr>
          <a:lstStyle/>
          <a:p>
            <a:pPr algn="ctr"/>
            <a:r>
              <a:rPr lang="en-US" sz="4000" dirty="0"/>
              <a:t>7 that having been justified by His grace we should become heirs according to the hope of eternal life. 8 This is a faithful saying, and these things I want you to affirm constantly, that those who have believed in God should be careful to maintain good works. These things are good and profitable to men. </a:t>
            </a:r>
          </a:p>
          <a:p>
            <a:pPr algn="ct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dirty="0"/>
              <a:t> </a:t>
            </a:r>
            <a:r>
              <a:rPr lang="en-US" sz="4000" b="1" dirty="0"/>
              <a:t>Because of God’s Grace we are Eternally Secure in Christ Jesus</a:t>
            </a:r>
            <a:endParaRPr lang="en-US" sz="4000" dirty="0"/>
          </a:p>
          <a:p>
            <a:pPr algn="ctr"/>
            <a:endParaRPr lang="en-US" sz="4000" dirty="0"/>
          </a:p>
        </p:txBody>
      </p:sp>
    </p:spTree>
    <p:extLst>
      <p:ext uri="{BB962C8B-B14F-4D97-AF65-F5344CB8AC3E}">
        <p14:creationId xmlns:p14="http://schemas.microsoft.com/office/powerpoint/2010/main" val="345752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Ephesians 1:3-14</a:t>
            </a:r>
            <a:endParaRPr lang="en-US" sz="4000" u="sng" dirty="0"/>
          </a:p>
          <a:p>
            <a:pPr algn="ctr"/>
            <a:r>
              <a:rPr lang="en-US" sz="4000" dirty="0"/>
              <a:t>3 Blessed be the God and Father of our Lord Jesus Christ, who has blessed us with every spiritual blessing in the heavenly places in Christ, 4 just as He chose us in Him before the foundation of the world, that we should be holy and without blame before Him in love, </a:t>
            </a:r>
          </a:p>
          <a:p>
            <a:pPr algn="ctr"/>
            <a:r>
              <a:rPr lang="en-US" sz="4000" dirty="0"/>
              <a:t> </a:t>
            </a:r>
          </a:p>
          <a:p>
            <a:pPr algn="ctr"/>
            <a:endParaRPr lang="en-US" sz="4000" dirty="0"/>
          </a:p>
        </p:txBody>
      </p:sp>
    </p:spTree>
    <p:extLst>
      <p:ext uri="{BB962C8B-B14F-4D97-AF65-F5344CB8AC3E}">
        <p14:creationId xmlns:p14="http://schemas.microsoft.com/office/powerpoint/2010/main" val="81896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5 having predestined us to adoption as sons by Jesus Christ to Himself, according to the good pleasure of His will, 6 to the praise of the glory of His grace, by which He has made us accepted in the Beloved. 7 In Him we have redemption through His blood, the forgiveness of sins, according to the riches of His grace 8 which He made to abound toward us in all wisdom and prudence, </a:t>
            </a:r>
          </a:p>
          <a:p>
            <a:pPr algn="ctr"/>
            <a:endParaRPr lang="en-US" sz="4000" dirty="0"/>
          </a:p>
        </p:txBody>
      </p:sp>
    </p:spTree>
    <p:extLst>
      <p:ext uri="{BB962C8B-B14F-4D97-AF65-F5344CB8AC3E}">
        <p14:creationId xmlns:p14="http://schemas.microsoft.com/office/powerpoint/2010/main" val="365401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94359"/>
          </a:xfrm>
          <a:prstGeom prst="rect">
            <a:avLst/>
          </a:prstGeom>
        </p:spPr>
        <p:txBody>
          <a:bodyPr wrap="square">
            <a:spAutoFit/>
          </a:bodyPr>
          <a:lstStyle/>
          <a:p>
            <a:pPr algn="ctr"/>
            <a:r>
              <a:rPr lang="en-US" sz="3700" dirty="0"/>
              <a:t> 9 having made known to us the mystery of His will, according to His good pleasure which He purposed in Himself, 10 that in the dispensation of the fullness of the times He might gather together in one all things in Christ, both which are in heaven and which are on earth--in Him. 11 In Him also we have obtained an inheritance, being predestined according to the purpose of Him who works all things according to the counsel of His will, </a:t>
            </a:r>
          </a:p>
          <a:p>
            <a:pPr algn="ctr"/>
            <a:r>
              <a:rPr lang="en-US" sz="3700" dirty="0"/>
              <a:t> </a:t>
            </a:r>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12 that we who first trusted in Christ should be to the praise of His glory. 13 In Him you also trusted, after you heard the word of truth, the gospel of your salvation; in whom also, having believed, you were sealed with the Holy Spirit of promise, 14 who is the guarantee of our inheritance until the redemption of the purchased possession, to the praise of His glory. </a:t>
            </a:r>
          </a:p>
          <a:p>
            <a:pPr algn="ctr"/>
            <a:r>
              <a:rPr lang="en-US" sz="4000" dirty="0"/>
              <a:t> </a:t>
            </a:r>
          </a:p>
          <a:p>
            <a:pPr algn="ctr"/>
            <a:endParaRPr lang="en-US" sz="40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God’s plan is so simple:</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987071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lang="en-US" sz="4000" b="1" dirty="0"/>
              <a:t>1. We are guilty.</a:t>
            </a:r>
            <a:endParaRPr lang="en-US" sz="4000" dirty="0"/>
          </a:p>
          <a:p>
            <a:pPr algn="ctr"/>
            <a:endParaRPr lang="en-US" sz="4000" b="1" dirty="0"/>
          </a:p>
          <a:p>
            <a:pPr algn="ctr"/>
            <a:r>
              <a:rPr lang="en-US" sz="4000" b="1" dirty="0"/>
              <a:t>2. Our guilt earned us death.</a:t>
            </a:r>
            <a:endParaRPr lang="en-US" sz="4000" dirty="0"/>
          </a:p>
          <a:p>
            <a:pPr algn="ctr"/>
            <a:endParaRPr lang="en-US" sz="4000" b="1" dirty="0"/>
          </a:p>
          <a:p>
            <a:pPr algn="ctr"/>
            <a:r>
              <a:rPr lang="en-US" sz="4000" b="1" dirty="0"/>
              <a:t>3. Christ died in our place.</a:t>
            </a:r>
            <a:endParaRPr lang="en-US" sz="4000" dirty="0"/>
          </a:p>
          <a:p>
            <a:pPr algn="ctr"/>
            <a:endParaRPr lang="en-US" sz="4000" b="1" dirty="0"/>
          </a:p>
          <a:p>
            <a:pPr algn="ctr"/>
            <a:r>
              <a:rPr lang="en-US" sz="4000" b="1" dirty="0"/>
              <a:t>4. We admit that we are guilty.</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788452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1 John 3:7-11</a:t>
            </a:r>
            <a:endParaRPr lang="en-US" sz="4000" u="sng" dirty="0"/>
          </a:p>
          <a:p>
            <a:pPr algn="ctr"/>
            <a:r>
              <a:rPr lang="en-US" sz="4000" dirty="0"/>
              <a:t>7 Little children, let no one deceive you. He who practices righteousness is righteous, just as He is righteous. 8 He who sins is of the devil, for the devil has sinned from the beginning. For this purpose the Son of God was manifested, that He might destroy the works of the devil. </a:t>
            </a:r>
          </a:p>
          <a:p>
            <a:pPr algn="ctr"/>
            <a:r>
              <a:rPr lang="en-US" sz="4000" dirty="0"/>
              <a:t> </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3170099"/>
          </a:xfrm>
          <a:prstGeom prst="rect">
            <a:avLst/>
          </a:prstGeom>
        </p:spPr>
        <p:txBody>
          <a:bodyPr wrap="square">
            <a:spAutoFit/>
          </a:bodyPr>
          <a:lstStyle/>
          <a:p>
            <a:pPr algn="ctr"/>
            <a:r>
              <a:rPr lang="en-US" sz="4000" b="1" dirty="0"/>
              <a:t>5. We trust that Christ was </a:t>
            </a:r>
            <a:r>
              <a:rPr lang="en-US" sz="4000" b="1" i="1" dirty="0"/>
              <a:t>punished</a:t>
            </a:r>
            <a:r>
              <a:rPr lang="en-US" sz="4000" b="1" dirty="0"/>
              <a:t> in our place.</a:t>
            </a:r>
            <a:endParaRPr lang="en-US" sz="4000" dirty="0"/>
          </a:p>
          <a:p>
            <a:pPr algn="ctr"/>
            <a:endParaRPr lang="en-US" sz="4000" b="1" dirty="0"/>
          </a:p>
          <a:p>
            <a:pPr algn="ctr"/>
            <a:r>
              <a:rPr lang="en-US" sz="4000" b="1" dirty="0"/>
              <a:t>6. We are declared "not guilty"</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0289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4077670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9 Whoever has been born of God does not sin, for His seed remains in him; and he cannot sin, because he has been born of God. 10 In this the children of God and the children of the devil are manifest: Whoever does not practice righteousness is not of God, nor is he who does not love his brother. 11 For this is the message that you heard from the beginning, that we should love one another… </a:t>
            </a:r>
          </a:p>
          <a:p>
            <a:pPr algn="ctr"/>
            <a:endParaRPr lang="en-US" sz="4000" dirty="0"/>
          </a:p>
          <a:p>
            <a:pPr algn="ctr"/>
            <a:r>
              <a:rPr lang="en-US" sz="4000" b="1" dirty="0"/>
              <a:t> </a:t>
            </a:r>
            <a:endParaRPr lang="en-US" sz="4000" dirty="0"/>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1323439"/>
          </a:xfrm>
          <a:prstGeom prst="rect">
            <a:avLst/>
          </a:prstGeom>
        </p:spPr>
        <p:txBody>
          <a:bodyPr wrap="square">
            <a:spAutoFit/>
          </a:bodyPr>
          <a:lstStyle/>
          <a:p>
            <a:pPr algn="ctr"/>
            <a:r>
              <a:rPr lang="en-US" sz="4000" b="1" dirty="0"/>
              <a:t>The Righteousness of God</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1938992"/>
          </a:xfrm>
          <a:prstGeom prst="rect">
            <a:avLst/>
          </a:prstGeom>
        </p:spPr>
        <p:txBody>
          <a:bodyPr wrap="square">
            <a:spAutoFit/>
          </a:bodyPr>
          <a:lstStyle/>
          <a:p>
            <a:pPr algn="ctr"/>
            <a:r>
              <a:rPr lang="en-US" sz="4000" dirty="0"/>
              <a:t> </a:t>
            </a:r>
            <a:r>
              <a:rPr lang="en-US" sz="4000" b="1" dirty="0"/>
              <a:t>“God is Love” </a:t>
            </a:r>
            <a:endParaRPr lang="en-US" sz="4000" dirty="0"/>
          </a:p>
          <a:p>
            <a:pPr algn="ctr"/>
            <a:r>
              <a:rPr lang="en-US" sz="4000" b="1" dirty="0"/>
              <a:t> </a:t>
            </a:r>
            <a:endParaRPr lang="en-US" sz="4000"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dirty="0"/>
              <a:t>How could God deal with a creature like man, whose very nature was hatred and rebellion against the blessed God, who loved him even in his enmity? </a:t>
            </a:r>
            <a:endParaRPr lang="en-US" sz="4000" dirty="0"/>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14865608"/>
          </a:xfrm>
          <a:prstGeom prst="rect">
            <a:avLst/>
          </a:prstGeom>
        </p:spPr>
        <p:txBody>
          <a:bodyPr wrap="square">
            <a:spAutoFit/>
          </a:bodyPr>
          <a:lstStyle/>
          <a:p>
            <a:pPr algn="ctr"/>
            <a:r>
              <a:rPr kumimoji="0" lang="en-US" sz="4000" i="0" u="sng" strike="noStrike" kern="1200" cap="none" spc="0" normalizeH="0" baseline="0" noProof="0" dirty="0">
                <a:ln>
                  <a:noFill/>
                </a:ln>
                <a:solidFill>
                  <a:prstClr val="black"/>
                </a:solidFill>
                <a:effectLst/>
                <a:uLnTx/>
                <a:uFillTx/>
                <a:latin typeface="Calibri"/>
                <a:ea typeface="+mn-ea"/>
                <a:cs typeface="+mn-cs"/>
              </a:rPr>
              <a:t> </a:t>
            </a:r>
            <a:r>
              <a:rPr lang="en-US" sz="4000" dirty="0"/>
              <a:t> </a:t>
            </a:r>
            <a:r>
              <a:rPr lang="en-US" sz="4000" b="1" dirty="0"/>
              <a:t>God’s Indictment of Mankind </a:t>
            </a:r>
          </a:p>
          <a:p>
            <a:pPr algn="ctr"/>
            <a:r>
              <a:rPr lang="en-US" sz="4000" b="1" dirty="0"/>
              <a:t>(The Wrath of God)</a:t>
            </a: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21064</TotalTime>
  <Words>1277</Words>
  <Application>Microsoft Office PowerPoint</Application>
  <PresentationFormat>On-screen Show (4:3)</PresentationFormat>
  <Paragraphs>161</Paragraphs>
  <Slides>41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1272</cp:revision>
  <dcterms:created xsi:type="dcterms:W3CDTF">2013-06-05T21:04:28Z</dcterms:created>
  <dcterms:modified xsi:type="dcterms:W3CDTF">2018-02-05T08:38:07Z</dcterms:modified>
</cp:coreProperties>
</file>