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40"/>
  </p:notesMasterIdLst>
  <p:sldIdLst>
    <p:sldId id="765" r:id="rId4"/>
    <p:sldId id="698" r:id="rId5"/>
    <p:sldId id="258" r:id="rId6"/>
    <p:sldId id="259" r:id="rId7"/>
    <p:sldId id="617" r:id="rId8"/>
    <p:sldId id="738" r:id="rId9"/>
    <p:sldId id="615" r:id="rId10"/>
    <p:sldId id="616" r:id="rId11"/>
    <p:sldId id="260" r:id="rId12"/>
    <p:sldId id="518" r:id="rId13"/>
    <p:sldId id="704" r:id="rId14"/>
    <p:sldId id="706" r:id="rId15"/>
    <p:sldId id="707" r:id="rId16"/>
    <p:sldId id="709" r:id="rId17"/>
    <p:sldId id="520" r:id="rId18"/>
    <p:sldId id="522" r:id="rId19"/>
    <p:sldId id="523" r:id="rId20"/>
    <p:sldId id="524" r:id="rId21"/>
    <p:sldId id="614" r:id="rId22"/>
    <p:sldId id="717" r:id="rId23"/>
    <p:sldId id="771" r:id="rId24"/>
    <p:sldId id="772" r:id="rId25"/>
    <p:sldId id="773" r:id="rId26"/>
    <p:sldId id="774" r:id="rId27"/>
    <p:sldId id="775" r:id="rId28"/>
    <p:sldId id="763" r:id="rId29"/>
    <p:sldId id="713" r:id="rId30"/>
    <p:sldId id="718" r:id="rId31"/>
    <p:sldId id="719" r:id="rId32"/>
    <p:sldId id="720" r:id="rId33"/>
    <p:sldId id="725" r:id="rId34"/>
    <p:sldId id="726" r:id="rId35"/>
    <p:sldId id="728" r:id="rId36"/>
    <p:sldId id="729" r:id="rId37"/>
    <p:sldId id="730" r:id="rId38"/>
    <p:sldId id="298"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35" autoAdjust="0"/>
    <p:restoredTop sz="94660"/>
  </p:normalViewPr>
  <p:slideViewPr>
    <p:cSldViewPr>
      <p:cViewPr varScale="1">
        <p:scale>
          <a:sx n="81" d="100"/>
          <a:sy n="81" d="100"/>
        </p:scale>
        <p:origin x="240"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726CF8-AB8D-4D4A-A576-C89E5CA583C3}" type="datetimeFigureOut">
              <a:rPr lang="en-US" smtClean="0"/>
              <a:pPr/>
              <a:t>3/21/2018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FAD8AB-C685-4702-9014-ADA2C1441788}" type="slidenum">
              <a:rPr lang="en-US" smtClean="0"/>
              <a:pPr/>
              <a:t>‹#›</a:t>
            </a:fld>
            <a:endParaRPr lang="en-US"/>
          </a:p>
        </p:txBody>
      </p:sp>
    </p:spTree>
    <p:extLst>
      <p:ext uri="{BB962C8B-B14F-4D97-AF65-F5344CB8AC3E}">
        <p14:creationId xmlns:p14="http://schemas.microsoft.com/office/powerpoint/2010/main" val="1414467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355DD6-1C2C-4448-8227-50186370C331}"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10272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FAD8AB-C685-4702-9014-ADA2C1441788}" type="slidenum">
              <a:rPr lang="en-US" smtClean="0"/>
              <a:pPr/>
              <a:t>19</a:t>
            </a:fld>
            <a:endParaRPr lang="en-US"/>
          </a:p>
        </p:txBody>
      </p:sp>
    </p:spTree>
    <p:extLst>
      <p:ext uri="{BB962C8B-B14F-4D97-AF65-F5344CB8AC3E}">
        <p14:creationId xmlns:p14="http://schemas.microsoft.com/office/powerpoint/2010/main" val="3935754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3/21/2018</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3/21/2018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3/21/2018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3/21/2018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3/21/2018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3/21/2018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A6B80C8-9C17-4C8D-80FA-039A6827A3A1}" type="datetimeFigureOut">
              <a:rPr lang="en-US" smtClean="0">
                <a:solidFill>
                  <a:prstClr val="black">
                    <a:tint val="75000"/>
                  </a:prstClr>
                </a:solidFill>
              </a:rPr>
              <a:pPr/>
              <a:t>3/21/2018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A6B80C8-9C17-4C8D-80FA-039A6827A3A1}" type="datetimeFigureOut">
              <a:rPr lang="en-US" smtClean="0">
                <a:solidFill>
                  <a:prstClr val="black">
                    <a:tint val="75000"/>
                  </a:prstClr>
                </a:solidFill>
              </a:rPr>
              <a:pPr/>
              <a:t>3/21/2018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prstClr val="black">
                    <a:tint val="75000"/>
                  </a:prstClr>
                </a:solidFill>
              </a:rPr>
              <a:pPr/>
              <a:t>3/21/2018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prstClr val="black">
                    <a:tint val="75000"/>
                  </a:prstClr>
                </a:solidFill>
              </a:rPr>
              <a:pPr/>
              <a:t>3/21/2018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prstClr val="black">
                    <a:tint val="75000"/>
                  </a:prstClr>
                </a:solidFill>
              </a:rPr>
              <a:pPr/>
              <a:t>3/21/2018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3/21/2018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prstClr val="black">
                    <a:tint val="75000"/>
                  </a:prstClr>
                </a:solidFill>
              </a:rPr>
              <a:pPr/>
              <a:t>3/21/2018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3/21/2018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3/21/2018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3/21/2018</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3/21/2018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3/21/2018</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3/21/2018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3/21/2018</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3/21/2018</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3/21/2018</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3/21/2018</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3/21/2018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3/21/2018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3/21/2018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3/21/2018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3/21/2018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3/21/2018</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3/21/2018</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3/21/2018</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3/21/2018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3/21/2018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A6B80C8-9C17-4C8D-80FA-039A6827A3A1}" type="datetimeFigureOut">
              <a:rPr lang="en-US" smtClean="0">
                <a:solidFill>
                  <a:srgbClr val="04617B">
                    <a:shade val="90000"/>
                  </a:srgbClr>
                </a:solidFill>
              </a:rPr>
              <a:pPr/>
              <a:t>3/21/2018</a:t>
            </a:fld>
            <a:endParaRPr lang="en-US">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6B80C8-9C17-4C8D-80FA-039A6827A3A1}" type="datetimeFigureOut">
              <a:rPr lang="en-US" smtClean="0">
                <a:solidFill>
                  <a:prstClr val="black">
                    <a:tint val="75000"/>
                  </a:prstClr>
                </a:solidFill>
              </a:rPr>
              <a:pPr/>
              <a:t>3/21/2018</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A6B80C8-9C17-4C8D-80FA-039A6827A3A1}" type="datetimeFigureOut">
              <a:rPr lang="en-US" smtClean="0">
                <a:solidFill>
                  <a:srgbClr val="04617B">
                    <a:shade val="90000"/>
                  </a:srgbClr>
                </a:solidFill>
              </a:rPr>
              <a:pPr/>
              <a:t>3/21/2018</a:t>
            </a:fld>
            <a:endParaRPr lang="en-US">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26143944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lang="en-US" sz="4000" b="1" u="sng" dirty="0"/>
              <a:t>Psalm 62:8-10</a:t>
            </a:r>
            <a:endParaRPr lang="en-US" sz="4000" u="sng" dirty="0"/>
          </a:p>
          <a:p>
            <a:pPr algn="ctr"/>
            <a:r>
              <a:rPr lang="en-US" sz="4000" dirty="0"/>
              <a:t>8 O my people, trust him all the time. Pour out your longings before him, for he can help! 9 The greatest of men or the lowest-both alike are nothing in his sight. They weigh less than air on scales.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247864"/>
          </a:xfrm>
          <a:prstGeom prst="rect">
            <a:avLst/>
          </a:prstGeom>
        </p:spPr>
        <p:txBody>
          <a:bodyPr wrap="square">
            <a:spAutoFit/>
          </a:bodyPr>
          <a:lstStyle/>
          <a:p>
            <a:pPr algn="ctr"/>
            <a:r>
              <a:rPr lang="en-US" sz="4000" dirty="0"/>
              <a:t>10 Don't become rich by extortion and robbery; if your riches increase, don't be proud. 11 God has said it many times, that power belongs to him (and also, O Lord, steadfast love belongs to you). He rewards each one of us according to what our works deserve. </a:t>
            </a:r>
          </a:p>
          <a:p>
            <a:pPr algn="ctr"/>
            <a:r>
              <a:rPr lang="en-US" sz="4000" dirty="0"/>
              <a:t>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3785652"/>
          </a:xfrm>
          <a:prstGeom prst="rect">
            <a:avLst/>
          </a:prstGeom>
        </p:spPr>
        <p:txBody>
          <a:bodyPr wrap="square">
            <a:spAutoFit/>
          </a:bodyPr>
          <a:lstStyle/>
          <a:p>
            <a:pPr algn="ctr"/>
            <a:r>
              <a:rPr lang="en-US" sz="4000" b="1" u="sng" dirty="0"/>
              <a:t>Proverbs 11:28</a:t>
            </a:r>
            <a:endParaRPr lang="en-US" sz="4000" u="sng" dirty="0"/>
          </a:p>
          <a:p>
            <a:pPr algn="ctr"/>
            <a:r>
              <a:rPr lang="en-US" sz="4000" dirty="0"/>
              <a:t>“He who trusts in his riches will fall, But the righteous will flourish like the green leaf.”</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5632311"/>
          </a:xfrm>
          <a:prstGeom prst="rect">
            <a:avLst/>
          </a:prstGeom>
        </p:spPr>
        <p:txBody>
          <a:bodyPr wrap="square">
            <a:spAutoFit/>
          </a:bodyPr>
          <a:lstStyle/>
          <a:p>
            <a:pPr algn="ctr"/>
            <a:r>
              <a:rPr lang="en-US" sz="4000" b="1" u="sng" dirty="0"/>
              <a:t>Proverbs 23:4-9</a:t>
            </a:r>
            <a:endParaRPr lang="en-US" sz="4000" u="sng" dirty="0"/>
          </a:p>
          <a:p>
            <a:pPr algn="ctr"/>
            <a:r>
              <a:rPr lang="en-US" sz="4000" dirty="0"/>
              <a:t>4 Do not overwork to be rich; Because of your own understanding, cease! 5 Will you set your eyes on that which is not? For riches certainly make themselves wings; They fly away like an eagle toward heaven. </a:t>
            </a:r>
          </a:p>
          <a:p>
            <a:pPr algn="ctr"/>
            <a:r>
              <a:rPr lang="en-US" sz="4000" dirty="0"/>
              <a:t>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7478970"/>
          </a:xfrm>
          <a:prstGeom prst="rect">
            <a:avLst/>
          </a:prstGeom>
        </p:spPr>
        <p:txBody>
          <a:bodyPr wrap="square">
            <a:spAutoFit/>
          </a:bodyPr>
          <a:lstStyle/>
          <a:p>
            <a:pPr algn="ctr"/>
            <a:r>
              <a:rPr lang="en-US" sz="4000" dirty="0"/>
              <a:t>6 Do not eat the bread of a miser, Nor desire his delicacies; 7 For as he thinks in his heart, so is he. "Eat and drink!" he says to you, But his heart is not with you. 8 The morsel you have eaten, you will vomit up, And waste your pleasant words. 9 Do not speak in the hearing of a fool, For he will despise the wisdom of your words. </a:t>
            </a:r>
          </a:p>
          <a:p>
            <a:pPr algn="ctr"/>
            <a:r>
              <a:rPr lang="en-US" sz="4000" dirty="0"/>
              <a:t> </a:t>
            </a:r>
          </a:p>
          <a:p>
            <a:pPr algn="ctr"/>
            <a:endParaRPr lang="en-US" sz="4000" b="1" dirty="0"/>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88166"/>
            <a:ext cx="8915400" cy="8063746"/>
          </a:xfrm>
          <a:prstGeom prst="rect">
            <a:avLst/>
          </a:prstGeom>
        </p:spPr>
        <p:txBody>
          <a:bodyPr wrap="square">
            <a:spAutoFit/>
          </a:bodyPr>
          <a:lstStyle/>
          <a:p>
            <a:pPr algn="ctr"/>
            <a:r>
              <a:rPr lang="en-US" sz="3700" b="1" u="sng" dirty="0"/>
              <a:t>Ecclesiastes 2:24</a:t>
            </a:r>
            <a:endParaRPr lang="en-US" sz="3700" u="sng" dirty="0"/>
          </a:p>
          <a:p>
            <a:pPr algn="ctr"/>
            <a:r>
              <a:rPr lang="en-US" sz="3700" dirty="0"/>
              <a:t>24 “So I decided that there was nothing better for a man to do than to enjoy his food and drink and his job. Then I realized that even this pleasure is from the hand of God. 25 For who can eat or enjoy apart from him? 26 For God gives those who please him wisdom, knowledge, and joy; but if a sinner becomes wealthy, God takes the wealth away from him and gives it to those who please him. So here, too, we see an example of foolishly chasing the wind. </a:t>
            </a:r>
          </a:p>
          <a:p>
            <a:pPr algn="ctr"/>
            <a:r>
              <a:rPr lang="en-US" sz="3700" dirty="0"/>
              <a:t> </a:t>
            </a:r>
          </a:p>
          <a:p>
            <a:pPr algn="ctr"/>
            <a:endParaRPr lang="en-US" sz="37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94357"/>
            <a:ext cx="8915400" cy="3170099"/>
          </a:xfrm>
          <a:prstGeom prst="rect">
            <a:avLst/>
          </a:prstGeom>
        </p:spPr>
        <p:txBody>
          <a:bodyPr wrap="square">
            <a:spAutoFit/>
          </a:bodyPr>
          <a:lstStyle/>
          <a:p>
            <a:pPr algn="ctr"/>
            <a:r>
              <a:rPr lang="en-US" sz="4000" b="1" dirty="0"/>
              <a:t>18 Let them do good, that they be rich in good works, ready to give, willing to share,</a:t>
            </a:r>
            <a:endParaRPr lang="en-US" sz="4000" dirty="0"/>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dirty="0"/>
              <a:t>1. Being rich in good works means practicing “hands-on” giving to others. People are sometimes more effectively helped by personal involvement than by the giving of material objects or money.</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dirty="0"/>
              <a:t>2. Giving generously to those in need strikes a blow against the self-centeredness of our times. We learn to do with less so that more may do with some.</a:t>
            </a:r>
            <a:endParaRPr lang="en-US" sz="4000" dirty="0"/>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7212"/>
            <a:ext cx="8915400" cy="5016758"/>
          </a:xfrm>
          <a:prstGeom prst="rect">
            <a:avLst/>
          </a:prstGeom>
        </p:spPr>
        <p:txBody>
          <a:bodyPr wrap="square">
            <a:spAutoFit/>
          </a:bodyPr>
          <a:lstStyle/>
          <a:p>
            <a:pPr algn="ctr"/>
            <a:r>
              <a:rPr lang="en-US" sz="4000" b="1" dirty="0"/>
              <a:t>3. Being always ready to share with others improves our ability to respond quickly and effectively. Experience can help us to always be ready to share.</a:t>
            </a:r>
            <a:endParaRPr lang="en-US" sz="4000" dirty="0"/>
          </a:p>
          <a:p>
            <a:pPr algn="ctr"/>
            <a:r>
              <a:rPr lang="en-US" sz="4000" dirty="0"/>
              <a:t> </a:t>
            </a:r>
          </a:p>
          <a:p>
            <a:pPr algn="ctr"/>
            <a:r>
              <a:rPr lang="en-US" sz="4000" dirty="0"/>
              <a:t>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785652"/>
          </a:xfrm>
          <a:prstGeom prst="rect">
            <a:avLst/>
          </a:prstGeom>
        </p:spPr>
        <p:txBody>
          <a:bodyPr wrap="square">
            <a:spAutoFit/>
          </a:bodyPr>
          <a:lstStyle/>
          <a:p>
            <a:pPr algn="ctr"/>
            <a:r>
              <a:rPr lang="en-US" sz="4000" b="1" dirty="0"/>
              <a:t>19 storing up for themselves a good foundation for the time to come, that they may lay hold on eternal life. </a:t>
            </a:r>
            <a:endParaRPr lang="en-US" sz="4000" dirty="0"/>
          </a:p>
          <a:p>
            <a:pPr algn="ctr"/>
            <a:r>
              <a:rPr lang="en-US" sz="4000" dirty="0"/>
              <a:t> </a:t>
            </a:r>
          </a:p>
          <a:p>
            <a:pPr algn="ctr"/>
            <a:r>
              <a:rPr lang="en-US" sz="4000" dirty="0"/>
              <a:t>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78565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19 storing up for themselves a good foundation for the time to come, that they may lay hold on eternal life.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4" name="Picture 3" descr="A body of water with a mountain in the background&#10;&#10;Description generated with very high confidence">
            <a:extLst>
              <a:ext uri="{FF2B5EF4-FFF2-40B4-BE49-F238E27FC236}">
                <a16:creationId xmlns:a16="http://schemas.microsoft.com/office/drawing/2014/main" id="{4A9D2E81-9D66-46AB-984A-7670F7C5B5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7999"/>
          </a:xfrm>
          <a:prstGeom prst="rect">
            <a:avLst/>
          </a:prstGeom>
        </p:spPr>
      </p:pic>
    </p:spTree>
    <p:extLst>
      <p:ext uri="{BB962C8B-B14F-4D97-AF65-F5344CB8AC3E}">
        <p14:creationId xmlns:p14="http://schemas.microsoft.com/office/powerpoint/2010/main" val="3075558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78565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19 storing up for themselves a good foundation for the time to come, that they may lay hold on eternal life.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4" name="Picture 3" descr="A group of people standing on a lush green hillside&#10;&#10;Description generated with high confidence">
            <a:extLst>
              <a:ext uri="{FF2B5EF4-FFF2-40B4-BE49-F238E27FC236}">
                <a16:creationId xmlns:a16="http://schemas.microsoft.com/office/drawing/2014/main" id="{E4D7C7D8-5214-429C-9A1E-B81610D1FE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522380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78565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19 storing up for themselves a good foundation for the time to come, that they may lay hold on eternal life.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4" name="Picture 3" descr="A path with trees on the side of a building&#10;&#10;Description generated with very high confidence">
            <a:extLst>
              <a:ext uri="{FF2B5EF4-FFF2-40B4-BE49-F238E27FC236}">
                <a16:creationId xmlns:a16="http://schemas.microsoft.com/office/drawing/2014/main" id="{1B08DC48-7C74-4C02-A976-A51BDBAC55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480059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78565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19 storing up for themselves a good foundation for the time to come, that they may lay hold on eternal life.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4" name="Picture 3" descr="A large body of water&#10;&#10;Description generated with very high confidence">
            <a:extLst>
              <a:ext uri="{FF2B5EF4-FFF2-40B4-BE49-F238E27FC236}">
                <a16:creationId xmlns:a16="http://schemas.microsoft.com/office/drawing/2014/main" id="{687D90F4-E30E-4C72-AA96-1CC20EE795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50" y="0"/>
            <a:ext cx="9105900" cy="6857999"/>
          </a:xfrm>
          <a:prstGeom prst="rect">
            <a:avLst/>
          </a:prstGeom>
        </p:spPr>
      </p:pic>
    </p:spTree>
    <p:extLst>
      <p:ext uri="{BB962C8B-B14F-4D97-AF65-F5344CB8AC3E}">
        <p14:creationId xmlns:p14="http://schemas.microsoft.com/office/powerpoint/2010/main" val="84963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78565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19 storing up for themselves a good foundation for the time to come, that they may lay hold on eternal life.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5" name="Picture 4" descr="A large stone building&#10;&#10;Description generated with very high confidence">
            <a:extLst>
              <a:ext uri="{FF2B5EF4-FFF2-40B4-BE49-F238E27FC236}">
                <a16:creationId xmlns:a16="http://schemas.microsoft.com/office/drawing/2014/main" id="{43B0F275-780B-437F-B9EC-C75FEE13AD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55"/>
            <a:ext cx="9144000" cy="6854890"/>
          </a:xfrm>
          <a:prstGeom prst="rect">
            <a:avLst/>
          </a:prstGeom>
        </p:spPr>
      </p:pic>
    </p:spTree>
    <p:extLst>
      <p:ext uri="{BB962C8B-B14F-4D97-AF65-F5344CB8AC3E}">
        <p14:creationId xmlns:p14="http://schemas.microsoft.com/office/powerpoint/2010/main" val="1823554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6247864"/>
          </a:xfrm>
          <a:prstGeom prst="rect">
            <a:avLst/>
          </a:prstGeom>
        </p:spPr>
        <p:txBody>
          <a:bodyPr wrap="square">
            <a:spAutoFit/>
          </a:bodyPr>
          <a:lstStyle/>
          <a:p>
            <a:pPr algn="ctr"/>
            <a:r>
              <a:rPr lang="en-US" sz="4000" b="1" u="sng" dirty="0"/>
              <a:t>Matthew 6:19-21</a:t>
            </a:r>
            <a:endParaRPr lang="en-US" sz="4000" u="sng" dirty="0"/>
          </a:p>
          <a:p>
            <a:pPr algn="ctr"/>
            <a:r>
              <a:rPr lang="en-US" sz="4000" dirty="0"/>
              <a:t>19 </a:t>
            </a:r>
            <a:r>
              <a:rPr lang="en-US" sz="4000" dirty="0">
                <a:solidFill>
                  <a:srgbClr val="FF0000"/>
                </a:solidFill>
              </a:rPr>
              <a:t>"Do not lay up for yourselves treasures on earth, where moth and rust destroy and where thieves break in and steal; </a:t>
            </a:r>
            <a:r>
              <a:rPr lang="en-US" sz="4000" dirty="0"/>
              <a:t>20 </a:t>
            </a:r>
            <a:r>
              <a:rPr lang="en-US" sz="4000" dirty="0">
                <a:solidFill>
                  <a:srgbClr val="FF0000"/>
                </a:solidFill>
              </a:rPr>
              <a:t>but lay up for yourselves treasures in heaven, where neither moth nor rust destroys and where thieves do not break in and steal. </a:t>
            </a:r>
            <a:r>
              <a:rPr lang="en-US" sz="4000" dirty="0"/>
              <a:t>21 </a:t>
            </a:r>
            <a:r>
              <a:rPr lang="en-US" sz="4000" dirty="0">
                <a:solidFill>
                  <a:srgbClr val="FF0000"/>
                </a:solidFill>
              </a:rPr>
              <a:t>For where your treasure is, there your heart will be also.</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65188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863417"/>
          </a:xfrm>
          <a:prstGeom prst="rect">
            <a:avLst/>
          </a:prstGeom>
        </p:spPr>
        <p:txBody>
          <a:bodyPr wrap="square">
            <a:spAutoFit/>
          </a:bodyPr>
          <a:lstStyle/>
          <a:p>
            <a:pPr algn="ctr"/>
            <a:r>
              <a:rPr lang="en-US" sz="4000" b="1" u="sng" dirty="0"/>
              <a:t>James 5:1-5</a:t>
            </a:r>
            <a:endParaRPr lang="en-US" sz="4000" u="sng" dirty="0"/>
          </a:p>
          <a:p>
            <a:pPr algn="ctr"/>
            <a:r>
              <a:rPr lang="en-US" sz="4000" dirty="0"/>
              <a:t>1 Come now, you rich, weep and howl for your miseries that are coming upon you! 2 Your riches are corrupted, and your garments are moth-eaten. 3 Your gold and silver are corroded, and their corrosion will be a witness against you and will eat your flesh like fire. You have heaped up treasure in the last days. </a:t>
            </a:r>
          </a:p>
          <a:p>
            <a:pPr algn="ctr"/>
            <a:r>
              <a:rPr lang="en-US" sz="4000" dirty="0"/>
              <a:t>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lang="en-US" sz="4000" dirty="0"/>
              <a:t>4 Indeed the wages of the laborers who mowed your fields, which you kept back by fraud, cry out; and the cries of the reapers have reached the ears of the Lord of Sabaoth. 5 You have lived on the earth in pleasure and luxury; you have fattened your hearts as in a day of slaughter.</a:t>
            </a:r>
          </a:p>
          <a:p>
            <a:pPr algn="ctr"/>
            <a:endParaRPr lang="en-US" sz="4000" dirty="0"/>
          </a:p>
        </p:txBody>
      </p:sp>
    </p:spTree>
    <p:extLst>
      <p:ext uri="{BB962C8B-B14F-4D97-AF65-F5344CB8AC3E}">
        <p14:creationId xmlns:p14="http://schemas.microsoft.com/office/powerpoint/2010/main" val="3963039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247864"/>
          </a:xfrm>
          <a:prstGeom prst="rect">
            <a:avLst/>
          </a:prstGeom>
        </p:spPr>
        <p:txBody>
          <a:bodyPr wrap="square">
            <a:spAutoFit/>
          </a:bodyPr>
          <a:lstStyle/>
          <a:p>
            <a:pPr algn="ctr"/>
            <a:r>
              <a:rPr lang="en-US" sz="4000" b="1" u="sng" dirty="0"/>
              <a:t>Job 14:13-17</a:t>
            </a:r>
            <a:endParaRPr lang="en-US" sz="4000" u="sng" dirty="0"/>
          </a:p>
          <a:p>
            <a:pPr algn="ctr"/>
            <a:r>
              <a:rPr lang="en-US" sz="4000" dirty="0"/>
              <a:t>13 "Oh, that You would hide me in the grave, That You would conceal me until Your wrath is past, That You would appoint me a set time, and remember me! 14 If a man dies, shall he live again? All the days of my hard service I will wait, Till my change comes. </a:t>
            </a:r>
          </a:p>
          <a:p>
            <a:pPr algn="ctr"/>
            <a:r>
              <a:rPr lang="en-US" sz="4000" dirty="0"/>
              <a:t> </a:t>
            </a:r>
          </a:p>
          <a:p>
            <a:pPr algn="ctr"/>
            <a:endParaRPr lang="en-US" sz="4000" dirty="0"/>
          </a:p>
        </p:txBody>
      </p:sp>
    </p:spTree>
    <p:extLst>
      <p:ext uri="{BB962C8B-B14F-4D97-AF65-F5344CB8AC3E}">
        <p14:creationId xmlns:p14="http://schemas.microsoft.com/office/powerpoint/2010/main" val="271524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TextBox 7"/>
          <p:cNvSpPr txBox="1"/>
          <p:nvPr/>
        </p:nvSpPr>
        <p:spPr>
          <a:xfrm>
            <a:off x="246355" y="0"/>
            <a:ext cx="8686800" cy="2554545"/>
          </a:xfrm>
          <a:prstGeom prst="rect">
            <a:avLst/>
          </a:prstGeom>
          <a:noFill/>
        </p:spPr>
        <p:txBody>
          <a:bodyPr wrap="square" rtlCol="0">
            <a:spAutoFit/>
          </a:bodyPr>
          <a:lstStyle/>
          <a:p>
            <a:pPr algn="ctr"/>
            <a:r>
              <a:rPr lang="en-US" sz="3200" b="1" dirty="0"/>
              <a:t>Laying Hold on Eternal Life</a:t>
            </a:r>
            <a:endParaRPr lang="en-US" sz="3200" dirty="0"/>
          </a:p>
          <a:p>
            <a:pPr algn="ctr"/>
            <a:r>
              <a:rPr lang="en-US" sz="2800" b="1" dirty="0"/>
              <a:t>By Pastor Fee Soliven</a:t>
            </a:r>
            <a:endParaRPr lang="en-US" sz="2800" dirty="0"/>
          </a:p>
          <a:p>
            <a:pPr algn="ctr"/>
            <a:r>
              <a:rPr lang="en-US" sz="3200" b="1" dirty="0"/>
              <a:t>1 Timothy 6:17-21</a:t>
            </a:r>
            <a:endParaRPr lang="en-US" sz="3200" dirty="0"/>
          </a:p>
          <a:p>
            <a:pPr algn="ctr"/>
            <a:r>
              <a:rPr lang="en-US" sz="3200" b="1" dirty="0"/>
              <a:t>Wednesday Evening</a:t>
            </a:r>
            <a:endParaRPr lang="en-US" sz="3200" dirty="0"/>
          </a:p>
          <a:p>
            <a:pPr algn="ctr"/>
            <a:r>
              <a:rPr lang="en-US" sz="3200" b="1" dirty="0"/>
              <a:t>March 21, 2018</a:t>
            </a:r>
            <a:endParaRPr lang="en-US" sz="3200" dirty="0"/>
          </a:p>
        </p:txBody>
      </p:sp>
      <p:pic>
        <p:nvPicPr>
          <p:cNvPr id="5" name="Picture 4" descr="C:\Users\Placido Soliven\Desktop\AllAboutJesus-Image1.jpg"/>
          <p:cNvPicPr>
            <a:picLocks noChangeAspect="1" noChangeArrowheads="1"/>
          </p:cNvPicPr>
          <p:nvPr/>
        </p:nvPicPr>
        <p:blipFill>
          <a:blip r:embed="rId3" cstate="print"/>
          <a:srcRect/>
          <a:stretch>
            <a:fillRect/>
          </a:stretch>
        </p:blipFill>
        <p:spPr bwMode="auto">
          <a:xfrm>
            <a:off x="17755" y="2428043"/>
            <a:ext cx="9144000" cy="4419600"/>
          </a:xfrm>
          <a:prstGeom prst="rect">
            <a:avLst/>
          </a:prstGeom>
          <a:noFill/>
        </p:spPr>
      </p:pic>
      <p:pic>
        <p:nvPicPr>
          <p:cNvPr id="9" name="Picture 8" descr="AGCF highest resolution.jpg"/>
          <p:cNvPicPr>
            <a:picLocks noChangeAspect="1"/>
          </p:cNvPicPr>
          <p:nvPr/>
        </p:nvPicPr>
        <p:blipFill>
          <a:blip r:embed="rId4" cstate="print"/>
          <a:stretch>
            <a:fillRect/>
          </a:stretch>
        </p:blipFill>
        <p:spPr>
          <a:xfrm>
            <a:off x="17755" y="5810805"/>
            <a:ext cx="1371600" cy="10287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208"/>
            <a:ext cx="9144000" cy="5632311"/>
          </a:xfrm>
          <a:prstGeom prst="rect">
            <a:avLst/>
          </a:prstGeom>
        </p:spPr>
        <p:txBody>
          <a:bodyPr wrap="square">
            <a:spAutoFit/>
          </a:bodyPr>
          <a:lstStyle/>
          <a:p>
            <a:pPr algn="ctr"/>
            <a:r>
              <a:rPr lang="en-US" sz="4000" dirty="0"/>
              <a:t>15 You shall call, and I will answer You; You shall desire the work of Your hands. 16 For now You number my steps, But do not watch over my sin. 17 My transgression is sealed up in a bag, And You cover my iniquity. </a:t>
            </a:r>
          </a:p>
          <a:p>
            <a:pPr algn="ctr"/>
            <a:r>
              <a:rPr lang="en-US" sz="4000" b="1" dirty="0"/>
              <a:t> </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724311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lang="en-US" sz="4000" b="1" dirty="0"/>
              <a:t>20 O Timothy! Guard what was committed to your trust, avoiding the profane and idle babble and contradictions of what is falsely called knowledge—</a:t>
            </a:r>
            <a:endParaRPr lang="en-US" sz="4000" dirty="0"/>
          </a:p>
          <a:p>
            <a:pPr algn="ctr"/>
            <a:r>
              <a:rPr lang="en-US" sz="4000" b="1" dirty="0"/>
              <a:t> </a:t>
            </a:r>
            <a:endParaRPr lang="en-US" sz="4000" dirty="0"/>
          </a:p>
          <a:p>
            <a:pPr algn="ctr"/>
            <a:endParaRPr lang="en-US" sz="4000" dirty="0"/>
          </a:p>
        </p:txBody>
      </p:sp>
    </p:spTree>
    <p:extLst>
      <p:ext uri="{BB962C8B-B14F-4D97-AF65-F5344CB8AC3E}">
        <p14:creationId xmlns:p14="http://schemas.microsoft.com/office/powerpoint/2010/main" val="810028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863417"/>
          </a:xfrm>
          <a:prstGeom prst="rect">
            <a:avLst/>
          </a:prstGeom>
        </p:spPr>
        <p:txBody>
          <a:bodyPr wrap="square">
            <a:spAutoFit/>
          </a:bodyPr>
          <a:lstStyle/>
          <a:p>
            <a:pPr algn="ctr"/>
            <a:r>
              <a:rPr lang="en-US" sz="4000" b="1" u="sng" dirty="0"/>
              <a:t>Colossians 2:8-10</a:t>
            </a:r>
            <a:endParaRPr lang="en-US" sz="4000" u="sng" dirty="0"/>
          </a:p>
          <a:p>
            <a:pPr algn="ctr"/>
            <a:r>
              <a:rPr lang="en-US" sz="4000" dirty="0"/>
              <a:t>8 Beware lest anyone cheat you through philosophy and empty deceit, according to the tradition of men, according to the basic principles of the world, and not according to Christ. 9 For in Him dwells all the fullness of the Godhead bodily; 10 and you are complete in Him, who is the head of all principality and power. </a:t>
            </a:r>
          </a:p>
          <a:p>
            <a:pPr algn="ctr"/>
            <a:r>
              <a:rPr lang="en-US" sz="4000" dirty="0"/>
              <a:t> </a:t>
            </a:r>
          </a:p>
          <a:p>
            <a:pPr algn="ctr"/>
            <a:endParaRPr lang="en-US" sz="4000" dirty="0"/>
          </a:p>
        </p:txBody>
      </p:sp>
    </p:spTree>
    <p:extLst>
      <p:ext uri="{BB962C8B-B14F-4D97-AF65-F5344CB8AC3E}">
        <p14:creationId xmlns:p14="http://schemas.microsoft.com/office/powerpoint/2010/main" val="1728812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208"/>
            <a:ext cx="9144000" cy="4401205"/>
          </a:xfrm>
          <a:prstGeom prst="rect">
            <a:avLst/>
          </a:prstGeom>
        </p:spPr>
        <p:txBody>
          <a:bodyPr wrap="square">
            <a:spAutoFit/>
          </a:bodyPr>
          <a:lstStyle/>
          <a:p>
            <a:pPr algn="ctr"/>
            <a:r>
              <a:rPr lang="en-US" sz="4000" b="1" u="sng" dirty="0"/>
              <a:t>Jeremiah 17:11</a:t>
            </a:r>
            <a:endParaRPr lang="en-US" sz="4000" u="sng" dirty="0"/>
          </a:p>
          <a:p>
            <a:pPr algn="ctr"/>
            <a:r>
              <a:rPr lang="en-US" sz="4000" dirty="0"/>
              <a:t>“Like a partridge that hatches eggs it did not lay is the man who gains riches by unjust means. When his life is half gone, they will desert him, and in the end he will prove to be a fool.”</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1204915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dirty="0"/>
              <a:t> </a:t>
            </a:r>
            <a:r>
              <a:rPr lang="en-US" sz="4000" b="1" dirty="0"/>
              <a:t>21 by professing it some have strayed concerning the faith. Grace be with you. Amen.</a:t>
            </a:r>
            <a:endParaRPr lang="en-US" sz="4000" dirty="0"/>
          </a:p>
          <a:p>
            <a:pPr algn="ctr"/>
            <a:r>
              <a:rPr lang="en-US" sz="4000" b="1" dirty="0"/>
              <a:t> </a:t>
            </a:r>
            <a:endParaRPr lang="en-US" sz="4000" dirty="0"/>
          </a:p>
          <a:p>
            <a:pPr algn="ctr"/>
            <a:r>
              <a:rPr lang="en-US" sz="4000" dirty="0"/>
              <a:t> </a:t>
            </a:r>
          </a:p>
          <a:p>
            <a:pPr algn="ctr"/>
            <a:endParaRPr lang="en-US" sz="4000" dirty="0"/>
          </a:p>
        </p:txBody>
      </p:sp>
    </p:spTree>
    <p:extLst>
      <p:ext uri="{BB962C8B-B14F-4D97-AF65-F5344CB8AC3E}">
        <p14:creationId xmlns:p14="http://schemas.microsoft.com/office/powerpoint/2010/main" val="1328205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8094524"/>
          </a:xfrm>
          <a:prstGeom prst="rect">
            <a:avLst/>
          </a:prstGeom>
        </p:spPr>
        <p:txBody>
          <a:bodyPr wrap="square">
            <a:spAutoFit/>
          </a:bodyPr>
          <a:lstStyle/>
          <a:p>
            <a:pPr algn="ctr"/>
            <a:r>
              <a:rPr lang="en-US" sz="4000" b="1" u="sng" dirty="0"/>
              <a:t> 1 Timothy 1:18-20</a:t>
            </a:r>
            <a:endParaRPr lang="en-US" sz="4000" u="sng" dirty="0"/>
          </a:p>
          <a:p>
            <a:pPr algn="ctr"/>
            <a:r>
              <a:rPr lang="en-US" sz="4000" dirty="0"/>
              <a:t>18 Timothy, my son, I give you this instruction in keeping with the prophecies once made about you, so that by following them you may fight the good fight, 19 holding on to faith and a good conscience. Some have rejected these and so have shipwrecked their faith. 20 Among them are Hymenaeus and Alexander, whom I have handed over to Satan to be taught not to blaspheme. </a:t>
            </a:r>
          </a:p>
          <a:p>
            <a:pPr algn="ctr"/>
            <a:r>
              <a:rPr lang="en-US" sz="4000" dirty="0"/>
              <a:t> </a:t>
            </a:r>
          </a:p>
          <a:p>
            <a:pPr algn="ctr"/>
            <a:endParaRPr lang="en-US" sz="4000" dirty="0"/>
          </a:p>
        </p:txBody>
      </p:sp>
    </p:spTree>
    <p:extLst>
      <p:ext uri="{BB962C8B-B14F-4D97-AF65-F5344CB8AC3E}">
        <p14:creationId xmlns:p14="http://schemas.microsoft.com/office/powerpoint/2010/main" val="955671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5632311"/>
          </a:xfrm>
          <a:prstGeom prst="rect">
            <a:avLst/>
          </a:prstGeom>
        </p:spPr>
        <p:txBody>
          <a:bodyPr wrap="square">
            <a:spAutoFit/>
          </a:bodyPr>
          <a:lstStyle/>
          <a:p>
            <a:pPr algn="ctr"/>
            <a:r>
              <a:rPr lang="en-US" sz="4000" dirty="0"/>
              <a:t> </a:t>
            </a:r>
            <a:r>
              <a:rPr lang="en-US" sz="4000" b="1" dirty="0"/>
              <a:t>17 Command those who are rich in this present age not to be haughty, nor to trust in uncertain riches but in the living God, who gives us richly all things to enjoy. </a:t>
            </a:r>
            <a:endParaRPr lang="en-US" sz="4000" dirty="0"/>
          </a:p>
          <a:p>
            <a:pPr algn="ctr"/>
            <a:r>
              <a:rPr lang="en-US" sz="4000" b="1" dirty="0"/>
              <a:t> </a:t>
            </a:r>
            <a:endParaRPr lang="en-US" sz="4000" dirty="0"/>
          </a:p>
          <a:p>
            <a:pPr algn="ctr"/>
            <a:r>
              <a:rPr lang="en-US" sz="4000" b="1" dirty="0"/>
              <a:t> </a:t>
            </a:r>
            <a:endParaRPr lang="en-US" sz="4000" dirty="0"/>
          </a:p>
          <a:p>
            <a:pPr algn="ctr"/>
            <a:r>
              <a:rPr lang="en-US" sz="4000" b="1" dirty="0"/>
              <a:t> </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lang="en-US" sz="4000" b="1" dirty="0"/>
              <a:t>18 Let them do good, that they be rich in good works, ready to give, willing to share,</a:t>
            </a:r>
            <a:endParaRPr lang="en-US" sz="4000" dirty="0"/>
          </a:p>
          <a:p>
            <a:pPr algn="ctr"/>
            <a:endParaRPr lang="en-US" sz="4000" dirty="0"/>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kumimoji="0" lang="en-US" sz="4000" b="1" i="0" u="none" strike="noStrike" kern="1200" cap="none" spc="0" normalizeH="0" baseline="0" noProof="0" dirty="0">
                <a:ln>
                  <a:noFill/>
                </a:ln>
                <a:solidFill>
                  <a:prstClr val="black"/>
                </a:solidFill>
                <a:effectLst/>
                <a:uLnTx/>
                <a:uFillTx/>
                <a:latin typeface="Calibri"/>
              </a:rPr>
              <a:t> </a:t>
            </a:r>
            <a:r>
              <a:rPr lang="en-US" sz="4000" b="1" dirty="0"/>
              <a:t>19 storing up for themselves a good foundation for the time to come, that they may lay hold on eternal life.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604224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8408"/>
            <a:ext cx="8915400" cy="3785652"/>
          </a:xfrm>
          <a:prstGeom prst="rect">
            <a:avLst/>
          </a:prstGeom>
        </p:spPr>
        <p:txBody>
          <a:bodyPr wrap="square">
            <a:spAutoFit/>
          </a:bodyPr>
          <a:lstStyle/>
          <a:p>
            <a:pPr algn="ctr"/>
            <a:r>
              <a:rPr lang="en-US" sz="4000" b="1" dirty="0"/>
              <a:t>20 O Timothy! Guard what was committed to your trust, avoiding the profane and idle babble and contradictions of what is falsely called knowledge—</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algn="ctr"/>
            <a:endParaRPr lang="en-US" sz="4000" dirty="0"/>
          </a:p>
          <a:p>
            <a:pPr algn="ctr"/>
            <a:r>
              <a:rPr lang="en-US" sz="4000" b="1" dirty="0"/>
              <a:t> </a:t>
            </a:r>
            <a:endParaRPr lang="en-US" sz="4000" dirty="0"/>
          </a:p>
        </p:txBody>
      </p:sp>
      <p:sp>
        <p:nvSpPr>
          <p:cNvPr id="4" name="Rectangle 3"/>
          <p:cNvSpPr/>
          <p:nvPr/>
        </p:nvSpPr>
        <p:spPr>
          <a:xfrm>
            <a:off x="76200" y="76200"/>
            <a:ext cx="8915400" cy="21021139"/>
          </a:xfrm>
          <a:prstGeom prst="rect">
            <a:avLst/>
          </a:prstGeom>
        </p:spPr>
        <p:txBody>
          <a:bodyPr wrap="square">
            <a:spAutoFit/>
          </a:bodyPr>
          <a:lstStyle/>
          <a:p>
            <a:pPr algn="ctr"/>
            <a:r>
              <a:rPr lang="en-US" sz="4000" b="1" dirty="0"/>
              <a:t>21 by professing it some have strayed concerning the faith. Grace be with you. Amen.</a:t>
            </a:r>
            <a:endParaRPr lang="en-US" sz="4000" dirty="0"/>
          </a:p>
          <a:p>
            <a:pPr algn="ctr"/>
            <a:r>
              <a:rPr lang="en-US" sz="4000" b="1" dirty="0"/>
              <a:t> </a:t>
            </a:r>
            <a:endParaRPr lang="en-US" sz="4000"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r>
              <a:rPr lang="en-US" sz="4000" b="1" dirty="0"/>
              <a:t> </a:t>
            </a:r>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r>
              <a:rPr lang="en-US" sz="4000" b="1" dirty="0"/>
              <a:t> </a:t>
            </a:r>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r>
              <a:rPr lang="en-US" sz="4000" b="1" dirty="0"/>
              <a:t> </a:t>
            </a:r>
          </a:p>
          <a:p>
            <a:pPr algn="ctr"/>
            <a:endParaRPr lang="en-US" sz="4000" b="1" dirty="0"/>
          </a:p>
          <a:p>
            <a:pPr algn="ctr"/>
            <a:endParaRPr lang="en-US" sz="4000" b="1" dirty="0"/>
          </a:p>
          <a:p>
            <a:pPr algn="ctr"/>
            <a:endParaRPr lang="en-US" sz="4000" b="1" dirty="0"/>
          </a:p>
          <a:p>
            <a:pPr algn="ctr"/>
            <a:endParaRPr lang="en-US" sz="4000" b="1" dirty="0">
              <a:solidFill>
                <a:prstClr val="black"/>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785652"/>
          </a:xfrm>
          <a:prstGeom prst="rect">
            <a:avLst/>
          </a:prstGeom>
        </p:spPr>
        <p:txBody>
          <a:bodyPr wrap="square">
            <a:spAutoFit/>
          </a:bodyPr>
          <a:lstStyle/>
          <a:p>
            <a:pPr algn="ctr"/>
            <a:r>
              <a:rPr lang="en-US" sz="4000" b="1" dirty="0"/>
              <a:t>17 Command those who are rich in this present age not to be haughty, nor to trust in uncertain riches but in the living God, who gives us richly all things to enjoy. </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19098</TotalTime>
  <Words>1199</Words>
  <Application>Microsoft Office PowerPoint</Application>
  <PresentationFormat>On-screen Show (4:3)</PresentationFormat>
  <Paragraphs>117</Paragraphs>
  <Slides>36</Slides>
  <Notes>2</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36</vt:i4>
      </vt:variant>
    </vt:vector>
  </HeadingPairs>
  <TitlesOfParts>
    <vt:vector size="43" baseType="lpstr">
      <vt:lpstr>Arial</vt:lpstr>
      <vt:lpstr>Calibri</vt:lpstr>
      <vt:lpstr>Constantia</vt:lpstr>
      <vt:lpstr>Wingdings 2</vt:lpstr>
      <vt:lpstr>Flow</vt:lpstr>
      <vt:lpstr>1_Office Theme</vt:lpstr>
      <vt:lpstr>1_Flow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Placido Soliven</dc:creator>
  <cp:lastModifiedBy>Placido soliven</cp:lastModifiedBy>
  <cp:revision>1245</cp:revision>
  <dcterms:created xsi:type="dcterms:W3CDTF">2013-06-05T21:04:28Z</dcterms:created>
  <dcterms:modified xsi:type="dcterms:W3CDTF">2018-03-22T06:03:01Z</dcterms:modified>
</cp:coreProperties>
</file>