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Lst>
  <p:notesMasterIdLst>
    <p:notesMasterId r:id="rId41"/>
  </p:notesMasterIdLst>
  <p:sldIdLst>
    <p:sldId id="765" r:id="rId4"/>
    <p:sldId id="698" r:id="rId5"/>
    <p:sldId id="258" r:id="rId6"/>
    <p:sldId id="259" r:id="rId7"/>
    <p:sldId id="617" r:id="rId8"/>
    <p:sldId id="738" r:id="rId9"/>
    <p:sldId id="615" r:id="rId10"/>
    <p:sldId id="616" r:id="rId11"/>
    <p:sldId id="260" r:id="rId12"/>
    <p:sldId id="518" r:id="rId13"/>
    <p:sldId id="704" r:id="rId14"/>
    <p:sldId id="706" r:id="rId15"/>
    <p:sldId id="707" r:id="rId16"/>
    <p:sldId id="709" r:id="rId17"/>
    <p:sldId id="520" r:id="rId18"/>
    <p:sldId id="522" r:id="rId19"/>
    <p:sldId id="523" r:id="rId20"/>
    <p:sldId id="524" r:id="rId21"/>
    <p:sldId id="614" r:id="rId22"/>
    <p:sldId id="717" r:id="rId23"/>
    <p:sldId id="763" r:id="rId24"/>
    <p:sldId id="713" r:id="rId25"/>
    <p:sldId id="718" r:id="rId26"/>
    <p:sldId id="719" r:id="rId27"/>
    <p:sldId id="720" r:id="rId28"/>
    <p:sldId id="725" r:id="rId29"/>
    <p:sldId id="726" r:id="rId30"/>
    <p:sldId id="727" r:id="rId31"/>
    <p:sldId id="728" r:id="rId32"/>
    <p:sldId id="729" r:id="rId33"/>
    <p:sldId id="730" r:id="rId34"/>
    <p:sldId id="750" r:id="rId35"/>
    <p:sldId id="751" r:id="rId36"/>
    <p:sldId id="752" r:id="rId37"/>
    <p:sldId id="753" r:id="rId38"/>
    <p:sldId id="766" r:id="rId39"/>
    <p:sldId id="298" r:id="rId4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35" autoAdjust="0"/>
    <p:restoredTop sz="94660"/>
  </p:normalViewPr>
  <p:slideViewPr>
    <p:cSldViewPr>
      <p:cViewPr varScale="1">
        <p:scale>
          <a:sx n="108" d="100"/>
          <a:sy n="108" d="100"/>
        </p:scale>
        <p:origin x="1686" y="13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A726CF8-AB8D-4D4A-A576-C89E5CA583C3}" type="datetimeFigureOut">
              <a:rPr lang="en-US" smtClean="0"/>
              <a:pPr/>
              <a:t>3/8/2018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AFAD8AB-C685-4702-9014-ADA2C1441788}" type="slidenum">
              <a:rPr lang="en-US" smtClean="0"/>
              <a:pPr/>
              <a:t>‹#›</a:t>
            </a:fld>
            <a:endParaRPr lang="en-US"/>
          </a:p>
        </p:txBody>
      </p:sp>
    </p:spTree>
    <p:extLst>
      <p:ext uri="{BB962C8B-B14F-4D97-AF65-F5344CB8AC3E}">
        <p14:creationId xmlns:p14="http://schemas.microsoft.com/office/powerpoint/2010/main" val="14144674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5355DD6-1C2C-4448-8227-50186370C331}" type="slidenum">
              <a:rPr lang="en-US" smtClean="0">
                <a:solidFill>
                  <a:prstClr val="black"/>
                </a:solidFill>
              </a:rPr>
              <a:pPr/>
              <a:t>3</a:t>
            </a:fld>
            <a:endParaRPr lang="en-US">
              <a:solidFill>
                <a:prstClr val="black"/>
              </a:solidFill>
            </a:endParaRPr>
          </a:p>
        </p:txBody>
      </p:sp>
    </p:spTree>
    <p:extLst>
      <p:ext uri="{BB962C8B-B14F-4D97-AF65-F5344CB8AC3E}">
        <p14:creationId xmlns:p14="http://schemas.microsoft.com/office/powerpoint/2010/main" val="31027219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AFAD8AB-C685-4702-9014-ADA2C1441788}" type="slidenum">
              <a:rPr lang="en-US" smtClean="0"/>
              <a:pPr/>
              <a:t>19</a:t>
            </a:fld>
            <a:endParaRPr lang="en-US"/>
          </a:p>
        </p:txBody>
      </p:sp>
    </p:spTree>
    <p:extLst>
      <p:ext uri="{BB962C8B-B14F-4D97-AF65-F5344CB8AC3E}">
        <p14:creationId xmlns:p14="http://schemas.microsoft.com/office/powerpoint/2010/main" val="39357541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6A6B80C8-9C17-4C8D-80FA-039A6827A3A1}" type="datetimeFigureOut">
              <a:rPr lang="en-US" smtClean="0">
                <a:solidFill>
                  <a:srgbClr val="DBF5F9">
                    <a:shade val="90000"/>
                  </a:srgbClr>
                </a:solidFill>
              </a:rPr>
              <a:pPr/>
              <a:t>3/8/2018</a:t>
            </a:fld>
            <a:endParaRPr lang="en-US">
              <a:solidFill>
                <a:srgbClr val="DBF5F9">
                  <a:shade val="90000"/>
                </a:srgbClr>
              </a:solidFill>
            </a:endParaRPr>
          </a:p>
        </p:txBody>
      </p:sp>
      <p:sp>
        <p:nvSpPr>
          <p:cNvPr id="19" name="Footer Placeholder 18"/>
          <p:cNvSpPr>
            <a:spLocks noGrp="1"/>
          </p:cNvSpPr>
          <p:nvPr>
            <p:ph type="ftr" sz="quarter" idx="11"/>
          </p:nvPr>
        </p:nvSpPr>
        <p:spPr/>
        <p:txBody>
          <a:bodyPr/>
          <a:lstStyle/>
          <a:p>
            <a:endParaRPr lang="en-US">
              <a:solidFill>
                <a:srgbClr val="DBF5F9">
                  <a:shade val="90000"/>
                </a:srgbClr>
              </a:solidFill>
            </a:endParaRPr>
          </a:p>
        </p:txBody>
      </p:sp>
      <p:sp>
        <p:nvSpPr>
          <p:cNvPr id="27" name="Slide Number Placeholder 26"/>
          <p:cNvSpPr>
            <a:spLocks noGrp="1"/>
          </p:cNvSpPr>
          <p:nvPr>
            <p:ph type="sldNum" sz="quarter" idx="12"/>
          </p:nvPr>
        </p:nvSpPr>
        <p:spPr/>
        <p:txBody>
          <a:bodyPr/>
          <a:lstStyle/>
          <a:p>
            <a:fld id="{41426CE2-90E3-4B1E-80FF-F519754C6738}" type="slidenum">
              <a:rPr lang="en-US" smtClean="0">
                <a:solidFill>
                  <a:srgbClr val="DBF5F9">
                    <a:shade val="90000"/>
                  </a:srgbClr>
                </a:solidFill>
              </a:rPr>
              <a:pPr/>
              <a:t>‹#›</a:t>
            </a:fld>
            <a:endParaRPr lang="en-US">
              <a:solidFill>
                <a:srgbClr val="DBF5F9">
                  <a:shade val="90000"/>
                </a:srgbClr>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3/8/2018</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3/8/2018</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6A6B80C8-9C17-4C8D-80FA-039A6827A3A1}" type="datetimeFigureOut">
              <a:rPr lang="en-US" smtClean="0">
                <a:solidFill>
                  <a:prstClr val="black">
                    <a:tint val="75000"/>
                  </a:prstClr>
                </a:solidFill>
              </a:rPr>
              <a:pPr/>
              <a:t>3/8/2018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A6B80C8-9C17-4C8D-80FA-039A6827A3A1}" type="datetimeFigureOut">
              <a:rPr lang="en-US" smtClean="0">
                <a:solidFill>
                  <a:prstClr val="black">
                    <a:tint val="75000"/>
                  </a:prstClr>
                </a:solidFill>
              </a:rPr>
              <a:pPr/>
              <a:t>3/8/2018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A6B80C8-9C17-4C8D-80FA-039A6827A3A1}" type="datetimeFigureOut">
              <a:rPr lang="en-US" smtClean="0">
                <a:solidFill>
                  <a:prstClr val="black">
                    <a:tint val="75000"/>
                  </a:prstClr>
                </a:solidFill>
              </a:rPr>
              <a:pPr/>
              <a:t>3/8/2018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A6B80C8-9C17-4C8D-80FA-039A6827A3A1}" type="datetimeFigureOut">
              <a:rPr lang="en-US" smtClean="0">
                <a:solidFill>
                  <a:prstClr val="black">
                    <a:tint val="75000"/>
                  </a:prstClr>
                </a:solidFill>
              </a:rPr>
              <a:pPr/>
              <a:t>3/8/2018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A6B80C8-9C17-4C8D-80FA-039A6827A3A1}" type="datetimeFigureOut">
              <a:rPr lang="en-US" smtClean="0">
                <a:solidFill>
                  <a:prstClr val="black">
                    <a:tint val="75000"/>
                  </a:prstClr>
                </a:solidFill>
              </a:rPr>
              <a:pPr/>
              <a:t>3/8/2018</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A6B80C8-9C17-4C8D-80FA-039A6827A3A1}" type="datetimeFigureOut">
              <a:rPr lang="en-US" smtClean="0">
                <a:solidFill>
                  <a:prstClr val="black">
                    <a:tint val="75000"/>
                  </a:prstClr>
                </a:solidFill>
              </a:rPr>
              <a:pPr/>
              <a:t>3/8/2018</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6B80C8-9C17-4C8D-80FA-039A6827A3A1}" type="datetimeFigureOut">
              <a:rPr lang="en-US" smtClean="0">
                <a:solidFill>
                  <a:prstClr val="black">
                    <a:tint val="75000"/>
                  </a:prstClr>
                </a:solidFill>
              </a:rPr>
              <a:pPr/>
              <a:t>3/8/2018</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A6B80C8-9C17-4C8D-80FA-039A6827A3A1}" type="datetimeFigureOut">
              <a:rPr lang="en-US" smtClean="0">
                <a:solidFill>
                  <a:prstClr val="black">
                    <a:tint val="75000"/>
                  </a:prstClr>
                </a:solidFill>
              </a:rPr>
              <a:pPr/>
              <a:t>3/8/2018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3/8/2018</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A6B80C8-9C17-4C8D-80FA-039A6827A3A1}" type="datetimeFigureOut">
              <a:rPr lang="en-US" smtClean="0">
                <a:solidFill>
                  <a:prstClr val="black">
                    <a:tint val="75000"/>
                  </a:prstClr>
                </a:solidFill>
              </a:rPr>
              <a:pPr/>
              <a:t>3/8/2018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A6B80C8-9C17-4C8D-80FA-039A6827A3A1}" type="datetimeFigureOut">
              <a:rPr lang="en-US" smtClean="0">
                <a:solidFill>
                  <a:prstClr val="black">
                    <a:tint val="75000"/>
                  </a:prstClr>
                </a:solidFill>
              </a:rPr>
              <a:pPr/>
              <a:t>3/8/2018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A6B80C8-9C17-4C8D-80FA-039A6827A3A1}" type="datetimeFigureOut">
              <a:rPr lang="en-US" smtClean="0">
                <a:solidFill>
                  <a:prstClr val="black">
                    <a:tint val="75000"/>
                  </a:prstClr>
                </a:solidFill>
              </a:rPr>
              <a:pPr/>
              <a:t>3/8/2018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6A6B80C8-9C17-4C8D-80FA-039A6827A3A1}" type="datetimeFigureOut">
              <a:rPr lang="en-US" smtClean="0">
                <a:solidFill>
                  <a:srgbClr val="DBF5F9">
                    <a:shade val="90000"/>
                  </a:srgbClr>
                </a:solidFill>
              </a:rPr>
              <a:pPr/>
              <a:t>3/8/2018</a:t>
            </a:fld>
            <a:endParaRPr lang="en-US">
              <a:solidFill>
                <a:srgbClr val="DBF5F9">
                  <a:shade val="90000"/>
                </a:srgbClr>
              </a:solidFill>
            </a:endParaRPr>
          </a:p>
        </p:txBody>
      </p:sp>
      <p:sp>
        <p:nvSpPr>
          <p:cNvPr id="19" name="Footer Placeholder 18"/>
          <p:cNvSpPr>
            <a:spLocks noGrp="1"/>
          </p:cNvSpPr>
          <p:nvPr>
            <p:ph type="ftr" sz="quarter" idx="11"/>
          </p:nvPr>
        </p:nvSpPr>
        <p:spPr/>
        <p:txBody>
          <a:bodyPr/>
          <a:lstStyle/>
          <a:p>
            <a:endParaRPr lang="en-US">
              <a:solidFill>
                <a:srgbClr val="DBF5F9">
                  <a:shade val="90000"/>
                </a:srgbClr>
              </a:solidFill>
            </a:endParaRPr>
          </a:p>
        </p:txBody>
      </p:sp>
      <p:sp>
        <p:nvSpPr>
          <p:cNvPr id="27" name="Slide Number Placeholder 26"/>
          <p:cNvSpPr>
            <a:spLocks noGrp="1"/>
          </p:cNvSpPr>
          <p:nvPr>
            <p:ph type="sldNum" sz="quarter" idx="12"/>
          </p:nvPr>
        </p:nvSpPr>
        <p:spPr/>
        <p:txBody>
          <a:bodyPr/>
          <a:lstStyle/>
          <a:p>
            <a:fld id="{41426CE2-90E3-4B1E-80FF-F519754C6738}" type="slidenum">
              <a:rPr lang="en-US" smtClean="0">
                <a:solidFill>
                  <a:srgbClr val="DBF5F9">
                    <a:shade val="90000"/>
                  </a:srgbClr>
                </a:solidFill>
              </a:rPr>
              <a:pPr/>
              <a:t>‹#›</a:t>
            </a:fld>
            <a:endParaRPr lang="en-US">
              <a:solidFill>
                <a:srgbClr val="DBF5F9">
                  <a:shade val="90000"/>
                </a:srgbClr>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3/8/2018</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DBF5F9">
                    <a:shade val="90000"/>
                  </a:srgbClr>
                </a:solidFill>
              </a:rPr>
              <a:pPr/>
              <a:t>3/8/2018</a:t>
            </a:fld>
            <a:endParaRPr lang="en-US">
              <a:solidFill>
                <a:srgbClr val="DBF5F9">
                  <a:shade val="90000"/>
                </a:srgbClr>
              </a:solidFill>
            </a:endParaRPr>
          </a:p>
        </p:txBody>
      </p:sp>
      <p:sp>
        <p:nvSpPr>
          <p:cNvPr id="5" name="Footer Placeholder 4"/>
          <p:cNvSpPr>
            <a:spLocks noGrp="1"/>
          </p:cNvSpPr>
          <p:nvPr>
            <p:ph type="ftr" sz="quarter" idx="11"/>
          </p:nvPr>
        </p:nvSpPr>
        <p:spPr/>
        <p:txBody>
          <a:bodyPr/>
          <a:lstStyle/>
          <a:p>
            <a:endParaRPr lang="en-US">
              <a:solidFill>
                <a:srgbClr val="DBF5F9">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DBF5F9">
                    <a:shade val="90000"/>
                  </a:srgbClr>
                </a:solidFill>
              </a:rPr>
              <a:pPr/>
              <a:t>‹#›</a:t>
            </a:fld>
            <a:endParaRPr lang="en-US">
              <a:solidFill>
                <a:srgbClr val="DBF5F9">
                  <a:shade val="90000"/>
                </a:srgbClr>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3/8/2018</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6A6B80C8-9C17-4C8D-80FA-039A6827A3A1}" type="datetimeFigureOut">
              <a:rPr lang="en-US" smtClean="0">
                <a:solidFill>
                  <a:srgbClr val="04617B">
                    <a:shade val="90000"/>
                  </a:srgbClr>
                </a:solidFill>
              </a:rPr>
              <a:pPr/>
              <a:t>3/8/2018</a:t>
            </a:fld>
            <a:endParaRPr lang="en-US">
              <a:solidFill>
                <a:srgbClr val="04617B">
                  <a:shade val="90000"/>
                </a:srgbClr>
              </a:solidFill>
            </a:endParaRPr>
          </a:p>
        </p:txBody>
      </p:sp>
      <p:sp>
        <p:nvSpPr>
          <p:cNvPr id="8" name="Footer Placeholder 7"/>
          <p:cNvSpPr>
            <a:spLocks noGrp="1"/>
          </p:cNvSpPr>
          <p:nvPr>
            <p:ph type="ftr" sz="quarter" idx="11"/>
          </p:nvPr>
        </p:nvSpPr>
        <p:spPr/>
        <p:txBody>
          <a:bodyPr/>
          <a:lstStyle/>
          <a:p>
            <a:endParaRPr lang="en-US">
              <a:solidFill>
                <a:srgbClr val="04617B">
                  <a:shade val="90000"/>
                </a:srgbClr>
              </a:solidFill>
            </a:endParaRPr>
          </a:p>
        </p:txBody>
      </p:sp>
      <p:sp>
        <p:nvSpPr>
          <p:cNvPr id="9" name="Slide Number Placeholder 8"/>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6A6B80C8-9C17-4C8D-80FA-039A6827A3A1}" type="datetimeFigureOut">
              <a:rPr lang="en-US" smtClean="0">
                <a:solidFill>
                  <a:srgbClr val="04617B">
                    <a:shade val="90000"/>
                  </a:srgbClr>
                </a:solidFill>
              </a:rPr>
              <a:pPr/>
              <a:t>3/8/2018</a:t>
            </a:fld>
            <a:endParaRPr lang="en-US">
              <a:solidFill>
                <a:srgbClr val="04617B">
                  <a:shade val="90000"/>
                </a:srgbClr>
              </a:solidFill>
            </a:endParaRPr>
          </a:p>
        </p:txBody>
      </p:sp>
      <p:sp>
        <p:nvSpPr>
          <p:cNvPr id="4" name="Footer Placeholder 3"/>
          <p:cNvSpPr>
            <a:spLocks noGrp="1"/>
          </p:cNvSpPr>
          <p:nvPr>
            <p:ph type="ftr" sz="quarter" idx="11"/>
          </p:nvPr>
        </p:nvSpPr>
        <p:spPr/>
        <p:txBody>
          <a:bodyPr/>
          <a:lstStyle/>
          <a:p>
            <a:endParaRPr lang="en-US">
              <a:solidFill>
                <a:srgbClr val="04617B">
                  <a:shade val="90000"/>
                </a:srgbClr>
              </a:solidFill>
            </a:endParaRPr>
          </a:p>
        </p:txBody>
      </p:sp>
      <p:sp>
        <p:nvSpPr>
          <p:cNvPr id="5" name="Slide Number Placeholder 4"/>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6B80C8-9C17-4C8D-80FA-039A6827A3A1}" type="datetimeFigureOut">
              <a:rPr lang="en-US" smtClean="0">
                <a:solidFill>
                  <a:srgbClr val="04617B">
                    <a:shade val="90000"/>
                  </a:srgbClr>
                </a:solidFill>
              </a:rPr>
              <a:pPr/>
              <a:t>3/8/2018</a:t>
            </a:fld>
            <a:endParaRPr lang="en-US">
              <a:solidFill>
                <a:srgbClr val="04617B">
                  <a:shade val="90000"/>
                </a:srgbClr>
              </a:solidFill>
            </a:endParaRPr>
          </a:p>
        </p:txBody>
      </p:sp>
      <p:sp>
        <p:nvSpPr>
          <p:cNvPr id="3" name="Footer Placeholder 2"/>
          <p:cNvSpPr>
            <a:spLocks noGrp="1"/>
          </p:cNvSpPr>
          <p:nvPr>
            <p:ph type="ftr" sz="quarter" idx="11"/>
          </p:nvPr>
        </p:nvSpPr>
        <p:spPr/>
        <p:txBody>
          <a:bodyPr/>
          <a:lstStyle/>
          <a:p>
            <a:endParaRPr lang="en-US">
              <a:solidFill>
                <a:srgbClr val="04617B">
                  <a:shade val="90000"/>
                </a:srgbClr>
              </a:solidFill>
            </a:endParaRPr>
          </a:p>
        </p:txBody>
      </p:sp>
      <p:sp>
        <p:nvSpPr>
          <p:cNvPr id="4" name="Slide Number Placeholder 3"/>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DBF5F9">
                    <a:shade val="90000"/>
                  </a:srgbClr>
                </a:solidFill>
              </a:rPr>
              <a:pPr/>
              <a:t>3/8/2018</a:t>
            </a:fld>
            <a:endParaRPr lang="en-US">
              <a:solidFill>
                <a:srgbClr val="DBF5F9">
                  <a:shade val="90000"/>
                </a:srgbClr>
              </a:solidFill>
            </a:endParaRPr>
          </a:p>
        </p:txBody>
      </p:sp>
      <p:sp>
        <p:nvSpPr>
          <p:cNvPr id="5" name="Footer Placeholder 4"/>
          <p:cNvSpPr>
            <a:spLocks noGrp="1"/>
          </p:cNvSpPr>
          <p:nvPr>
            <p:ph type="ftr" sz="quarter" idx="11"/>
          </p:nvPr>
        </p:nvSpPr>
        <p:spPr/>
        <p:txBody>
          <a:bodyPr/>
          <a:lstStyle/>
          <a:p>
            <a:endParaRPr lang="en-US">
              <a:solidFill>
                <a:srgbClr val="DBF5F9">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DBF5F9">
                    <a:shade val="90000"/>
                  </a:srgbClr>
                </a:solidFill>
              </a:rPr>
              <a:pPr/>
              <a:t>‹#›</a:t>
            </a:fld>
            <a:endParaRPr lang="en-US">
              <a:solidFill>
                <a:srgbClr val="DBF5F9">
                  <a:shade val="90000"/>
                </a:srgbClr>
              </a:solidFill>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3/8/2018</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3/8/2018</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a:xfrm>
            <a:off x="8077200" y="6356350"/>
            <a:ext cx="609600" cy="365125"/>
          </a:xfrm>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3/8/2018</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3/8/2018</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3/8/2018</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6A6B80C8-9C17-4C8D-80FA-039A6827A3A1}" type="datetimeFigureOut">
              <a:rPr lang="en-US" smtClean="0">
                <a:solidFill>
                  <a:srgbClr val="04617B">
                    <a:shade val="90000"/>
                  </a:srgbClr>
                </a:solidFill>
              </a:rPr>
              <a:pPr/>
              <a:t>3/8/2018</a:t>
            </a:fld>
            <a:endParaRPr lang="en-US">
              <a:solidFill>
                <a:srgbClr val="04617B">
                  <a:shade val="90000"/>
                </a:srgbClr>
              </a:solidFill>
            </a:endParaRPr>
          </a:p>
        </p:txBody>
      </p:sp>
      <p:sp>
        <p:nvSpPr>
          <p:cNvPr id="8" name="Footer Placeholder 7"/>
          <p:cNvSpPr>
            <a:spLocks noGrp="1"/>
          </p:cNvSpPr>
          <p:nvPr>
            <p:ph type="ftr" sz="quarter" idx="11"/>
          </p:nvPr>
        </p:nvSpPr>
        <p:spPr/>
        <p:txBody>
          <a:bodyPr/>
          <a:lstStyle/>
          <a:p>
            <a:endParaRPr lang="en-US">
              <a:solidFill>
                <a:srgbClr val="04617B">
                  <a:shade val="90000"/>
                </a:srgbClr>
              </a:solidFill>
            </a:endParaRPr>
          </a:p>
        </p:txBody>
      </p:sp>
      <p:sp>
        <p:nvSpPr>
          <p:cNvPr id="9" name="Slide Number Placeholder 8"/>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6A6B80C8-9C17-4C8D-80FA-039A6827A3A1}" type="datetimeFigureOut">
              <a:rPr lang="en-US" smtClean="0">
                <a:solidFill>
                  <a:srgbClr val="04617B">
                    <a:shade val="90000"/>
                  </a:srgbClr>
                </a:solidFill>
              </a:rPr>
              <a:pPr/>
              <a:t>3/8/2018</a:t>
            </a:fld>
            <a:endParaRPr lang="en-US">
              <a:solidFill>
                <a:srgbClr val="04617B">
                  <a:shade val="90000"/>
                </a:srgbClr>
              </a:solidFill>
            </a:endParaRPr>
          </a:p>
        </p:txBody>
      </p:sp>
      <p:sp>
        <p:nvSpPr>
          <p:cNvPr id="4" name="Footer Placeholder 3"/>
          <p:cNvSpPr>
            <a:spLocks noGrp="1"/>
          </p:cNvSpPr>
          <p:nvPr>
            <p:ph type="ftr" sz="quarter" idx="11"/>
          </p:nvPr>
        </p:nvSpPr>
        <p:spPr/>
        <p:txBody>
          <a:bodyPr/>
          <a:lstStyle/>
          <a:p>
            <a:endParaRPr lang="en-US">
              <a:solidFill>
                <a:srgbClr val="04617B">
                  <a:shade val="90000"/>
                </a:srgbClr>
              </a:solidFill>
            </a:endParaRPr>
          </a:p>
        </p:txBody>
      </p:sp>
      <p:sp>
        <p:nvSpPr>
          <p:cNvPr id="5" name="Slide Number Placeholder 4"/>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6B80C8-9C17-4C8D-80FA-039A6827A3A1}" type="datetimeFigureOut">
              <a:rPr lang="en-US" smtClean="0">
                <a:solidFill>
                  <a:srgbClr val="04617B">
                    <a:shade val="90000"/>
                  </a:srgbClr>
                </a:solidFill>
              </a:rPr>
              <a:pPr/>
              <a:t>3/8/2018</a:t>
            </a:fld>
            <a:endParaRPr lang="en-US">
              <a:solidFill>
                <a:srgbClr val="04617B">
                  <a:shade val="90000"/>
                </a:srgbClr>
              </a:solidFill>
            </a:endParaRPr>
          </a:p>
        </p:txBody>
      </p:sp>
      <p:sp>
        <p:nvSpPr>
          <p:cNvPr id="3" name="Footer Placeholder 2"/>
          <p:cNvSpPr>
            <a:spLocks noGrp="1"/>
          </p:cNvSpPr>
          <p:nvPr>
            <p:ph type="ftr" sz="quarter" idx="11"/>
          </p:nvPr>
        </p:nvSpPr>
        <p:spPr/>
        <p:txBody>
          <a:bodyPr/>
          <a:lstStyle/>
          <a:p>
            <a:endParaRPr lang="en-US">
              <a:solidFill>
                <a:srgbClr val="04617B">
                  <a:shade val="90000"/>
                </a:srgbClr>
              </a:solidFill>
            </a:endParaRPr>
          </a:p>
        </p:txBody>
      </p:sp>
      <p:sp>
        <p:nvSpPr>
          <p:cNvPr id="4" name="Slide Number Placeholder 3"/>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3/8/2018</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3/8/2018</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a:xfrm>
            <a:off x="8077200" y="6356350"/>
            <a:ext cx="609600" cy="365125"/>
          </a:xfrm>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2.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A6B80C8-9C17-4C8D-80FA-039A6827A3A1}" type="datetimeFigureOut">
              <a:rPr lang="en-US" smtClean="0">
                <a:solidFill>
                  <a:srgbClr val="04617B">
                    <a:shade val="90000"/>
                  </a:srgbClr>
                </a:solidFill>
              </a:rPr>
              <a:pPr/>
              <a:t>3/8/2018</a:t>
            </a:fld>
            <a:endParaRPr lang="en-US">
              <a:solidFill>
                <a:srgbClr val="04617B">
                  <a:shade val="90000"/>
                </a:srgb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solidFill>
                <a:srgbClr val="04617B">
                  <a:shade val="90000"/>
                </a:srgb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6B80C8-9C17-4C8D-80FA-039A6827A3A1}" type="datetimeFigureOut">
              <a:rPr lang="en-US" smtClean="0">
                <a:solidFill>
                  <a:prstClr val="black">
                    <a:tint val="75000"/>
                  </a:prstClr>
                </a:solidFill>
              </a:rPr>
              <a:pPr/>
              <a:t>3/8/2018</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A6B80C8-9C17-4C8D-80FA-039A6827A3A1}" type="datetimeFigureOut">
              <a:rPr lang="en-US" smtClean="0">
                <a:solidFill>
                  <a:srgbClr val="04617B">
                    <a:shade val="90000"/>
                  </a:srgbClr>
                </a:solidFill>
              </a:rPr>
              <a:pPr/>
              <a:t>3/8/2018</a:t>
            </a:fld>
            <a:endParaRPr lang="en-US">
              <a:solidFill>
                <a:srgbClr val="04617B">
                  <a:shade val="90000"/>
                </a:srgb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solidFill>
                <a:srgbClr val="04617B">
                  <a:shade val="90000"/>
                </a:srgb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9.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6.jpe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GCF highest resolution.jpg"/>
          <p:cNvPicPr>
            <a:picLocks noChangeAspect="1"/>
          </p:cNvPicPr>
          <p:nvPr/>
        </p:nvPicPr>
        <p:blipFill>
          <a:blip r:embed="rId2" cstate="print"/>
          <a:stretch>
            <a:fillRect/>
          </a:stretch>
        </p:blipFill>
        <p:spPr>
          <a:xfrm>
            <a:off x="0" y="0"/>
            <a:ext cx="9144000" cy="6858000"/>
          </a:xfrm>
          <a:prstGeom prst="rect">
            <a:avLst/>
          </a:prstGeom>
        </p:spPr>
      </p:pic>
    </p:spTree>
    <p:extLst>
      <p:ext uri="{BB962C8B-B14F-4D97-AF65-F5344CB8AC3E}">
        <p14:creationId xmlns:p14="http://schemas.microsoft.com/office/powerpoint/2010/main" val="26143944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2554545"/>
          </a:xfrm>
          <a:prstGeom prst="rect">
            <a:avLst/>
          </a:prstGeom>
        </p:spPr>
        <p:txBody>
          <a:bodyPr wrap="square">
            <a:spAutoFit/>
          </a:bodyPr>
          <a:lstStyle/>
          <a:p>
            <a:pPr algn="ctr"/>
            <a:r>
              <a:rPr lang="en-US" sz="4000" b="1" dirty="0"/>
              <a:t>6 Now godliness with contentment is great gain. </a:t>
            </a:r>
            <a:endParaRPr lang="en-US" sz="4000" dirty="0"/>
          </a:p>
          <a:p>
            <a:pPr algn="ctr"/>
            <a:endParaRPr lang="en-US" sz="4000" b="1"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7478970"/>
          </a:xfrm>
          <a:prstGeom prst="rect">
            <a:avLst/>
          </a:prstGeom>
        </p:spPr>
        <p:txBody>
          <a:bodyPr wrap="square">
            <a:spAutoFit/>
          </a:bodyPr>
          <a:lstStyle/>
          <a:p>
            <a:pPr algn="ctr"/>
            <a:r>
              <a:rPr lang="en-US" sz="4000" b="1" dirty="0"/>
              <a:t>1. We must focus on what God has already allowed us to have.</a:t>
            </a:r>
            <a:r>
              <a:rPr lang="en-US" sz="4000" dirty="0"/>
              <a:t> </a:t>
            </a:r>
            <a:r>
              <a:rPr lang="en-US" sz="4000" b="1" dirty="0"/>
              <a:t> </a:t>
            </a:r>
            <a:endParaRPr lang="en-US" sz="4000" dirty="0"/>
          </a:p>
          <a:p>
            <a:pPr algn="ctr"/>
            <a:endParaRPr lang="en-US" sz="4000" b="1" dirty="0"/>
          </a:p>
          <a:p>
            <a:pPr algn="ctr"/>
            <a:r>
              <a:rPr lang="en-US" sz="4000" b="1" dirty="0"/>
              <a:t>2. We must disregard what we do not have.</a:t>
            </a:r>
            <a:r>
              <a:rPr lang="en-US" sz="4000" dirty="0"/>
              <a:t> </a:t>
            </a:r>
            <a:r>
              <a:rPr lang="en-US" sz="4000" b="1" dirty="0"/>
              <a:t> </a:t>
            </a:r>
            <a:endParaRPr lang="en-US" sz="4000" dirty="0"/>
          </a:p>
          <a:p>
            <a:pPr algn="ctr"/>
            <a:endParaRPr lang="en-US" sz="4000" b="1" dirty="0"/>
          </a:p>
          <a:p>
            <a:pPr algn="ctr"/>
            <a:r>
              <a:rPr lang="en-US" sz="4000" b="1" dirty="0"/>
              <a:t>3. We must refuse to covet what others may have.</a:t>
            </a:r>
            <a:r>
              <a:rPr lang="en-US" sz="4000" dirty="0"/>
              <a:t> </a:t>
            </a:r>
            <a:r>
              <a:rPr lang="en-US" sz="4000" b="1" dirty="0"/>
              <a:t> </a:t>
            </a:r>
            <a:endParaRPr lang="en-US" sz="4000" dirty="0"/>
          </a:p>
          <a:p>
            <a:pPr algn="ctr"/>
            <a:endParaRPr lang="en-US" sz="4000" b="1" dirty="0"/>
          </a:p>
          <a:p>
            <a:pPr algn="ctr"/>
            <a:r>
              <a:rPr lang="en-US" sz="4000" b="1" dirty="0"/>
              <a:t>4. We must give thanks to God for each and all of his gifts.</a:t>
            </a:r>
            <a:r>
              <a:rPr lang="en-US" sz="4000" dirty="0"/>
              <a:t> </a:t>
            </a:r>
            <a:r>
              <a:rPr lang="en-US" sz="4000" b="1" dirty="0"/>
              <a:t> </a:t>
            </a: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5016758"/>
          </a:xfrm>
          <a:prstGeom prst="rect">
            <a:avLst/>
          </a:prstGeom>
        </p:spPr>
        <p:txBody>
          <a:bodyPr wrap="square">
            <a:spAutoFit/>
          </a:bodyPr>
          <a:lstStyle/>
          <a:p>
            <a:pPr algn="ctr"/>
            <a:r>
              <a:rPr lang="en-US" sz="4000" b="1" u="sng" dirty="0"/>
              <a:t>Matthew 6:24</a:t>
            </a:r>
            <a:endParaRPr lang="en-US" sz="4000" u="sng" dirty="0"/>
          </a:p>
          <a:p>
            <a:pPr algn="ctr"/>
            <a:r>
              <a:rPr lang="en-US" sz="4000" dirty="0">
                <a:solidFill>
                  <a:srgbClr val="FF0000"/>
                </a:solidFill>
              </a:rPr>
              <a:t>"No one can serve two masters; for either he will hate the one and love the other, or else he will be loyal to the one and despise the other. You cannot serve God and mammon.”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03524"/>
            <a:ext cx="8915400" cy="6863417"/>
          </a:xfrm>
          <a:prstGeom prst="rect">
            <a:avLst/>
          </a:prstGeom>
        </p:spPr>
        <p:txBody>
          <a:bodyPr wrap="square">
            <a:spAutoFit/>
          </a:bodyPr>
          <a:lstStyle/>
          <a:p>
            <a:pPr algn="ctr"/>
            <a:r>
              <a:rPr lang="en-US" sz="4000" b="1" u="sng" dirty="0"/>
              <a:t>Philippians 4:11-13</a:t>
            </a:r>
            <a:endParaRPr lang="en-US" sz="4000" u="sng" dirty="0"/>
          </a:p>
          <a:p>
            <a:pPr algn="ctr"/>
            <a:r>
              <a:rPr lang="en-US" sz="4000" dirty="0"/>
              <a:t>11 Not that I speak in regard to need, for I have learned in whatever state I am, to be content: 12 I know how to be abased, and I know how to abound. Everywhere and in all things I have learned both to be full and to be hungry, both to abound and to suffer need. 13 I can do all things through Christ who strengthens me.</a:t>
            </a:r>
          </a:p>
          <a:p>
            <a:pPr algn="ctr"/>
            <a:r>
              <a:rPr lang="en-US" sz="4000" dirty="0"/>
              <a:t> </a:t>
            </a:r>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2554545"/>
          </a:xfrm>
          <a:prstGeom prst="rect">
            <a:avLst/>
          </a:prstGeom>
        </p:spPr>
        <p:txBody>
          <a:bodyPr wrap="square">
            <a:spAutoFit/>
          </a:bodyPr>
          <a:lstStyle/>
          <a:p>
            <a:pPr algn="ctr"/>
            <a:r>
              <a:rPr lang="en-US" sz="4000" b="1" dirty="0"/>
              <a:t>7 For we brought nothing into this world, and it is certain we can carry nothing out. </a:t>
            </a: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88166"/>
            <a:ext cx="8915400" cy="6247864"/>
          </a:xfrm>
          <a:prstGeom prst="rect">
            <a:avLst/>
          </a:prstGeom>
        </p:spPr>
        <p:txBody>
          <a:bodyPr wrap="square">
            <a:spAutoFit/>
          </a:bodyPr>
          <a:lstStyle/>
          <a:p>
            <a:pPr algn="ctr"/>
            <a:r>
              <a:rPr lang="en-US" sz="4000" b="1" u="sng" dirty="0"/>
              <a:t>Job 1:20-22</a:t>
            </a:r>
            <a:endParaRPr lang="en-US" sz="4000" u="sng" dirty="0"/>
          </a:p>
          <a:p>
            <a:pPr algn="ctr"/>
            <a:r>
              <a:rPr lang="en-US" sz="4000" dirty="0"/>
              <a:t>20 Then Job arose and tore his robe and shaved his head, and he fell to the ground and worshiped. 21 And he said: "Naked I came from my mother's womb, And naked shall I return there. The LORD gave, and the LORD has taken away; Blessed be the name of the LORD." 22 In all this Job did not sin nor charge God with wrong.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94357"/>
            <a:ext cx="8915400" cy="6863417"/>
          </a:xfrm>
          <a:prstGeom prst="rect">
            <a:avLst/>
          </a:prstGeom>
        </p:spPr>
        <p:txBody>
          <a:bodyPr wrap="square">
            <a:spAutoFit/>
          </a:bodyPr>
          <a:lstStyle/>
          <a:p>
            <a:pPr algn="ctr"/>
            <a:r>
              <a:rPr lang="en-US" sz="4000" b="1" u="sng" dirty="0"/>
              <a:t>Ecclesiastes 5:10-15</a:t>
            </a:r>
          </a:p>
          <a:p>
            <a:pPr algn="ctr"/>
            <a:r>
              <a:rPr lang="en-US" sz="4000" b="1" dirty="0"/>
              <a:t>   (The Living Bible)</a:t>
            </a:r>
            <a:endParaRPr lang="en-US" sz="4000" dirty="0"/>
          </a:p>
          <a:p>
            <a:pPr algn="ctr"/>
            <a:r>
              <a:rPr lang="en-US" sz="4000" dirty="0"/>
              <a:t>10 He who loves money shall never have enough. The foolishness of thinking that wealth brings happiness! 11 The more you have, the more you spend, right up to the limits of your income. So what is the advantage of wealth-except perhaps to watch it as it runs through your fingers!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247864"/>
          </a:xfrm>
          <a:prstGeom prst="rect">
            <a:avLst/>
          </a:prstGeom>
        </p:spPr>
        <p:txBody>
          <a:bodyPr wrap="square">
            <a:spAutoFit/>
          </a:bodyPr>
          <a:lstStyle/>
          <a:p>
            <a:pPr algn="ctr"/>
            <a:r>
              <a:rPr lang="en-US" sz="4000" dirty="0"/>
              <a:t>12 The man who works hard sleeps well whether he eats little or much, but the rich must worry and suffer insomnia. 13 There is another serious problem I have seen everywhere-savings are put into risky investments that turn sour, and soon there is nothing left to pass on to one's son. 15 The man who speculates is soon back to where he began-with nothing.</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2554545"/>
          </a:xfrm>
          <a:prstGeom prst="rect">
            <a:avLst/>
          </a:prstGeom>
        </p:spPr>
        <p:txBody>
          <a:bodyPr wrap="square">
            <a:spAutoFit/>
          </a:bodyPr>
          <a:lstStyle/>
          <a:p>
            <a:pPr algn="ctr"/>
            <a:r>
              <a:rPr lang="en-US" sz="4000" b="1" dirty="0"/>
              <a:t>8 And having food and clothing, with these we shall be content.</a:t>
            </a:r>
            <a:endParaRPr lang="en-US" sz="4000" dirty="0"/>
          </a:p>
          <a:p>
            <a:pPr algn="ctr"/>
            <a:r>
              <a:rPr lang="en-US" sz="4000" dirty="0"/>
              <a:t> </a:t>
            </a:r>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7212"/>
            <a:ext cx="8915400" cy="6247864"/>
          </a:xfrm>
          <a:prstGeom prst="rect">
            <a:avLst/>
          </a:prstGeom>
        </p:spPr>
        <p:txBody>
          <a:bodyPr wrap="square">
            <a:spAutoFit/>
          </a:bodyPr>
          <a:lstStyle/>
          <a:p>
            <a:pPr algn="ctr"/>
            <a:r>
              <a:rPr lang="en-US" sz="4000" b="1" u="sng" dirty="0"/>
              <a:t>Hebrews 13:1-6</a:t>
            </a:r>
            <a:endParaRPr lang="en-US" sz="4000" u="sng" dirty="0"/>
          </a:p>
          <a:p>
            <a:pPr algn="ctr"/>
            <a:r>
              <a:rPr lang="en-US" sz="4000" dirty="0"/>
              <a:t>1 Let brotherly love continue. 2 Do not forget to entertain strangers, for by so doing some have unwittingly entertained angels. 3 Remember the prisoners as if chained with them--those who are mistreated--since you yourselves are in the body also.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C:\Users\Placido Soliven\Desktop\Google Images\Turn Off Cell Phones.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7478970"/>
          </a:xfrm>
          <a:prstGeom prst="rect">
            <a:avLst/>
          </a:prstGeom>
        </p:spPr>
        <p:txBody>
          <a:bodyPr wrap="square">
            <a:spAutoFit/>
          </a:bodyPr>
          <a:lstStyle/>
          <a:p>
            <a:pPr algn="ctr"/>
            <a:r>
              <a:rPr lang="en-US" sz="4000" dirty="0"/>
              <a:t>4 Marriage is honorable among all, and the bed undefiled; but fornicators and adulterers God will judge. 5 Let your conduct be without covetousness; be content with such things as you have. For He Himself has said, "I will never leave you nor forsake you."  6 So we may boldly say: "The LORD is my helper; I will not fear. What can man do to me?"  </a:t>
            </a:r>
          </a:p>
          <a:p>
            <a:pPr algn="ctr"/>
            <a:r>
              <a:rPr lang="en-US" sz="4000" dirty="0"/>
              <a:t> </a:t>
            </a:r>
          </a:p>
          <a:p>
            <a:pPr algn="ctr"/>
            <a:r>
              <a:rPr lang="en-US" sz="4000" dirty="0"/>
              <a:t> </a:t>
            </a:r>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3785652"/>
          </a:xfrm>
          <a:prstGeom prst="rect">
            <a:avLst/>
          </a:prstGeom>
        </p:spPr>
        <p:txBody>
          <a:bodyPr wrap="square">
            <a:spAutoFit/>
          </a:bodyPr>
          <a:lstStyle/>
          <a:p>
            <a:pPr algn="ctr"/>
            <a:r>
              <a:rPr lang="en-US" sz="4000" b="1" dirty="0"/>
              <a:t>9 But those who desire to be rich fall into temptation and a snare, and into many foolish and harmful lusts which drown men in destruction and perdition.</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prstClr val="black"/>
                </a:solidFill>
                <a:effectLst/>
                <a:uLnTx/>
                <a:uFillTx/>
                <a:latin typeface="Calibri"/>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3651882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4401205"/>
          </a:xfrm>
          <a:prstGeom prst="rect">
            <a:avLst/>
          </a:prstGeom>
        </p:spPr>
        <p:txBody>
          <a:bodyPr wrap="square">
            <a:spAutoFit/>
          </a:bodyPr>
          <a:lstStyle/>
          <a:p>
            <a:pPr algn="ctr"/>
            <a:r>
              <a:rPr lang="en-US" sz="4000" b="1" dirty="0"/>
              <a:t>10 For the love of money is a root of all kinds of evil, for which some have strayed from the faith in their greediness, and pierced themselves through with many sorrows.</a:t>
            </a:r>
            <a:endParaRPr lang="en-US" sz="4000" dirty="0"/>
          </a:p>
          <a:p>
            <a:pPr algn="ctr"/>
            <a:r>
              <a:rPr lang="en-US" sz="4000" dirty="0"/>
              <a:t> </a:t>
            </a:r>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785652"/>
          </a:xfrm>
          <a:prstGeom prst="rect">
            <a:avLst/>
          </a:prstGeom>
        </p:spPr>
        <p:txBody>
          <a:bodyPr wrap="square">
            <a:spAutoFit/>
          </a:bodyPr>
          <a:lstStyle/>
          <a:p>
            <a:pPr algn="ctr"/>
            <a:r>
              <a:rPr lang="en-US" sz="4000" b="1" u="sng" dirty="0"/>
              <a:t>Ecclesiastes  5:10 </a:t>
            </a:r>
          </a:p>
          <a:p>
            <a:pPr algn="ctr"/>
            <a:r>
              <a:rPr lang="en-US" sz="4000" b="1" dirty="0"/>
              <a:t>(New American Standard Translation)</a:t>
            </a:r>
            <a:endParaRPr lang="en-US" sz="4000" dirty="0"/>
          </a:p>
          <a:p>
            <a:pPr algn="ctr"/>
            <a:r>
              <a:rPr lang="en-US" sz="4000" dirty="0"/>
              <a:t>“He who loves money will not be satisfied with money, nor he who loves abundance with its income. This too is vanity.”</a:t>
            </a:r>
          </a:p>
          <a:p>
            <a:pPr algn="ctr"/>
            <a:endParaRPr lang="en-US" sz="4000" dirty="0"/>
          </a:p>
        </p:txBody>
      </p:sp>
    </p:spTree>
    <p:extLst>
      <p:ext uri="{BB962C8B-B14F-4D97-AF65-F5344CB8AC3E}">
        <p14:creationId xmlns:p14="http://schemas.microsoft.com/office/powerpoint/2010/main" val="3963039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863417"/>
          </a:xfrm>
          <a:prstGeom prst="rect">
            <a:avLst/>
          </a:prstGeom>
        </p:spPr>
        <p:txBody>
          <a:bodyPr wrap="square">
            <a:spAutoFit/>
          </a:bodyPr>
          <a:lstStyle/>
          <a:p>
            <a:pPr algn="ctr"/>
            <a:r>
              <a:rPr lang="en-US" sz="4000" b="1" u="sng" dirty="0"/>
              <a:t>Hebrews 13:5-6</a:t>
            </a:r>
          </a:p>
          <a:p>
            <a:pPr algn="ctr"/>
            <a:r>
              <a:rPr lang="en-US" sz="4000" b="1" dirty="0"/>
              <a:t>  (New American Standard Translation)</a:t>
            </a:r>
            <a:endParaRPr lang="en-US" sz="4000" dirty="0"/>
          </a:p>
          <a:p>
            <a:pPr algn="ctr"/>
            <a:r>
              <a:rPr lang="en-US" sz="4000" dirty="0"/>
              <a:t>5 Make sure that your character is free from the love of money, being content with what you have; for He Himself has said, "I will never desert you, nor will I ever forsake you," 6 so that we confidently say, "the lord is my helper, I will not be afraid. what will man do to me?" </a:t>
            </a:r>
          </a:p>
          <a:p>
            <a:pPr algn="ctr"/>
            <a:endParaRPr lang="en-US" sz="4000" dirty="0"/>
          </a:p>
        </p:txBody>
      </p:sp>
    </p:spTree>
    <p:extLst>
      <p:ext uri="{BB962C8B-B14F-4D97-AF65-F5344CB8AC3E}">
        <p14:creationId xmlns:p14="http://schemas.microsoft.com/office/powerpoint/2010/main" val="271524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42208"/>
            <a:ext cx="9144000" cy="1323439"/>
          </a:xfrm>
          <a:prstGeom prst="rect">
            <a:avLst/>
          </a:prstGeom>
        </p:spPr>
        <p:txBody>
          <a:bodyPr wrap="square">
            <a:spAutoFit/>
          </a:bodyPr>
          <a:lstStyle/>
          <a:p>
            <a:pPr algn="ctr"/>
            <a:r>
              <a:rPr lang="en-US" sz="4000" dirty="0"/>
              <a:t> </a:t>
            </a:r>
            <a:r>
              <a:rPr lang="en-US" sz="4000" b="1" dirty="0"/>
              <a:t>The Rich Man and Lazarus</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724311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863417"/>
          </a:xfrm>
          <a:prstGeom prst="rect">
            <a:avLst/>
          </a:prstGeom>
        </p:spPr>
        <p:txBody>
          <a:bodyPr wrap="square">
            <a:spAutoFit/>
          </a:bodyPr>
          <a:lstStyle/>
          <a:p>
            <a:pPr algn="ctr"/>
            <a:r>
              <a:rPr lang="en-US" sz="4000" b="1" u="sng" dirty="0"/>
              <a:t>Luke 16:19-31 </a:t>
            </a:r>
          </a:p>
          <a:p>
            <a:pPr algn="ctr"/>
            <a:r>
              <a:rPr lang="en-US" sz="4000" b="1" dirty="0"/>
              <a:t>(New International Version) </a:t>
            </a:r>
            <a:endParaRPr lang="en-US" sz="4000" dirty="0"/>
          </a:p>
          <a:p>
            <a:pPr algn="ctr"/>
            <a:r>
              <a:rPr lang="en-US" sz="4000" dirty="0"/>
              <a:t>19 “There was a rich man who was dressed in purple and fine linen and lived in luxury every day. 20 At his gate was laid a beggar named Lazarus, covered with sores 21 and longing to eat what fell from the rich man’s table. Even the dogs came and licked his sores.</a:t>
            </a:r>
          </a:p>
          <a:p>
            <a:pPr algn="ctr"/>
            <a:r>
              <a:rPr lang="en-US" sz="4000" dirty="0"/>
              <a:t> </a:t>
            </a:r>
          </a:p>
          <a:p>
            <a:pPr algn="ctr"/>
            <a:endParaRPr lang="en-US" sz="4000" dirty="0"/>
          </a:p>
        </p:txBody>
      </p:sp>
    </p:spTree>
    <p:extLst>
      <p:ext uri="{BB962C8B-B14F-4D97-AF65-F5344CB8AC3E}">
        <p14:creationId xmlns:p14="http://schemas.microsoft.com/office/powerpoint/2010/main" val="8100281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863417"/>
          </a:xfrm>
          <a:prstGeom prst="rect">
            <a:avLst/>
          </a:prstGeom>
        </p:spPr>
        <p:txBody>
          <a:bodyPr wrap="square">
            <a:spAutoFit/>
          </a:bodyPr>
          <a:lstStyle/>
          <a:p>
            <a:pPr algn="ctr"/>
            <a:r>
              <a:rPr lang="en-US" sz="4000" dirty="0"/>
              <a:t>22 “The time came when the beggar died and the angels carried him to Abraham’s side. The rich man also died and was buried. 23 In Hades, where he was in torment, he looked up and saw Abraham far away, with Lazarus by his side. 24 So he called to him, ‘Father Abraham, have pity on me and send Lazarus to dip the tip of his finger in water and cool my tongue, because I am in agony in this fire.’</a:t>
            </a:r>
          </a:p>
          <a:p>
            <a:pPr algn="ctr"/>
            <a:r>
              <a:rPr lang="en-US" sz="4000" dirty="0"/>
              <a:t> </a:t>
            </a:r>
          </a:p>
        </p:txBody>
      </p:sp>
    </p:spTree>
    <p:extLst>
      <p:ext uri="{BB962C8B-B14F-4D97-AF65-F5344CB8AC3E}">
        <p14:creationId xmlns:p14="http://schemas.microsoft.com/office/powerpoint/2010/main" val="17288127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863417"/>
          </a:xfrm>
          <a:prstGeom prst="rect">
            <a:avLst/>
          </a:prstGeom>
        </p:spPr>
        <p:txBody>
          <a:bodyPr wrap="square">
            <a:spAutoFit/>
          </a:bodyPr>
          <a:lstStyle/>
          <a:p>
            <a:pPr algn="ctr"/>
            <a:r>
              <a:rPr lang="en-US" sz="4000" dirty="0"/>
              <a:t>25 “But Abraham replied, ‘Son, remember that in your lifetime you received your good things, while Lazarus received bad things, but now he is comforted here and you are in agony. 26 And besides all this, between us and you a great chasm has been set in place, so that those who want to go from here to you cannot, nor can anyone cross over from there to us.’</a:t>
            </a:r>
          </a:p>
          <a:p>
            <a:pPr algn="ctr"/>
            <a:r>
              <a:rPr lang="en-US" sz="4000" dirty="0"/>
              <a:t> </a:t>
            </a:r>
          </a:p>
          <a:p>
            <a:pPr algn="ctr"/>
            <a:endParaRPr lang="en-US" sz="4000" dirty="0"/>
          </a:p>
        </p:txBody>
      </p:sp>
    </p:spTree>
    <p:extLst>
      <p:ext uri="{BB962C8B-B14F-4D97-AF65-F5344CB8AC3E}">
        <p14:creationId xmlns:p14="http://schemas.microsoft.com/office/powerpoint/2010/main" val="3506840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42208"/>
            <a:ext cx="9144000" cy="5016758"/>
          </a:xfrm>
          <a:prstGeom prst="rect">
            <a:avLst/>
          </a:prstGeom>
        </p:spPr>
        <p:txBody>
          <a:bodyPr wrap="square">
            <a:spAutoFit/>
          </a:bodyPr>
          <a:lstStyle/>
          <a:p>
            <a:pPr algn="ctr"/>
            <a:r>
              <a:rPr lang="en-US" sz="4000" dirty="0"/>
              <a:t>27 “He answered, ‘Then I beg you, father, send Lazarus to my family, 28 for I have five brothers. Let him warn them, so that they will not also come to this place of torment.’ 29 “Abraham replied, ‘They have Moses and the Prophets; let them listen to them.’</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12049158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8" name="TextBox 7"/>
          <p:cNvSpPr txBox="1"/>
          <p:nvPr/>
        </p:nvSpPr>
        <p:spPr>
          <a:xfrm>
            <a:off x="246355" y="0"/>
            <a:ext cx="8686800" cy="3046988"/>
          </a:xfrm>
          <a:prstGeom prst="rect">
            <a:avLst/>
          </a:prstGeom>
          <a:noFill/>
        </p:spPr>
        <p:txBody>
          <a:bodyPr wrap="square" rtlCol="0">
            <a:spAutoFit/>
          </a:bodyPr>
          <a:lstStyle/>
          <a:p>
            <a:pPr algn="ctr"/>
            <a:r>
              <a:rPr lang="en-US" sz="3200" b="1" dirty="0"/>
              <a:t>Love for Money is the Root of Evil</a:t>
            </a:r>
            <a:endParaRPr lang="en-US" sz="3200" dirty="0"/>
          </a:p>
          <a:p>
            <a:pPr algn="ctr"/>
            <a:r>
              <a:rPr lang="en-US" sz="2800" b="1" dirty="0"/>
              <a:t>By Pastor Fee Soliven</a:t>
            </a:r>
            <a:endParaRPr lang="en-US" sz="2800" dirty="0"/>
          </a:p>
          <a:p>
            <a:pPr algn="ctr"/>
            <a:r>
              <a:rPr lang="en-US" sz="3200" b="1" dirty="0"/>
              <a:t>1 Timothy 6:6-11</a:t>
            </a:r>
            <a:endParaRPr lang="en-US" sz="3200" dirty="0"/>
          </a:p>
          <a:p>
            <a:pPr algn="ctr"/>
            <a:r>
              <a:rPr lang="en-US" sz="3200" b="1" dirty="0"/>
              <a:t>Wednesday Evening</a:t>
            </a:r>
            <a:endParaRPr lang="en-US" sz="3200" dirty="0"/>
          </a:p>
          <a:p>
            <a:pPr algn="ctr"/>
            <a:r>
              <a:rPr lang="en-US" sz="3200" b="1" dirty="0"/>
              <a:t>March 7, 2018</a:t>
            </a:r>
            <a:endParaRPr lang="en-US" sz="3200" dirty="0"/>
          </a:p>
          <a:p>
            <a:pPr algn="ctr"/>
            <a:endParaRPr lang="en-US" sz="3200" dirty="0"/>
          </a:p>
        </p:txBody>
      </p:sp>
      <p:pic>
        <p:nvPicPr>
          <p:cNvPr id="5" name="Picture 4" descr="C:\Users\Placido Soliven\Desktop\AllAboutJesus-Image1.jpg"/>
          <p:cNvPicPr>
            <a:picLocks noChangeAspect="1" noChangeArrowheads="1"/>
          </p:cNvPicPr>
          <p:nvPr/>
        </p:nvPicPr>
        <p:blipFill>
          <a:blip r:embed="rId3" cstate="print"/>
          <a:srcRect/>
          <a:stretch>
            <a:fillRect/>
          </a:stretch>
        </p:blipFill>
        <p:spPr bwMode="auto">
          <a:xfrm>
            <a:off x="17755" y="2428043"/>
            <a:ext cx="9144000" cy="4419600"/>
          </a:xfrm>
          <a:prstGeom prst="rect">
            <a:avLst/>
          </a:prstGeom>
          <a:noFill/>
        </p:spPr>
      </p:pic>
      <p:pic>
        <p:nvPicPr>
          <p:cNvPr id="9" name="Picture 8" descr="AGCF highest resolution.jpg"/>
          <p:cNvPicPr>
            <a:picLocks noChangeAspect="1"/>
          </p:cNvPicPr>
          <p:nvPr/>
        </p:nvPicPr>
        <p:blipFill>
          <a:blip r:embed="rId4" cstate="print"/>
          <a:stretch>
            <a:fillRect/>
          </a:stretch>
        </p:blipFill>
        <p:spPr>
          <a:xfrm>
            <a:off x="17755" y="5810805"/>
            <a:ext cx="1371600" cy="1028700"/>
          </a:xfrm>
          <a:prstGeom prst="rect">
            <a:avLst/>
          </a:prstGeom>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016758"/>
          </a:xfrm>
          <a:prstGeom prst="rect">
            <a:avLst/>
          </a:prstGeom>
        </p:spPr>
        <p:txBody>
          <a:bodyPr wrap="square">
            <a:spAutoFit/>
          </a:bodyPr>
          <a:lstStyle/>
          <a:p>
            <a:pPr algn="ctr"/>
            <a:r>
              <a:rPr lang="en-US" sz="4000" dirty="0"/>
              <a:t>30 “‘No, father Abraham,’ he said, ‘but if someone from the dead goes to them, they will repent.’  31 “He said to him, ‘If they do not listen to Moses and the Prophets, they will not be convinced even if someone rises from the dead.’”</a:t>
            </a:r>
          </a:p>
          <a:p>
            <a:pPr algn="ctr"/>
            <a:r>
              <a:rPr lang="en-US" sz="4000" dirty="0"/>
              <a:t> </a:t>
            </a:r>
          </a:p>
          <a:p>
            <a:pPr algn="ctr"/>
            <a:endParaRPr lang="en-US" sz="4000" dirty="0"/>
          </a:p>
        </p:txBody>
      </p:sp>
    </p:spTree>
    <p:extLst>
      <p:ext uri="{BB962C8B-B14F-4D97-AF65-F5344CB8AC3E}">
        <p14:creationId xmlns:p14="http://schemas.microsoft.com/office/powerpoint/2010/main" val="13282058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6863417"/>
          </a:xfrm>
          <a:prstGeom prst="rect">
            <a:avLst/>
          </a:prstGeom>
        </p:spPr>
        <p:txBody>
          <a:bodyPr wrap="square">
            <a:spAutoFit/>
          </a:bodyPr>
          <a:lstStyle/>
          <a:p>
            <a:pPr algn="ctr"/>
            <a:r>
              <a:rPr lang="en-US" sz="4000" b="1" dirty="0"/>
              <a:t> 11 But you, O man of God, flee these things and pursue righteousness, godliness, faith, love, patience, gentleness.</a:t>
            </a:r>
            <a:endParaRPr lang="en-US" sz="4000" dirty="0"/>
          </a:p>
          <a:p>
            <a:pPr algn="ctr"/>
            <a:endParaRPr lang="en-US" sz="4000" dirty="0"/>
          </a:p>
          <a:p>
            <a:pPr algn="ctr"/>
            <a:r>
              <a:rPr lang="en-US" sz="4000" dirty="0"/>
              <a:t> </a:t>
            </a:r>
          </a:p>
          <a:p>
            <a:pPr algn="ctr"/>
            <a:r>
              <a:rPr lang="en-US" sz="4000" dirty="0"/>
              <a:t> </a:t>
            </a:r>
          </a:p>
          <a:p>
            <a:pPr algn="ctr"/>
            <a:r>
              <a:rPr lang="en-US" sz="4000" dirty="0"/>
              <a:t> </a:t>
            </a:r>
          </a:p>
          <a:p>
            <a:pPr algn="ctr"/>
            <a:r>
              <a:rPr lang="en-US" sz="4000" dirty="0"/>
              <a:t> </a:t>
            </a:r>
          </a:p>
          <a:p>
            <a:pPr algn="ctr"/>
            <a:r>
              <a:rPr lang="en-US" sz="4000" dirty="0"/>
              <a:t> </a:t>
            </a:r>
          </a:p>
          <a:p>
            <a:pPr algn="ctr"/>
            <a:endParaRPr lang="en-US" sz="4000" dirty="0"/>
          </a:p>
        </p:txBody>
      </p:sp>
    </p:spTree>
    <p:extLst>
      <p:ext uri="{BB962C8B-B14F-4D97-AF65-F5344CB8AC3E}">
        <p14:creationId xmlns:p14="http://schemas.microsoft.com/office/powerpoint/2010/main" val="9556716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7540526"/>
          </a:xfrm>
          <a:prstGeom prst="rect">
            <a:avLst/>
          </a:prstGeom>
        </p:spPr>
        <p:txBody>
          <a:bodyPr wrap="square">
            <a:spAutoFit/>
          </a:bodyPr>
          <a:lstStyle/>
          <a:p>
            <a:pPr algn="ctr"/>
            <a:r>
              <a:rPr lang="en-US" sz="4400" b="1" u="sng" dirty="0"/>
              <a:t>2 Timothy 2:22-25</a:t>
            </a:r>
            <a:endParaRPr lang="en-US" sz="4400" u="sng" dirty="0"/>
          </a:p>
          <a:p>
            <a:pPr algn="ctr"/>
            <a:r>
              <a:rPr lang="en-US" sz="4400" dirty="0"/>
              <a:t>22 Flee also youthful lusts; but pursue righteousness, faith, love, peace with those who call on the Lord out of a pure heart. 23 But avoid foolish and ignorant disputes, knowing that they generate strife. 24 And a servant of the Lord must not quarrel but be gentle to all, able to teach, patient, </a:t>
            </a:r>
          </a:p>
          <a:p>
            <a:pPr algn="ctr"/>
            <a:r>
              <a:rPr lang="en-US" sz="4400" dirty="0"/>
              <a:t> </a:t>
            </a:r>
          </a:p>
          <a:p>
            <a:pPr algn="ctr"/>
            <a:endParaRPr kumimoji="0" lang="en-US" sz="4400" b="0"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30933145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170099"/>
          </a:xfrm>
          <a:prstGeom prst="rect">
            <a:avLst/>
          </a:prstGeom>
        </p:spPr>
        <p:txBody>
          <a:bodyPr wrap="square">
            <a:spAutoFit/>
          </a:bodyPr>
          <a:lstStyle/>
          <a:p>
            <a:pPr algn="ctr"/>
            <a:r>
              <a:rPr lang="en-US" sz="4000" dirty="0"/>
              <a:t> 25 in humility correcting those who are in opposition, if God perhaps will grant them repentance, so that they may know the truth…</a:t>
            </a:r>
          </a:p>
          <a:p>
            <a:pPr algn="ctr"/>
            <a:r>
              <a:rPr lang="en-US" sz="4000" dirty="0"/>
              <a:t> </a:t>
            </a:r>
          </a:p>
        </p:txBody>
      </p:sp>
    </p:spTree>
    <p:extLst>
      <p:ext uri="{BB962C8B-B14F-4D97-AF65-F5344CB8AC3E}">
        <p14:creationId xmlns:p14="http://schemas.microsoft.com/office/powerpoint/2010/main" val="39180058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42208"/>
            <a:ext cx="9144000" cy="6863417"/>
          </a:xfrm>
          <a:prstGeom prst="rect">
            <a:avLst/>
          </a:prstGeom>
        </p:spPr>
        <p:txBody>
          <a:bodyPr wrap="square">
            <a:spAutoFit/>
          </a:bodyPr>
          <a:lstStyle/>
          <a:p>
            <a:pPr algn="ctr"/>
            <a:r>
              <a:rPr lang="en-US" sz="4000" b="1" u="sng" dirty="0"/>
              <a:t>James 4:7-10   </a:t>
            </a:r>
          </a:p>
          <a:p>
            <a:pPr algn="ctr"/>
            <a:r>
              <a:rPr lang="en-US" sz="4000" b="1" dirty="0"/>
              <a:t>(living Bible Translation)</a:t>
            </a:r>
            <a:endParaRPr lang="en-US" sz="4000" dirty="0"/>
          </a:p>
          <a:p>
            <a:pPr algn="ctr"/>
            <a:r>
              <a:rPr lang="en-US" sz="4000" dirty="0"/>
              <a:t>7 So give yourselves humbly to God. Resist the devil and he will flee from you. 8 And when you draw close to God, God will draw close to you. Wash your hands, you sinners, and let your hearts be filled with God alone to make them pure and true to him.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38983652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247864"/>
          </a:xfrm>
          <a:prstGeom prst="rect">
            <a:avLst/>
          </a:prstGeom>
        </p:spPr>
        <p:txBody>
          <a:bodyPr wrap="square">
            <a:spAutoFit/>
          </a:bodyPr>
          <a:lstStyle/>
          <a:p>
            <a:pPr algn="ctr"/>
            <a:r>
              <a:rPr lang="en-US" sz="4000" dirty="0"/>
              <a:t> 9 Let there be tears for the wrong things you have done. Let there be sorrow and sincere grief. Let there be sadness instead of laughter, and gloom instead of joy. 10 Then when you realize your worthlessness before the Lord, he will lift you up, encourage and help you. </a:t>
            </a:r>
          </a:p>
          <a:p>
            <a:pPr algn="ctr"/>
            <a:r>
              <a:rPr lang="en-US" sz="4000" dirty="0"/>
              <a:t> </a:t>
            </a:r>
          </a:p>
          <a:p>
            <a:pPr lvl="0" algn="ctr">
              <a:defRPr/>
            </a:pPr>
            <a:r>
              <a:rPr lang="en-US" sz="4000" dirty="0">
                <a:solidFill>
                  <a:prstClr val="black"/>
                </a:solidFill>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5421436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170099"/>
          </a:xfrm>
          <a:prstGeom prst="rect">
            <a:avLst/>
          </a:prstGeom>
        </p:spPr>
        <p:txBody>
          <a:bodyPr wrap="square">
            <a:spAutoFit/>
          </a:bodyPr>
          <a:lstStyle/>
          <a:p>
            <a:pPr algn="ctr"/>
            <a:r>
              <a:rPr kumimoji="0" lang="en-US" sz="4000" b="0" i="0" u="none" strike="noStrike" kern="1200" cap="none" spc="0" normalizeH="0" baseline="0" noProof="0" dirty="0">
                <a:ln>
                  <a:noFill/>
                </a:ln>
                <a:solidFill>
                  <a:prstClr val="black"/>
                </a:solidFill>
                <a:effectLst/>
                <a:uLnTx/>
                <a:uFillTx/>
                <a:latin typeface="Calibri"/>
              </a:rPr>
              <a:t> </a:t>
            </a:r>
            <a:r>
              <a:rPr lang="en-US" sz="4000" b="1" u="sng" dirty="0"/>
              <a:t>1 Corinthians 13:13</a:t>
            </a:r>
            <a:endParaRPr lang="en-US" sz="4000" u="sng" dirty="0"/>
          </a:p>
          <a:p>
            <a:pPr algn="ctr"/>
            <a:r>
              <a:rPr lang="en-US" sz="4000" dirty="0"/>
              <a:t>“And now abide faith, hope, love, these three; but the greatest of these is love.”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prstClr val="black"/>
                </a:solidFill>
                <a:effectLst/>
                <a:uLnTx/>
                <a:uFillTx/>
                <a:latin typeface="Calibri"/>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19403896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GCF highest resolution.jpg"/>
          <p:cNvPicPr>
            <a:picLocks noChangeAspect="1"/>
          </p:cNvPicPr>
          <p:nvPr/>
        </p:nvPicPr>
        <p:blipFill>
          <a:blip r:embed="rId2" cstate="print"/>
          <a:stretch>
            <a:fillRect/>
          </a:stretch>
        </p:blipFill>
        <p:spPr>
          <a:xfrm>
            <a:off x="0" y="0"/>
            <a:ext cx="9144000" cy="685800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3785652"/>
          </a:xfrm>
          <a:prstGeom prst="rect">
            <a:avLst/>
          </a:prstGeom>
        </p:spPr>
        <p:txBody>
          <a:bodyPr wrap="square">
            <a:spAutoFit/>
          </a:bodyPr>
          <a:lstStyle/>
          <a:p>
            <a:pPr algn="ctr"/>
            <a:r>
              <a:rPr lang="en-US" sz="4000" b="1" dirty="0"/>
              <a:t>6 Now godliness with contentment is great gain. </a:t>
            </a:r>
            <a:endParaRPr lang="en-US" sz="4000" dirty="0"/>
          </a:p>
          <a:p>
            <a:pPr algn="ctr"/>
            <a:r>
              <a:rPr lang="en-US" sz="4000" b="1" dirty="0"/>
              <a:t> </a:t>
            </a:r>
            <a:endParaRPr lang="en-US" sz="4000" dirty="0"/>
          </a:p>
          <a:p>
            <a:pPr algn="ctr"/>
            <a:r>
              <a:rPr lang="en-US" sz="4000" b="1" dirty="0"/>
              <a:t> </a:t>
            </a:r>
            <a:endParaRPr lang="en-US" sz="4000" dirty="0"/>
          </a:p>
          <a:p>
            <a:pPr algn="ctr"/>
            <a:r>
              <a:rPr lang="en-US" sz="4000" b="1" dirty="0"/>
              <a:t> </a:t>
            </a: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785652"/>
          </a:xfrm>
          <a:prstGeom prst="rect">
            <a:avLst/>
          </a:prstGeom>
        </p:spPr>
        <p:txBody>
          <a:bodyPr wrap="square">
            <a:spAutoFit/>
          </a:bodyPr>
          <a:lstStyle/>
          <a:p>
            <a:pPr algn="ctr"/>
            <a:r>
              <a:rPr lang="en-US" sz="4000" b="1" dirty="0"/>
              <a:t>7 For we brought nothing into this world, and it is certain we can carry nothing out. </a:t>
            </a:r>
            <a:endParaRPr lang="en-US" sz="4000" dirty="0"/>
          </a:p>
          <a:p>
            <a:pPr algn="ctr"/>
            <a:r>
              <a:rPr lang="en-US" sz="4000" b="1" dirty="0"/>
              <a:t> </a:t>
            </a:r>
            <a:endParaRPr lang="en-US" sz="4000" dirty="0"/>
          </a:p>
          <a:p>
            <a:pPr algn="ctr"/>
            <a:endParaRPr lang="en-US" sz="4000" dirty="0"/>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938992"/>
          </a:xfrm>
          <a:prstGeom prst="rect">
            <a:avLst/>
          </a:prstGeom>
        </p:spPr>
        <p:txBody>
          <a:bodyPr wrap="square">
            <a:spAutoFit/>
          </a:bodyPr>
          <a:lstStyle/>
          <a:p>
            <a:pPr algn="ctr"/>
            <a:r>
              <a:rPr kumimoji="0" lang="en-US" sz="4000" b="1" i="0" u="none" strike="noStrike" kern="1200" cap="none" spc="0" normalizeH="0" baseline="0" noProof="0" dirty="0">
                <a:ln>
                  <a:noFill/>
                </a:ln>
                <a:solidFill>
                  <a:prstClr val="black"/>
                </a:solidFill>
                <a:effectLst/>
                <a:uLnTx/>
                <a:uFillTx/>
                <a:latin typeface="Calibri"/>
              </a:rPr>
              <a:t> </a:t>
            </a:r>
            <a:r>
              <a:rPr lang="en-US" sz="4000" b="1" dirty="0"/>
              <a:t>8 And having food and clothing, with these we shall be content.</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3604224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8408"/>
            <a:ext cx="8915400" cy="3170099"/>
          </a:xfrm>
          <a:prstGeom prst="rect">
            <a:avLst/>
          </a:prstGeom>
        </p:spPr>
        <p:txBody>
          <a:bodyPr wrap="square">
            <a:spAutoFit/>
          </a:bodyPr>
          <a:lstStyle/>
          <a:p>
            <a:pPr algn="ctr"/>
            <a:r>
              <a:rPr lang="en-US" sz="4000" b="1" dirty="0"/>
              <a:t>9 But those who desire to be rich fall into temptation and a snare, and into many foolish and harmful lusts which drown men in destruction and perdition.</a:t>
            </a: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2455"/>
            <a:ext cx="8915400" cy="1323439"/>
          </a:xfrm>
          <a:prstGeom prst="rect">
            <a:avLst/>
          </a:prstGeom>
        </p:spPr>
        <p:txBody>
          <a:bodyPr wrap="square">
            <a:spAutoFit/>
          </a:bodyPr>
          <a:lstStyle/>
          <a:p>
            <a:pPr algn="ctr"/>
            <a:endParaRPr lang="en-US" sz="4000" dirty="0"/>
          </a:p>
          <a:p>
            <a:pPr algn="ctr"/>
            <a:r>
              <a:rPr lang="en-US" sz="4000" b="1" dirty="0"/>
              <a:t> </a:t>
            </a:r>
            <a:endParaRPr lang="en-US" sz="4000" dirty="0"/>
          </a:p>
        </p:txBody>
      </p:sp>
      <p:sp>
        <p:nvSpPr>
          <p:cNvPr id="4" name="Rectangle 3"/>
          <p:cNvSpPr/>
          <p:nvPr/>
        </p:nvSpPr>
        <p:spPr>
          <a:xfrm>
            <a:off x="76200" y="76200"/>
            <a:ext cx="8915400" cy="23483352"/>
          </a:xfrm>
          <a:prstGeom prst="rect">
            <a:avLst/>
          </a:prstGeom>
        </p:spPr>
        <p:txBody>
          <a:bodyPr wrap="square">
            <a:spAutoFit/>
          </a:bodyPr>
          <a:lstStyle/>
          <a:p>
            <a:pPr algn="ctr"/>
            <a:r>
              <a:rPr lang="en-US" sz="4000" b="1" dirty="0"/>
              <a:t>10 For the love of money is a root of all kinds of evil, for which some have strayed from the faith in their greediness, and pierced themselves through with many sorrows.</a:t>
            </a:r>
            <a:endParaRPr lang="en-US" sz="4000" dirty="0"/>
          </a:p>
          <a:p>
            <a:pPr algn="ctr"/>
            <a:r>
              <a:rPr lang="en-US" sz="4000" b="1" dirty="0"/>
              <a:t> </a:t>
            </a:r>
            <a:endParaRPr lang="en-US" sz="4000" dirty="0"/>
          </a:p>
          <a:p>
            <a:pPr algn="ctr"/>
            <a:r>
              <a:rPr lang="en-US" sz="4000" b="1" dirty="0"/>
              <a:t> </a:t>
            </a:r>
            <a:endParaRPr lang="en-US" sz="4000" dirty="0"/>
          </a:p>
          <a:p>
            <a:pPr algn="ctr"/>
            <a:r>
              <a:rPr lang="en-US" sz="4000" b="1" dirty="0"/>
              <a:t> </a:t>
            </a:r>
            <a:endParaRPr lang="en-US" sz="4000"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r>
              <a:rPr lang="en-US" sz="4000" b="1" dirty="0"/>
              <a:t> </a:t>
            </a:r>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r>
              <a:rPr lang="en-US" sz="4000" b="1" dirty="0"/>
              <a:t> </a:t>
            </a:r>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r>
              <a:rPr lang="en-US" sz="4000" b="1" dirty="0"/>
              <a:t> </a:t>
            </a:r>
          </a:p>
          <a:p>
            <a:pPr algn="ctr"/>
            <a:endParaRPr lang="en-US" sz="4000" b="1" dirty="0"/>
          </a:p>
          <a:p>
            <a:pPr algn="ctr"/>
            <a:endParaRPr lang="en-US" sz="4000" b="1" dirty="0"/>
          </a:p>
          <a:p>
            <a:pPr algn="ctr"/>
            <a:endParaRPr lang="en-US" sz="4000" b="1" dirty="0"/>
          </a:p>
          <a:p>
            <a:pPr algn="ctr"/>
            <a:endParaRPr lang="en-US" sz="4000" b="1" dirty="0">
              <a:solidFill>
                <a:prstClr val="black"/>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3785652"/>
          </a:xfrm>
          <a:prstGeom prst="rect">
            <a:avLst/>
          </a:prstGeom>
        </p:spPr>
        <p:txBody>
          <a:bodyPr wrap="square">
            <a:spAutoFit/>
          </a:bodyPr>
          <a:lstStyle/>
          <a:p>
            <a:pPr algn="ctr"/>
            <a:r>
              <a:rPr lang="en-US" sz="4000" b="1" dirty="0"/>
              <a:t>11 But you, O man of God, flee these things and pursue righteousness, godliness, faith, love, patience, gentleness.</a:t>
            </a:r>
            <a:endParaRPr lang="en-US" sz="4000" dirty="0"/>
          </a:p>
          <a:p>
            <a:pPr algn="ctr"/>
            <a:r>
              <a:rPr lang="en-US" sz="4000" b="1" dirty="0"/>
              <a:t> </a:t>
            </a: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18807</TotalTime>
  <Words>1329</Words>
  <Application>Microsoft Office PowerPoint</Application>
  <PresentationFormat>On-screen Show (4:3)</PresentationFormat>
  <Paragraphs>126</Paragraphs>
  <Slides>37</Slides>
  <Notes>2</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37</vt:i4>
      </vt:variant>
    </vt:vector>
  </HeadingPairs>
  <TitlesOfParts>
    <vt:vector size="44" baseType="lpstr">
      <vt:lpstr>Arial</vt:lpstr>
      <vt:lpstr>Calibri</vt:lpstr>
      <vt:lpstr>Constantia</vt:lpstr>
      <vt:lpstr>Wingdings 2</vt:lpstr>
      <vt:lpstr>Flow</vt:lpstr>
      <vt:lpstr>1_Office Theme</vt:lpstr>
      <vt:lpstr>1_Flow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Placido Soliven</dc:creator>
  <cp:lastModifiedBy>Placido soliven</cp:lastModifiedBy>
  <cp:revision>1232</cp:revision>
  <dcterms:created xsi:type="dcterms:W3CDTF">2013-06-05T21:04:28Z</dcterms:created>
  <dcterms:modified xsi:type="dcterms:W3CDTF">2018-03-08T20:15:05Z</dcterms:modified>
</cp:coreProperties>
</file>