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6"/>
  </p:notesMasterIdLst>
  <p:sldIdLst>
    <p:sldId id="257" r:id="rId2"/>
    <p:sldId id="698" r:id="rId3"/>
    <p:sldId id="258" r:id="rId4"/>
    <p:sldId id="790" r:id="rId5"/>
    <p:sldId id="793" r:id="rId6"/>
    <p:sldId id="259" r:id="rId7"/>
    <p:sldId id="617" r:id="rId8"/>
    <p:sldId id="615" r:id="rId9"/>
    <p:sldId id="616" r:id="rId10"/>
    <p:sldId id="260" r:id="rId11"/>
    <p:sldId id="789" r:id="rId12"/>
    <p:sldId id="518" r:id="rId13"/>
    <p:sldId id="704" r:id="rId14"/>
    <p:sldId id="706" r:id="rId15"/>
    <p:sldId id="874" r:id="rId16"/>
    <p:sldId id="875" r:id="rId17"/>
    <p:sldId id="876" r:id="rId18"/>
    <p:sldId id="877" r:id="rId19"/>
    <p:sldId id="878" r:id="rId20"/>
    <p:sldId id="879" r:id="rId21"/>
    <p:sldId id="709" r:id="rId22"/>
    <p:sldId id="708" r:id="rId23"/>
    <p:sldId id="519" r:id="rId24"/>
    <p:sldId id="520" r:id="rId25"/>
    <p:sldId id="522" r:id="rId26"/>
    <p:sldId id="523" r:id="rId27"/>
    <p:sldId id="524" r:id="rId28"/>
    <p:sldId id="614" r:id="rId29"/>
    <p:sldId id="717" r:id="rId30"/>
    <p:sldId id="666" r:id="rId31"/>
    <p:sldId id="713" r:id="rId32"/>
    <p:sldId id="718" r:id="rId33"/>
    <p:sldId id="719" r:id="rId34"/>
    <p:sldId id="720" r:id="rId35"/>
    <p:sldId id="721" r:id="rId36"/>
    <p:sldId id="722" r:id="rId37"/>
    <p:sldId id="723" r:id="rId38"/>
    <p:sldId id="725" r:id="rId39"/>
    <p:sldId id="726" r:id="rId40"/>
    <p:sldId id="914" r:id="rId41"/>
    <p:sldId id="915" r:id="rId42"/>
    <p:sldId id="916" r:id="rId43"/>
    <p:sldId id="917" r:id="rId44"/>
    <p:sldId id="8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8" d="100"/>
          <a:sy n="108" d="100"/>
        </p:scale>
        <p:origin x="150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3/12/2018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28</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94359"/>
          </a:xfrm>
          <a:prstGeom prst="rect">
            <a:avLst/>
          </a:prstGeom>
        </p:spPr>
        <p:txBody>
          <a:bodyPr wrap="square">
            <a:spAutoFit/>
          </a:bodyPr>
          <a:lstStyle/>
          <a:p>
            <a:pPr algn="ctr"/>
            <a:r>
              <a:rPr lang="en-US" sz="3700" u="sng" dirty="0"/>
              <a:t> </a:t>
            </a:r>
            <a:r>
              <a:rPr lang="en-US" sz="3700" b="1" u="sng" dirty="0"/>
              <a:t>Luke 22:39-46</a:t>
            </a:r>
            <a:endParaRPr lang="en-US" sz="3700" u="sng" dirty="0"/>
          </a:p>
          <a:p>
            <a:pPr algn="ctr"/>
            <a:r>
              <a:rPr lang="en-US" sz="3700" dirty="0"/>
              <a:t>39 Coming out, He went to the Mount of Olives, as He was accustomed, and His disciples also followed Him. 40 When He came to the place, He said to them, "Pray that you may not enter into temptation." 41 And He was withdrawn from them about a stone's throw, and He knelt down and prayed, 42 saying, "Father, if it is Your will, take this cup away from Me; nevertheless not My will, but Yours, be done." </a:t>
            </a:r>
          </a:p>
          <a:p>
            <a:pPr algn="ctr"/>
            <a:endParaRPr lang="en-US" sz="37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1739"/>
            <a:ext cx="8915400" cy="21021139"/>
          </a:xfrm>
          <a:prstGeom prst="rect">
            <a:avLst/>
          </a:prstGeom>
        </p:spPr>
        <p:txBody>
          <a:bodyPr wrap="square">
            <a:spAutoFit/>
          </a:bodyPr>
          <a:lstStyle/>
          <a:p>
            <a:pPr algn="ctr"/>
            <a:r>
              <a:rPr kumimoji="0" lang="en-US" sz="4000" i="0" u="sng" strike="noStrike" kern="1200" cap="none" spc="0" normalizeH="0" baseline="0" noProof="0" dirty="0">
                <a:ln>
                  <a:noFill/>
                </a:ln>
                <a:solidFill>
                  <a:prstClr val="black"/>
                </a:solidFill>
                <a:effectLst/>
                <a:uLnTx/>
                <a:uFillTx/>
                <a:latin typeface="Calibri"/>
                <a:ea typeface="+mn-ea"/>
                <a:cs typeface="+mn-cs"/>
              </a:rPr>
              <a:t> </a:t>
            </a:r>
            <a:r>
              <a:rPr lang="en-US" sz="4000" dirty="0"/>
              <a:t> 43 Then an angel appeared to Him from heaven, strengthening Him. 44 And being in agony, He prayed more earnestly. Then His sweat became like great drops of blood falling down to the ground. 45 When He rose up from prayer, and had come to His disciples, He found them sleeping from sorrow. 46 Then He said to them, "Why do you sleep? Rise and pray, lest you enter into temptation."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strike="noStrike" kern="1200" cap="none" spc="0" normalizeH="0" baseline="0" noProof="0" dirty="0">
                <a:ln>
                  <a:noFill/>
                </a:ln>
                <a:solidFill>
                  <a:prstClr val="black"/>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i="0"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790033"/>
          </a:xfrm>
          <a:prstGeom prst="rect">
            <a:avLst/>
          </a:prstGeom>
        </p:spPr>
        <p:txBody>
          <a:bodyPr wrap="square">
            <a:spAutoFit/>
          </a:bodyPr>
          <a:lstStyle/>
          <a:p>
            <a:pPr algn="ctr"/>
            <a:r>
              <a:rPr lang="en-US" sz="4000" dirty="0"/>
              <a:t> </a:t>
            </a:r>
            <a:r>
              <a:rPr lang="en-US" sz="4000" b="1" dirty="0"/>
              <a:t>2nd Station of the Cross </a:t>
            </a:r>
            <a:endParaRPr lang="en-US" sz="4000" dirty="0"/>
          </a:p>
          <a:p>
            <a:pPr algn="ctr"/>
            <a:r>
              <a:rPr lang="en-US" sz="4000" b="1" dirty="0"/>
              <a:t>Jesus is betrayed by </a:t>
            </a:r>
          </a:p>
          <a:p>
            <a:pPr algn="ctr"/>
            <a:r>
              <a:rPr lang="en-US" sz="4000" b="1" dirty="0"/>
              <a:t>Judas and Arrested</a:t>
            </a: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9941183"/>
          </a:xfrm>
          <a:prstGeom prst="rect">
            <a:avLst/>
          </a:prstGeom>
        </p:spPr>
        <p:txBody>
          <a:bodyPr wrap="square">
            <a:spAutoFit/>
          </a:bodyPr>
          <a:lstStyle/>
          <a:p>
            <a:pPr algn="ctr"/>
            <a:r>
              <a:rPr lang="en-US" sz="4000" b="1" u="sng" dirty="0"/>
              <a:t>Luke 22:47-48</a:t>
            </a:r>
            <a:endParaRPr lang="en-US" sz="4000" u="sng" dirty="0"/>
          </a:p>
          <a:p>
            <a:pPr algn="ctr"/>
            <a:r>
              <a:rPr lang="en-US" sz="4000" dirty="0"/>
              <a:t>47 And while He was still speaking, behold, a multitude; and he who was called Judas, one of the twelve, went before them and drew near to Jesus to kiss Him. 48 But Jesus said to him, "Judas, are you betraying the Son of Man with a kiss?"</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4401205"/>
          </a:xfrm>
          <a:prstGeom prst="rect">
            <a:avLst/>
          </a:prstGeom>
        </p:spPr>
        <p:txBody>
          <a:bodyPr wrap="square">
            <a:spAutoFit/>
          </a:bodyPr>
          <a:lstStyle/>
          <a:p>
            <a:pPr algn="ctr"/>
            <a:r>
              <a:rPr lang="en-US" sz="4000" b="1" u="sng" dirty="0"/>
              <a:t>2 Corinthians 13:5</a:t>
            </a:r>
            <a:endParaRPr lang="en-US" sz="4000" u="sng" dirty="0"/>
          </a:p>
          <a:p>
            <a:pPr algn="ctr"/>
            <a:r>
              <a:rPr lang="en-US" sz="4000" dirty="0"/>
              <a:t>“Examine yourselves as to whether you are in the faith. Test yourselves. Do you not know yourselves, that Jesus Christ is in you?--unless indeed you are disqualified.”</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170099"/>
          </a:xfrm>
          <a:prstGeom prst="rect">
            <a:avLst/>
          </a:prstGeom>
        </p:spPr>
        <p:txBody>
          <a:bodyPr wrap="square">
            <a:spAutoFit/>
          </a:bodyPr>
          <a:lstStyle/>
          <a:p>
            <a:pPr algn="ctr"/>
            <a:r>
              <a:rPr lang="en-US" sz="4000" b="1" dirty="0"/>
              <a:t>3rd Station of the Cross</a:t>
            </a:r>
            <a:endParaRPr lang="en-US" sz="4000" dirty="0"/>
          </a:p>
          <a:p>
            <a:pPr algn="ctr"/>
            <a:r>
              <a:rPr lang="en-US" sz="4000" b="1" dirty="0"/>
              <a:t>Jesus is condemned </a:t>
            </a:r>
          </a:p>
          <a:p>
            <a:pPr algn="ctr"/>
            <a:r>
              <a:rPr lang="en-US" sz="4000" b="1" dirty="0"/>
              <a:t>by the Sanhedrin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cs typeface="Arial"/>
              </a:rPr>
              <a:t> </a:t>
            </a:r>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b="1" u="sng" dirty="0"/>
              <a:t>Luke 22:66-71</a:t>
            </a:r>
            <a:endParaRPr lang="en-US" sz="4000" u="sng" dirty="0"/>
          </a:p>
          <a:p>
            <a:pPr algn="ctr"/>
            <a:r>
              <a:rPr lang="en-US" sz="4000" dirty="0"/>
              <a:t>66 As soon as it was day, the elders of the people, both chief priests and scribes, came together and led Him into their council, saying, 67 "If You are the Christ, tell us." But He said to them, "If I tell you, you will by no means believe. 68 And if I also ask you, you will by no means answer Me or let Me go. </a:t>
            </a:r>
          </a:p>
          <a:p>
            <a:pPr algn="ctr"/>
            <a:r>
              <a:rPr lang="en-US" sz="4000" dirty="0"/>
              <a:t> </a:t>
            </a:r>
          </a:p>
          <a:p>
            <a:pPr algn="ctr"/>
            <a:r>
              <a:rPr lang="en-US" sz="4000" dirty="0"/>
              <a:t> </a:t>
            </a:r>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632311"/>
          </a:xfrm>
          <a:prstGeom prst="rect">
            <a:avLst/>
          </a:prstGeom>
        </p:spPr>
        <p:txBody>
          <a:bodyPr wrap="square">
            <a:spAutoFit/>
          </a:bodyPr>
          <a:lstStyle/>
          <a:p>
            <a:pPr algn="ctr"/>
            <a:r>
              <a:rPr lang="en-US" sz="4000" dirty="0"/>
              <a:t>69 Hereafter the Son of Man will sit on the right hand of the power of God." 70 Then they all said, "Are You then the Son of God?" So He said to them, "You rightly say that I am." 71 And they said, "What further testimony do we need? For we have heard it ourselves from His own mouth."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6863417"/>
          </a:xfrm>
          <a:prstGeom prst="rect">
            <a:avLst/>
          </a:prstGeom>
        </p:spPr>
        <p:txBody>
          <a:bodyPr wrap="square">
            <a:spAutoFit/>
          </a:bodyPr>
          <a:lstStyle/>
          <a:p>
            <a:pPr algn="ctr"/>
            <a:r>
              <a:rPr lang="en-US" sz="4000" b="1" u="sng" dirty="0"/>
              <a:t> Luke 6:37-38</a:t>
            </a:r>
            <a:endParaRPr lang="en-US" sz="4000" u="sng" dirty="0"/>
          </a:p>
          <a:p>
            <a:pPr algn="ctr"/>
            <a:r>
              <a:rPr lang="en-US" sz="4000" dirty="0"/>
              <a:t>37 "Judge not, and you shall not be judged. Condemn not, and you shall not be condemned. Forgive, and you will be forgiven. 38 Give, and it will be given to you: good measure, pressed down, shaken together, and running over will be put into your bosom. For with the same measure that you use, it will be measured back to you."</a:t>
            </a:r>
          </a:p>
          <a:p>
            <a:pPr algn="ctr"/>
            <a:r>
              <a:rPr lang="en-US" sz="4000" dirty="0"/>
              <a:t> </a:t>
            </a:r>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323439"/>
          </a:xfrm>
          <a:prstGeom prst="rect">
            <a:avLst/>
          </a:prstGeom>
        </p:spPr>
        <p:txBody>
          <a:bodyPr wrap="square">
            <a:spAutoFit/>
          </a:bodyPr>
          <a:lstStyle/>
          <a:p>
            <a:pPr algn="ctr"/>
            <a:r>
              <a:rPr lang="en-US" sz="4000" b="1" dirty="0"/>
              <a:t>4th Station of the Cross</a:t>
            </a:r>
            <a:endParaRPr lang="en-US" sz="4000" dirty="0"/>
          </a:p>
          <a:p>
            <a:pPr algn="ctr"/>
            <a:r>
              <a:rPr lang="en-US" sz="4000" b="1" dirty="0"/>
              <a:t>Peter denies Jesus</a:t>
            </a:r>
            <a:endParaRPr lang="en-US" sz="4000" dirty="0"/>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8063746"/>
          </a:xfrm>
          <a:prstGeom prst="rect">
            <a:avLst/>
          </a:prstGeom>
        </p:spPr>
        <p:txBody>
          <a:bodyPr wrap="square">
            <a:spAutoFit/>
          </a:bodyPr>
          <a:lstStyle/>
          <a:p>
            <a:pPr algn="ctr"/>
            <a:r>
              <a:rPr lang="en-US" sz="3700" b="1" u="sng" dirty="0"/>
              <a:t>Luke 22:54-62</a:t>
            </a:r>
            <a:endParaRPr lang="en-US" sz="3700" u="sng" dirty="0"/>
          </a:p>
          <a:p>
            <a:pPr algn="ctr"/>
            <a:r>
              <a:rPr lang="en-US" sz="3700" dirty="0"/>
              <a:t>54 Having arrested Him, they led Him and brought Him into the high priest's house. And Peter followed at a distance. 55 Now when they had kindled a fire in the midst of the courtyard and sat down together, Peter sat among them. 56 And a certain servant girl, seeing him as he sat by the fire, looked intently at him and said, "This man was also with Him." </a:t>
            </a:r>
          </a:p>
          <a:p>
            <a:pPr algn="ctr"/>
            <a:r>
              <a:rPr lang="en-US" sz="3700" dirty="0"/>
              <a:t> </a:t>
            </a:r>
          </a:p>
          <a:p>
            <a:pPr algn="ctr"/>
            <a:r>
              <a:rPr lang="en-US" sz="3700" dirty="0"/>
              <a:t> </a:t>
            </a:r>
          </a:p>
          <a:p>
            <a:pPr algn="ctr"/>
            <a:r>
              <a:rPr lang="en-US" sz="37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57 But he denied Him, saying, "Woman, I do not know Him." 58 And after a little while another saw him and said, "You also are of them." But Peter said, "Man, I am not!" 59 Then after about an hour had passed, another confidently affirmed, saying, "Surely this fellow also was with Him, for he is a Galilean."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018949"/>
          </a:xfrm>
          <a:prstGeom prst="rect">
            <a:avLst/>
          </a:prstGeom>
        </p:spPr>
        <p:txBody>
          <a:bodyPr wrap="square">
            <a:spAutoFit/>
          </a:bodyPr>
          <a:lstStyle/>
          <a:p>
            <a:pPr algn="ctr"/>
            <a:r>
              <a:rPr lang="en-US" sz="4000" dirty="0"/>
              <a:t>60 But Peter said, "Man, I do not know what you are saying!" Immediately, while he was still speaking, the rooster crowed. 61 And the Lord turned and looked at Peter. And Peter remembered the word of the Lord, how He had said to him, "Before the rooster crows, you will deny Me three times." 62 So Peter went out and wept bitterly. </a:t>
            </a:r>
          </a:p>
          <a:p>
            <a:pPr algn="ctr"/>
            <a:endParaRPr lang="en-US" sz="4000" b="1" dirty="0"/>
          </a:p>
          <a:p>
            <a:pPr algn="ctr"/>
            <a:r>
              <a:rPr lang="en-US" sz="4000" dirty="0"/>
              <a:t> </a:t>
            </a:r>
          </a:p>
          <a:p>
            <a:pPr algn="ctr"/>
            <a:r>
              <a:rPr lang="en-US" sz="4000" dirty="0"/>
              <a:t> </a:t>
            </a: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017"/>
            <a:ext cx="8915400" cy="6247864"/>
          </a:xfrm>
          <a:prstGeom prst="rect">
            <a:avLst/>
          </a:prstGeom>
        </p:spPr>
        <p:txBody>
          <a:bodyPr wrap="square">
            <a:spAutoFit/>
          </a:bodyPr>
          <a:lstStyle/>
          <a:p>
            <a:pPr algn="ctr"/>
            <a:r>
              <a:rPr lang="en-US" sz="4000" b="1" u="sng" dirty="0"/>
              <a:t>Matthew 14:29-33</a:t>
            </a:r>
            <a:endParaRPr lang="en-US" sz="4000" u="sng" dirty="0"/>
          </a:p>
          <a:p>
            <a:pPr algn="ctr"/>
            <a:r>
              <a:rPr lang="en-US" sz="4000" dirty="0"/>
              <a:t>29 So He said, "Come." And when Peter had come down out of the boat, he walked on the water to go to Jesus. 30 But when he saw that the wind was boisterous, he was afraid; and beginning to sink he cried out, saying, "Lord, save me!"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15481161"/>
          </a:xfrm>
          <a:prstGeom prst="rect">
            <a:avLst/>
          </a:prstGeom>
        </p:spPr>
        <p:txBody>
          <a:bodyPr wrap="square">
            <a:spAutoFit/>
          </a:bodyPr>
          <a:lstStyle/>
          <a:p>
            <a:pPr algn="ctr"/>
            <a:r>
              <a:rPr lang="en-US" sz="4000" dirty="0"/>
              <a:t>31 And immediately Jesus stretched out His hand and caught him, and said to him, "O you of little faith, why did you doubt?" 32 And when they got into the boat, the wind ceased. 33 Then those who were in the boat came and worshiped Him, saying, "Truly You are the Son of God." </a:t>
            </a:r>
          </a:p>
          <a:p>
            <a:pPr algn="ctr"/>
            <a:r>
              <a:rPr lang="en-US" sz="4000" dirty="0"/>
              <a:t> </a:t>
            </a:r>
          </a:p>
          <a:p>
            <a:pPr algn="ct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r>
              <a:rPr lang="en-US" sz="4000"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1938992"/>
          </a:xfrm>
          <a:prstGeom prst="rect">
            <a:avLst/>
          </a:prstGeom>
        </p:spPr>
        <p:txBody>
          <a:bodyPr wrap="square">
            <a:spAutoFit/>
          </a:bodyPr>
          <a:lstStyle/>
          <a:p>
            <a:pPr algn="ctr"/>
            <a:r>
              <a:rPr lang="en-US" sz="4000" dirty="0"/>
              <a:t>  </a:t>
            </a:r>
            <a:r>
              <a:rPr lang="en-US" sz="4000" b="1" dirty="0"/>
              <a:t>5th Station of the Cross</a:t>
            </a:r>
            <a:endParaRPr lang="en-US" sz="4000" dirty="0"/>
          </a:p>
          <a:p>
            <a:pPr algn="ctr"/>
            <a:r>
              <a:rPr lang="en-US" sz="4000" b="1" dirty="0"/>
              <a:t>Jesus is judged by Pontius Pilate</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Luke 23:13-25</a:t>
            </a:r>
            <a:endParaRPr lang="en-US" sz="4000" u="sng" dirty="0"/>
          </a:p>
          <a:p>
            <a:pPr algn="ctr"/>
            <a:r>
              <a:rPr lang="en-US" sz="4000" dirty="0"/>
              <a:t>13 Then Pilate, when he had called together the chief priests, the rulers, and the people, 14 said to them, "You have brought this Man to me, as one who misleads the people. And indeed, having examined Him in your presence, I have found no fault in this Man concerning those things of which you accuse Him;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dirty="0"/>
              <a:t> 15 no, neither did Herod, for I sent you back to him; and indeed nothing deserving of death has been done by Him. 16 I will therefore chastise Him and release Him" 17(for it was necessary for him to release one to them at the feast). 18 And they all cried out at once, saying, "Away with this Man, and release to us Barabbas"—</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dirty="0"/>
              <a:t>19 who had been thrown into prison for a certain rebellion made in the city, and for murder. 20 Pilate, therefore, wishing to release Jesus, again called out to them. 21 But they shouted, saying, "Crucify Him, crucify Him!" 22 Then he said to them the third time, "Why, what evil has He done? I have found no reason for death in Him. I will therefore chastise Him and let Him go."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dirty="0"/>
              <a:t> 23 But they were insistent, demanding with loud voices that He be crucified. And the voices of these men and of the chief priests prevailed. 24 So Pilate gave sentence that it should be as they requested. 25 And he released to them the one they requested, who for rebellion and murder had been thrown into prison; but he delivered Jesus to their will.</a:t>
            </a:r>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30480"/>
            <a:ext cx="8686800" cy="3046988"/>
          </a:xfrm>
          <a:prstGeom prst="rect">
            <a:avLst/>
          </a:prstGeom>
          <a:noFill/>
        </p:spPr>
        <p:txBody>
          <a:bodyPr wrap="square" rtlCol="0">
            <a:spAutoFit/>
          </a:bodyPr>
          <a:lstStyle/>
          <a:p>
            <a:pPr algn="ctr"/>
            <a:r>
              <a:rPr lang="en-US" sz="3200" b="1" dirty="0"/>
              <a:t>The 14 Stages of The Cross Part 1</a:t>
            </a:r>
            <a:endParaRPr lang="en-US" sz="3200" dirty="0"/>
          </a:p>
          <a:p>
            <a:pPr algn="ctr"/>
            <a:r>
              <a:rPr lang="en-US" sz="2800" b="1" dirty="0"/>
              <a:t>By Pastor Fee Soliven</a:t>
            </a:r>
            <a:endParaRPr lang="en-US" sz="2800" dirty="0"/>
          </a:p>
          <a:p>
            <a:pPr algn="ctr"/>
            <a:r>
              <a:rPr lang="en-US" sz="3200" b="1" dirty="0"/>
              <a:t>Luke 22:39-43</a:t>
            </a:r>
            <a:endParaRPr lang="en-US" sz="3200" dirty="0"/>
          </a:p>
          <a:p>
            <a:pPr algn="ctr"/>
            <a:r>
              <a:rPr lang="en-US" sz="3200" b="1" dirty="0"/>
              <a:t>Sunday Morning</a:t>
            </a:r>
            <a:endParaRPr lang="en-US" sz="3200" dirty="0"/>
          </a:p>
          <a:p>
            <a:pPr algn="ctr"/>
            <a:r>
              <a:rPr lang="en-US" sz="3200" b="1" dirty="0"/>
              <a:t>March 11, 2018</a:t>
            </a:r>
            <a:endParaRPr lang="en-US" sz="3200" dirty="0"/>
          </a:p>
          <a:p>
            <a:pPr algn="ctr"/>
            <a:endParaRPr lang="en-US" sz="3200" b="1" dirty="0"/>
          </a:p>
        </p:txBody>
      </p:sp>
      <p:pic>
        <p:nvPicPr>
          <p:cNvPr id="4" name="Picture 3" descr="A close up of a logo&#10;&#10;Description generated with high confidence">
            <a:extLst>
              <a:ext uri="{FF2B5EF4-FFF2-40B4-BE49-F238E27FC236}">
                <a16:creationId xmlns:a16="http://schemas.microsoft.com/office/drawing/2014/main" id="{CB54AD63-3918-4C78-9002-D0B2DAD28C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8399"/>
            <a:ext cx="9144000" cy="4451093"/>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6068307"/>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247864"/>
          </a:xfrm>
          <a:prstGeom prst="rect">
            <a:avLst/>
          </a:prstGeom>
        </p:spPr>
        <p:txBody>
          <a:bodyPr wrap="square">
            <a:spAutoFit/>
          </a:bodyPr>
          <a:lstStyle/>
          <a:p>
            <a:pPr algn="ctr"/>
            <a:r>
              <a:rPr lang="en-US" sz="4000" b="1" u="sng" dirty="0"/>
              <a:t>Isaiah 42:8</a:t>
            </a:r>
            <a:endParaRPr lang="en-US" sz="4000" u="sng" dirty="0"/>
          </a:p>
          <a:p>
            <a:pPr algn="ctr"/>
            <a:r>
              <a:rPr lang="en-US" sz="4000" dirty="0"/>
              <a:t>“I am the LORD, that is My name; And My glory I will not give to another, Nor My praise to graven images. 9 Behold, the former things have come to pass, And new things I declare; Before they spring forth I tell you of them." </a:t>
            </a:r>
          </a:p>
          <a:p>
            <a:pPr algn="ct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6th Station of the Cross</a:t>
            </a:r>
            <a:endParaRPr lang="en-US" sz="4000" dirty="0"/>
          </a:p>
          <a:p>
            <a:pPr algn="ctr"/>
            <a:r>
              <a:rPr lang="en-US" sz="4000" b="1" dirty="0"/>
              <a:t>Jesus is Scourged </a:t>
            </a:r>
          </a:p>
          <a:p>
            <a:pPr algn="ctr"/>
            <a:r>
              <a:rPr lang="en-US" sz="4000" b="1" dirty="0"/>
              <a:t>and Crowned with Thorns</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632311"/>
          </a:xfrm>
          <a:prstGeom prst="rect">
            <a:avLst/>
          </a:prstGeom>
        </p:spPr>
        <p:txBody>
          <a:bodyPr wrap="square">
            <a:spAutoFit/>
          </a:bodyPr>
          <a:lstStyle/>
          <a:p>
            <a:pPr algn="ctr"/>
            <a:r>
              <a:rPr lang="en-US" sz="4000" b="1" u="sng" dirty="0"/>
              <a:t>Luke 22:63-65</a:t>
            </a:r>
            <a:endParaRPr lang="en-US" sz="4000" u="sng" dirty="0"/>
          </a:p>
          <a:p>
            <a:pPr algn="ctr"/>
            <a:r>
              <a:rPr lang="en-US" sz="4000" dirty="0"/>
              <a:t>63 Now the men who held Jesus mocked Him and beat Him. 64 And having blindfolded Him, they struck Him on the face and asked Him, saying, "Prophesy! Who is the one who struck You?" 65 And many other things they blasphemously spoke against Him. </a:t>
            </a:r>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863417"/>
          </a:xfrm>
          <a:prstGeom prst="rect">
            <a:avLst/>
          </a:prstGeom>
        </p:spPr>
        <p:txBody>
          <a:bodyPr wrap="square">
            <a:spAutoFit/>
          </a:bodyPr>
          <a:lstStyle/>
          <a:p>
            <a:pPr algn="ctr"/>
            <a:r>
              <a:rPr lang="en-US" sz="4000" b="1" u="sng" dirty="0"/>
              <a:t>Isaiah 53:3-6</a:t>
            </a:r>
            <a:endParaRPr lang="en-US" sz="4000" u="sng" dirty="0"/>
          </a:p>
          <a:p>
            <a:pPr algn="ctr"/>
            <a:r>
              <a:rPr lang="en-US" sz="4000" dirty="0"/>
              <a:t>3 He is despised and rejected by men, A Man of sorrows and acquainted with grief. And we hid, as it were, our faces from Him; He was despised, and we did not esteem Him. 4 Surely He has borne our griefs And carried our sorrows; Yet we esteemed Him stricken, Smitten by God, and afflicted. </a:t>
            </a:r>
          </a:p>
          <a:p>
            <a:pPr algn="ctr"/>
            <a:r>
              <a:rPr lang="en-US" sz="4000" dirty="0"/>
              <a:t> </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6247864"/>
          </a:xfrm>
          <a:prstGeom prst="rect">
            <a:avLst/>
          </a:prstGeom>
        </p:spPr>
        <p:txBody>
          <a:bodyPr wrap="square">
            <a:spAutoFit/>
          </a:bodyPr>
          <a:lstStyle/>
          <a:p>
            <a:pPr algn="ctr"/>
            <a:r>
              <a:rPr lang="en-US" sz="4000" dirty="0"/>
              <a:t>5 But He was wounded for our transgressions, He was bruised for our iniquities; The chastisement for our peace was upon Him, And by His stripes we are healed. 6 All we like sheep have gone astray; We have turned, every one, to his own way; And the LORD has laid on Him the iniquity of us all.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dirty="0"/>
              <a:t> </a:t>
            </a:r>
            <a:r>
              <a:rPr lang="en-US" sz="4000" b="1" dirty="0"/>
              <a:t>7th Station of the Cross</a:t>
            </a:r>
            <a:endParaRPr lang="en-US" sz="4000" dirty="0"/>
          </a:p>
          <a:p>
            <a:pPr algn="ctr"/>
            <a:r>
              <a:rPr lang="en-US" sz="4000" b="1" dirty="0"/>
              <a:t>Jesus Takes up His Cross</a:t>
            </a:r>
            <a:endParaRPr lang="en-US" sz="4000" dirty="0"/>
          </a:p>
          <a:p>
            <a:pPr algn="ctr"/>
            <a:endParaRPr lang="en-US" sz="4000" dirty="0"/>
          </a:p>
        </p:txBody>
      </p:sp>
    </p:spTree>
    <p:extLst>
      <p:ext uri="{BB962C8B-B14F-4D97-AF65-F5344CB8AC3E}">
        <p14:creationId xmlns:p14="http://schemas.microsoft.com/office/powerpoint/2010/main" val="34575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John 19:17</a:t>
            </a:r>
            <a:endParaRPr lang="en-US" sz="4000" u="sng" dirty="0"/>
          </a:p>
          <a:p>
            <a:pPr algn="ctr"/>
            <a:r>
              <a:rPr lang="en-US" sz="4000" dirty="0"/>
              <a:t>“And He, bearing His cross, went out to a place called the Place of a Skull, which is called in Hebrew, Golgotha…”</a:t>
            </a:r>
          </a:p>
          <a:p>
            <a:pPr algn="ctr"/>
            <a:r>
              <a:rPr lang="en-US" sz="4000" dirty="0"/>
              <a:t> </a:t>
            </a:r>
          </a:p>
          <a:p>
            <a:pPr algn="ctr"/>
            <a:endParaRPr lang="en-US" sz="4000" dirty="0"/>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3. When you’re feeling down, where is your focus? </a:t>
            </a:r>
            <a:endParaRPr lang="en-US" sz="4000" dirty="0"/>
          </a:p>
          <a:p>
            <a:pPr algn="ctr"/>
            <a:endParaRPr lang="en-US" sz="4000" dirty="0"/>
          </a:p>
        </p:txBody>
      </p:sp>
      <p:pic>
        <p:nvPicPr>
          <p:cNvPr id="4" name="Picture 3" descr="A stone building that has a rocky cliff&#10;&#10;Description generated with very high confidence">
            <a:extLst>
              <a:ext uri="{FF2B5EF4-FFF2-40B4-BE49-F238E27FC236}">
                <a16:creationId xmlns:a16="http://schemas.microsoft.com/office/drawing/2014/main" id="{D2C6E176-549E-4F1D-A6EB-CAB20F14B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4. How would focusing on the Lord change your response to discouragement?</a:t>
            </a:r>
            <a:endParaRPr lang="en-US" sz="4000" dirty="0"/>
          </a:p>
        </p:txBody>
      </p:sp>
      <p:pic>
        <p:nvPicPr>
          <p:cNvPr id="4" name="Picture 3" descr="A close up of a flower garden&#10;&#10;Description generated with very high confidence">
            <a:extLst>
              <a:ext uri="{FF2B5EF4-FFF2-40B4-BE49-F238E27FC236}">
                <a16:creationId xmlns:a16="http://schemas.microsoft.com/office/drawing/2014/main" id="{0FEBAE30-10A4-46D0-9694-CC28314F8D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0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5. Who in your life has been an example of perseverance through hardship? For whom are you setting an example?</a:t>
            </a:r>
            <a:endParaRPr lang="en-US" sz="4000" dirty="0"/>
          </a:p>
        </p:txBody>
      </p:sp>
      <p:pic>
        <p:nvPicPr>
          <p:cNvPr id="4" name="Picture 3" descr="A stone building with a mountain in the background&#10;&#10;Description generated with very high confidence">
            <a:extLst>
              <a:ext uri="{FF2B5EF4-FFF2-40B4-BE49-F238E27FC236}">
                <a16:creationId xmlns:a16="http://schemas.microsoft.com/office/drawing/2014/main" id="{5370A4A7-A88F-4CF2-9B69-55490D5462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3700" b="1" u="sng" dirty="0"/>
              <a:t>Luke 22:39-43</a:t>
            </a:r>
            <a:endParaRPr lang="en-US" sz="3700" u="sng" dirty="0"/>
          </a:p>
          <a:p>
            <a:pPr algn="ctr"/>
            <a:r>
              <a:rPr lang="en-US" sz="3700" dirty="0"/>
              <a:t>39 Coming out, He went to the Mount of Olives, as He was accustomed, and His disciples also followed Him. 40 When He came to the place, He said to them, "Pray that you may not enter into temptation." 41 And He was withdrawn from them about a stone's throw, and He knelt down and prayed, 42 saying, "Father, if it is Your will, take this cup away from Me; nevertheless not My will, but Yours, be done." </a:t>
            </a:r>
          </a:p>
          <a:p>
            <a:pPr algn="ctr"/>
            <a:r>
              <a:rPr lang="en-US" sz="3700" dirty="0"/>
              <a:t> </a:t>
            </a:r>
          </a:p>
          <a:p>
            <a:pPr algn="ctr"/>
            <a:r>
              <a:rPr lang="en-US" sz="3700" dirty="0"/>
              <a:t> </a:t>
            </a:r>
          </a:p>
          <a:p>
            <a:pPr algn="ct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5. Who in your life has been an example of perseverance through hardship? For whom are you setting an example?</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close up of a rock&#10;&#10;Description generated with very high confidence">
            <a:extLst>
              <a:ext uri="{FF2B5EF4-FFF2-40B4-BE49-F238E27FC236}">
                <a16:creationId xmlns:a16="http://schemas.microsoft.com/office/drawing/2014/main" id="{DA3EC719-469D-4558-8674-7701AECBC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928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u="sng" dirty="0"/>
              <a:t>Matthew 16:24 </a:t>
            </a:r>
            <a:endParaRPr lang="en-US" sz="4000" u="sng" dirty="0"/>
          </a:p>
          <a:p>
            <a:pPr algn="ctr"/>
            <a:r>
              <a:rPr lang="en-US" sz="4000" dirty="0"/>
              <a:t>"If anyone would come after me, he must deny himself and take up his cross and follow me.” </a:t>
            </a:r>
          </a:p>
        </p:txBody>
      </p:sp>
    </p:spTree>
    <p:extLst>
      <p:ext uri="{BB962C8B-B14F-4D97-AF65-F5344CB8AC3E}">
        <p14:creationId xmlns:p14="http://schemas.microsoft.com/office/powerpoint/2010/main" val="102894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Matthew 10:38</a:t>
            </a:r>
            <a:endParaRPr lang="en-US" sz="4000" u="sng" dirty="0"/>
          </a:p>
          <a:p>
            <a:pPr algn="ctr"/>
            <a:r>
              <a:rPr lang="en-US" sz="4000" dirty="0"/>
              <a:t>“…and anyone who does not take his cross and follow me is not worthy of me </a:t>
            </a:r>
          </a:p>
          <a:p>
            <a:pPr algn="ctr"/>
            <a:r>
              <a:rPr lang="en-US" sz="4000" dirty="0"/>
              <a:t> </a:t>
            </a:r>
          </a:p>
        </p:txBody>
      </p:sp>
    </p:spTree>
    <p:extLst>
      <p:ext uri="{BB962C8B-B14F-4D97-AF65-F5344CB8AC3E}">
        <p14:creationId xmlns:p14="http://schemas.microsoft.com/office/powerpoint/2010/main" val="199594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2 Corinthians 5:17</a:t>
            </a:r>
            <a:endParaRPr lang="en-US" sz="4000" u="sng" dirty="0"/>
          </a:p>
          <a:p>
            <a:pPr algn="ctr"/>
            <a:r>
              <a:rPr lang="en-US" sz="4000" dirty="0"/>
              <a:t>“Therefore, if anyone is in Christ, he is a new creation; old things have passed away; behold, all things have become new.”</a:t>
            </a:r>
          </a:p>
          <a:p>
            <a:pPr algn="ctr"/>
            <a:r>
              <a:rPr lang="en-US" sz="4000" dirty="0"/>
              <a:t> </a:t>
            </a:r>
          </a:p>
        </p:txBody>
      </p:sp>
    </p:spTree>
    <p:extLst>
      <p:ext uri="{BB962C8B-B14F-4D97-AF65-F5344CB8AC3E}">
        <p14:creationId xmlns:p14="http://schemas.microsoft.com/office/powerpoint/2010/main" val="215026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077670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 </a:t>
            </a:r>
            <a:r>
              <a:rPr lang="en-US" sz="4000" b="1" dirty="0"/>
              <a:t> Via Dolorosa</a:t>
            </a:r>
            <a:endParaRPr lang="en-US" sz="4000" dirty="0"/>
          </a:p>
          <a:p>
            <a:pPr lvl="0" algn="ctr" fontAlgn="base">
              <a:spcBef>
                <a:spcPct val="0"/>
              </a:spcBef>
              <a:spcAft>
                <a:spcPct val="0"/>
              </a:spcAf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1. Do you remember the last time you felt down or discouraged? </a:t>
            </a:r>
            <a:endParaRPr lang="en-US" sz="4000" dirty="0"/>
          </a:p>
          <a:p>
            <a:pPr algn="ctr"/>
            <a:endParaRPr lang="en-US" sz="4000" dirty="0"/>
          </a:p>
        </p:txBody>
      </p:sp>
      <p:pic>
        <p:nvPicPr>
          <p:cNvPr id="4" name="Picture 3" descr="A large stone building&#10;&#10;Description generated with very high confidence">
            <a:extLst>
              <a:ext uri="{FF2B5EF4-FFF2-40B4-BE49-F238E27FC236}">
                <a16:creationId xmlns:a16="http://schemas.microsoft.com/office/drawing/2014/main" id="{66AAA9C3-7370-48AB-A6C4-ECD927021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936"/>
            <a:ext cx="8915400" cy="2554545"/>
          </a:xfrm>
          <a:prstGeom prst="rect">
            <a:avLst/>
          </a:prstGeom>
        </p:spPr>
        <p:txBody>
          <a:bodyPr wrap="square">
            <a:spAutoFit/>
          </a:bodyPr>
          <a:lstStyle/>
          <a:p>
            <a:pPr algn="ctr"/>
            <a:r>
              <a:rPr lang="en-US" sz="4000" b="1" dirty="0"/>
              <a:t>2. What caused you to feel this way?</a:t>
            </a:r>
            <a:endParaRPr lang="en-US" sz="4000" dirty="0"/>
          </a:p>
          <a:p>
            <a:pPr algn="ctr"/>
            <a:r>
              <a:rPr lang="en-US" sz="4000" b="1" dirty="0"/>
              <a:t> </a:t>
            </a:r>
            <a:endParaRPr lang="en-US" sz="4000" dirty="0"/>
          </a:p>
          <a:p>
            <a:pPr algn="ctr"/>
            <a:endParaRPr lang="en-US" sz="4000" b="1" dirty="0"/>
          </a:p>
        </p:txBody>
      </p:sp>
      <p:pic>
        <p:nvPicPr>
          <p:cNvPr id="4" name="Picture 3" descr="A stone building that has a bench in front of a brick wall&#10;&#10;Description generated with high confidence">
            <a:extLst>
              <a:ext uri="{FF2B5EF4-FFF2-40B4-BE49-F238E27FC236}">
                <a16:creationId xmlns:a16="http://schemas.microsoft.com/office/drawing/2014/main" id="{360384AB-BF06-4D52-9F15-05A3BC74A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2554545"/>
          </a:xfrm>
          <a:prstGeom prst="rect">
            <a:avLst/>
          </a:prstGeom>
        </p:spPr>
        <p:txBody>
          <a:bodyPr wrap="square">
            <a:spAutoFit/>
          </a:bodyPr>
          <a:lstStyle/>
          <a:p>
            <a:pPr algn="ctr"/>
            <a:r>
              <a:rPr lang="en-US" sz="4000" b="1" dirty="0"/>
              <a:t>The apostle Paul is an inspiring example of someone who was down but not out.</a:t>
            </a:r>
            <a:endParaRPr lang="en-US" sz="4000" dirty="0"/>
          </a:p>
          <a:p>
            <a:pPr algn="ctr"/>
            <a:endParaRPr lang="en-US" sz="4000" b="1" dirty="0"/>
          </a:p>
        </p:txBody>
      </p:sp>
      <p:pic>
        <p:nvPicPr>
          <p:cNvPr id="6" name="Picture 5" descr="An old stone building&#10;&#10;Description generated with very high confidence">
            <a:extLst>
              <a:ext uri="{FF2B5EF4-FFF2-40B4-BE49-F238E27FC236}">
                <a16:creationId xmlns:a16="http://schemas.microsoft.com/office/drawing/2014/main" id="{F927737B-E154-4515-BEAC-E1FF18575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2554545"/>
          </a:xfrm>
          <a:prstGeom prst="rect">
            <a:avLst/>
          </a:prstGeom>
        </p:spPr>
        <p:txBody>
          <a:bodyPr wrap="square">
            <a:spAutoFit/>
          </a:bodyPr>
          <a:lstStyle/>
          <a:p>
            <a:pPr algn="ctr"/>
            <a:r>
              <a:rPr lang="en-US" sz="4000" b="1" dirty="0"/>
              <a:t>1st Station of the Cross </a:t>
            </a:r>
            <a:endParaRPr lang="en-US" sz="4000" dirty="0"/>
          </a:p>
          <a:p>
            <a:pPr algn="ctr"/>
            <a:r>
              <a:rPr lang="en-US" sz="4000" b="1" dirty="0"/>
              <a:t>Jesus on the Mount of Olives </a:t>
            </a:r>
            <a:endParaRPr lang="en-US" sz="4000" dirty="0"/>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19388</TotalTime>
  <Words>1400</Words>
  <Application>Microsoft Office PowerPoint</Application>
  <PresentationFormat>On-screen Show (4:3)</PresentationFormat>
  <Paragraphs>177</Paragraphs>
  <Slides>44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1242</cp:revision>
  <dcterms:created xsi:type="dcterms:W3CDTF">2013-06-05T21:04:28Z</dcterms:created>
  <dcterms:modified xsi:type="dcterms:W3CDTF">2018-03-12T17:43:10Z</dcterms:modified>
</cp:coreProperties>
</file>