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1"/>
  </p:notesMasterIdLst>
  <p:sldIdLst>
    <p:sldId id="257" r:id="rId2"/>
    <p:sldId id="698" r:id="rId3"/>
    <p:sldId id="258" r:id="rId4"/>
    <p:sldId id="790" r:id="rId5"/>
    <p:sldId id="793" r:id="rId6"/>
    <p:sldId id="617" r:id="rId7"/>
    <p:sldId id="616" r:id="rId8"/>
    <p:sldId id="260" r:id="rId9"/>
    <p:sldId id="789" r:id="rId10"/>
    <p:sldId id="518" r:id="rId11"/>
    <p:sldId id="704" r:id="rId12"/>
    <p:sldId id="706" r:id="rId13"/>
    <p:sldId id="874" r:id="rId14"/>
    <p:sldId id="875" r:id="rId15"/>
    <p:sldId id="876" r:id="rId16"/>
    <p:sldId id="877" r:id="rId17"/>
    <p:sldId id="878" r:id="rId18"/>
    <p:sldId id="879" r:id="rId19"/>
    <p:sldId id="709" r:id="rId20"/>
    <p:sldId id="708" r:id="rId21"/>
    <p:sldId id="519" r:id="rId22"/>
    <p:sldId id="520" r:id="rId23"/>
    <p:sldId id="522" r:id="rId24"/>
    <p:sldId id="523" r:id="rId25"/>
    <p:sldId id="524" r:id="rId26"/>
    <p:sldId id="614" r:id="rId27"/>
    <p:sldId id="717" r:id="rId28"/>
    <p:sldId id="666" r:id="rId29"/>
    <p:sldId id="713" r:id="rId30"/>
    <p:sldId id="718" r:id="rId31"/>
    <p:sldId id="719" r:id="rId32"/>
    <p:sldId id="720" r:id="rId33"/>
    <p:sldId id="955" r:id="rId34"/>
    <p:sldId id="956" r:id="rId35"/>
    <p:sldId id="957" r:id="rId36"/>
    <p:sldId id="958" r:id="rId37"/>
    <p:sldId id="959" r:id="rId38"/>
    <p:sldId id="966" r:id="rId39"/>
    <p:sldId id="967" r:id="rId40"/>
    <p:sldId id="968" r:id="rId41"/>
    <p:sldId id="969" r:id="rId42"/>
    <p:sldId id="970" r:id="rId43"/>
    <p:sldId id="971" r:id="rId44"/>
    <p:sldId id="972" r:id="rId45"/>
    <p:sldId id="973" r:id="rId46"/>
    <p:sldId id="974" r:id="rId47"/>
    <p:sldId id="975" r:id="rId48"/>
    <p:sldId id="976" r:id="rId49"/>
    <p:sldId id="965"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3420" autoAdjust="0"/>
  </p:normalViewPr>
  <p:slideViewPr>
    <p:cSldViewPr>
      <p:cViewPr varScale="1">
        <p:scale>
          <a:sx n="107" d="100"/>
          <a:sy n="107" d="100"/>
        </p:scale>
        <p:origin x="153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4/8/2018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26</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945564"/>
          </a:xfrm>
          <a:prstGeom prst="rect">
            <a:avLst/>
          </a:prstGeom>
        </p:spPr>
        <p:txBody>
          <a:bodyPr wrap="square">
            <a:spAutoFit/>
          </a:bodyPr>
          <a:lstStyle/>
          <a:p>
            <a:pPr algn="ctr"/>
            <a:r>
              <a:rPr lang="en-US" sz="4000" dirty="0"/>
              <a:t>3 unloving, unforgiving, slanderers, without self-control, brutal, despisers of good, 4 traitors, headstrong, haughty, lovers of pleasure rather than lovers of God, 5 having a form of godliness but denying its power. And from such people turn away! </a:t>
            </a:r>
          </a:p>
          <a:p>
            <a:pPr algn="ctr"/>
            <a:r>
              <a:rPr lang="en-US" sz="4000" dirty="0"/>
              <a:t> </a:t>
            </a:r>
          </a:p>
          <a:p>
            <a:pPr lvl="0" algn="ctr">
              <a:defRPr/>
            </a:pPr>
            <a:r>
              <a:rPr lang="en-US" sz="4000" dirty="0">
                <a:solidFill>
                  <a:prstClr val="black"/>
                </a:solidFill>
                <a:latin typeface="Calibri"/>
              </a:rPr>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r>
              <a:rPr lang="en-US" sz="4000" dirty="0">
                <a:solidFill>
                  <a:prstClr val="black"/>
                </a:solidFill>
                <a:latin typeface="Calibri"/>
              </a:rPr>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r>
              <a:rPr lang="en-US" sz="4000" dirty="0"/>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9325630"/>
          </a:xfrm>
          <a:prstGeom prst="rect">
            <a:avLst/>
          </a:prstGeom>
        </p:spPr>
        <p:txBody>
          <a:bodyPr wrap="square">
            <a:spAutoFit/>
          </a:bodyPr>
          <a:lstStyle/>
          <a:p>
            <a:pPr algn="ctr"/>
            <a:r>
              <a:rPr lang="en-US" sz="4000" dirty="0"/>
              <a:t>6 For of this sort are those who creep into households and make captives of gullible women loaded down with sins, led away by various lusts, 7 always learning and never able to come to the knowledge of the truth. </a:t>
            </a:r>
          </a:p>
          <a:p>
            <a:pPr algn="ctr"/>
            <a:r>
              <a:rPr lang="en-US" sz="4000" b="1" dirty="0"/>
              <a:t> </a:t>
            </a:r>
            <a:endParaRPr lang="en-US" sz="4000" dirty="0"/>
          </a:p>
          <a:p>
            <a:pPr lvl="0" algn="ctr">
              <a:defRPr/>
            </a:pPr>
            <a:r>
              <a:rPr lang="en-US" sz="4000" dirty="0">
                <a:solidFill>
                  <a:prstClr val="black"/>
                </a:solidFill>
                <a:latin typeface="Calibri"/>
              </a:rPr>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lvl="0" algn="ctr">
              <a:defRPr/>
            </a:pPr>
            <a:r>
              <a:rPr lang="en-US" sz="4000" dirty="0">
                <a:solidFill>
                  <a:prstClr val="black"/>
                </a:solidFill>
                <a:latin typeface="Calibri"/>
              </a:rPr>
              <a:t> </a:t>
            </a:r>
          </a:p>
          <a:p>
            <a:pPr lvl="0" algn="ctr">
              <a:defRPr/>
            </a:pPr>
            <a:endParaRPr lang="en-US" sz="4000" dirty="0">
              <a:solidFill>
                <a:prstClr val="black"/>
              </a:solidFill>
              <a:latin typeface="Calibri"/>
            </a:endParaRPr>
          </a:p>
          <a:p>
            <a:pPr lvl="0" algn="ctr">
              <a:defRPr/>
            </a:pPr>
            <a:endParaRPr lang="en-US" sz="4000" dirty="0">
              <a:solidFill>
                <a:prstClr val="black"/>
              </a:solidFill>
              <a:latin typeface="Calibri"/>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707886"/>
          </a:xfrm>
          <a:prstGeom prst="rect">
            <a:avLst/>
          </a:prstGeom>
        </p:spPr>
        <p:txBody>
          <a:bodyPr wrap="square">
            <a:spAutoFit/>
          </a:bodyPr>
          <a:lstStyle/>
          <a:p>
            <a:pPr algn="ctr"/>
            <a:r>
              <a:rPr lang="en-US" sz="4000" b="1" dirty="0"/>
              <a:t>Criteria for Walking Close with God</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4401205"/>
          </a:xfrm>
          <a:prstGeom prst="rect">
            <a:avLst/>
          </a:prstGeom>
        </p:spPr>
        <p:txBody>
          <a:bodyPr wrap="square">
            <a:spAutoFit/>
          </a:bodyPr>
          <a:lstStyle/>
          <a:p>
            <a:pPr algn="ctr"/>
            <a:r>
              <a:rPr lang="en-US" sz="4000" b="1" dirty="0"/>
              <a:t>1. We must accept the Lord Jesus Christ as our personal Savior.</a:t>
            </a:r>
            <a:r>
              <a:rPr lang="en-US" sz="4000" dirty="0"/>
              <a:t> </a:t>
            </a:r>
          </a:p>
          <a:p>
            <a:pPr algn="ctr"/>
            <a:endParaRPr lang="en-US" sz="4000" b="1" dirty="0"/>
          </a:p>
          <a:p>
            <a:pPr algn="ctr"/>
            <a:r>
              <a:rPr lang="en-US" sz="4000" b="1" dirty="0"/>
              <a:t> </a:t>
            </a:r>
          </a:p>
          <a:p>
            <a:pPr algn="ctr"/>
            <a:endParaRPr lang="en-US" sz="4000" b="1"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170099"/>
          </a:xfrm>
          <a:prstGeom prst="rect">
            <a:avLst/>
          </a:prstGeom>
        </p:spPr>
        <p:txBody>
          <a:bodyPr wrap="square">
            <a:spAutoFit/>
          </a:bodyPr>
          <a:lstStyle/>
          <a:p>
            <a:pPr algn="ctr"/>
            <a:r>
              <a:rPr lang="en-US" sz="4000" b="1" u="sng" dirty="0"/>
              <a:t>John 14:6</a:t>
            </a:r>
            <a:endParaRPr lang="en-US" sz="4000" u="sng" dirty="0"/>
          </a:p>
          <a:p>
            <a:pPr algn="ctr"/>
            <a:r>
              <a:rPr lang="en-US" sz="4000" dirty="0"/>
              <a:t>Jesus said to him, </a:t>
            </a:r>
            <a:r>
              <a:rPr lang="en-US" sz="4000" dirty="0">
                <a:solidFill>
                  <a:srgbClr val="FF0000"/>
                </a:solidFill>
              </a:rPr>
              <a:t>"I am the way, the truth, and the life. No one comes to the Father except through Me.” </a:t>
            </a:r>
          </a:p>
          <a:p>
            <a:pPr algn="ctr"/>
            <a:endParaRPr lang="en-US" sz="40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707886"/>
          </a:xfrm>
          <a:prstGeom prst="rect">
            <a:avLst/>
          </a:prstGeom>
        </p:spPr>
        <p:txBody>
          <a:bodyPr wrap="square">
            <a:spAutoFit/>
          </a:bodyPr>
          <a:lstStyle/>
          <a:p>
            <a:pPr algn="ctr"/>
            <a:r>
              <a:rPr lang="en-US" sz="4000" b="1" dirty="0"/>
              <a:t>2. We need to learn to listen to God</a:t>
            </a:r>
            <a:r>
              <a:rPr lang="en-US" sz="4000" dirty="0"/>
              <a:t> </a:t>
            </a: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785652"/>
          </a:xfrm>
          <a:prstGeom prst="rect">
            <a:avLst/>
          </a:prstGeom>
        </p:spPr>
        <p:txBody>
          <a:bodyPr wrap="square">
            <a:spAutoFit/>
          </a:bodyPr>
          <a:lstStyle/>
          <a:p>
            <a:pPr algn="ctr"/>
            <a:r>
              <a:rPr lang="en-US" sz="4000" b="1" u="sng" dirty="0"/>
              <a:t> </a:t>
            </a:r>
            <a:r>
              <a:rPr lang="en-US" sz="4000" u="sng" dirty="0"/>
              <a:t>  </a:t>
            </a:r>
            <a:r>
              <a:rPr lang="en-US" sz="4000" b="1" u="sng" dirty="0"/>
              <a:t>Luke 11:28</a:t>
            </a:r>
            <a:endParaRPr lang="en-US" sz="4000" u="sng" dirty="0"/>
          </a:p>
          <a:p>
            <a:pPr algn="ctr"/>
            <a:r>
              <a:rPr lang="en-US" sz="4000" dirty="0"/>
              <a:t>But He said, </a:t>
            </a:r>
            <a:r>
              <a:rPr lang="en-US" sz="4000" dirty="0">
                <a:solidFill>
                  <a:srgbClr val="FF0000"/>
                </a:solidFill>
              </a:rPr>
              <a:t>"More than that, blessed are those who hear the word of God and keep it!"</a:t>
            </a:r>
          </a:p>
          <a:p>
            <a:pPr algn="ctr"/>
            <a:r>
              <a:rPr lang="en-US" sz="4000" dirty="0"/>
              <a:t> </a:t>
            </a:r>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785652"/>
          </a:xfrm>
          <a:prstGeom prst="rect">
            <a:avLst/>
          </a:prstGeom>
        </p:spPr>
        <p:txBody>
          <a:bodyPr wrap="square">
            <a:spAutoFit/>
          </a:bodyPr>
          <a:lstStyle/>
          <a:p>
            <a:pPr algn="ctr"/>
            <a:r>
              <a:rPr lang="en-US" sz="4000" b="1" u="sng" dirty="0"/>
              <a:t>Jeremiah 33:3</a:t>
            </a:r>
            <a:endParaRPr lang="en-US" sz="4000" u="sng" dirty="0"/>
          </a:p>
          <a:p>
            <a:pPr algn="ctr"/>
            <a:r>
              <a:rPr lang="en-US" sz="4000" dirty="0"/>
              <a:t>'Call to Me, and I will answer you, and show you great and mighty things, which you do not know.'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016758"/>
          </a:xfrm>
          <a:prstGeom prst="rect">
            <a:avLst/>
          </a:prstGeom>
        </p:spPr>
        <p:txBody>
          <a:bodyPr wrap="square">
            <a:spAutoFit/>
          </a:bodyPr>
          <a:lstStyle/>
          <a:p>
            <a:pPr algn="ctr"/>
            <a:r>
              <a:rPr lang="en-US" sz="4000" dirty="0"/>
              <a:t> </a:t>
            </a:r>
            <a:r>
              <a:rPr lang="en-US" sz="4000" b="1" u="sng" dirty="0"/>
              <a:t>Psalm 116:1-2</a:t>
            </a:r>
            <a:endParaRPr lang="en-US" sz="4000" u="sng" dirty="0"/>
          </a:p>
          <a:p>
            <a:pPr algn="ctr"/>
            <a:r>
              <a:rPr lang="en-US" sz="4000" dirty="0"/>
              <a:t>1 I love the LORD, because He has heard My voice and my supplications. 2 Because He has inclined His ear to me, Therefore I will call upon Him as long as I live.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3. We have to trust Him</a:t>
            </a: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Proverbs 3:5-6</a:t>
            </a:r>
            <a:endParaRPr lang="en-US" sz="4000" u="sng" dirty="0"/>
          </a:p>
          <a:p>
            <a:pPr algn="ctr"/>
            <a:r>
              <a:rPr lang="en-US" sz="4000" dirty="0"/>
              <a:t>“Trust in the Lord with all your heart and do not lean on your own understanding. In all your ways acknowledge Him, and He will direct your paths.” </a:t>
            </a:r>
          </a:p>
          <a:p>
            <a:pPr algn="ctr"/>
            <a:endParaRPr lang="en-US" sz="4000" b="1" dirty="0"/>
          </a:p>
          <a:p>
            <a:pPr algn="ctr"/>
            <a:r>
              <a:rPr lang="en-US" sz="4000" b="1"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4401205"/>
          </a:xfrm>
          <a:prstGeom prst="rect">
            <a:avLst/>
          </a:prstGeom>
        </p:spPr>
        <p:txBody>
          <a:bodyPr wrap="square">
            <a:spAutoFit/>
          </a:bodyPr>
          <a:lstStyle/>
          <a:p>
            <a:pPr algn="ctr"/>
            <a:r>
              <a:rPr lang="en-US" sz="4000" b="1" u="sng" dirty="0"/>
              <a:t>Psalm 9:10</a:t>
            </a:r>
            <a:endParaRPr lang="en-US" sz="4000" u="sng" dirty="0"/>
          </a:p>
          <a:p>
            <a:pPr algn="ctr"/>
            <a:r>
              <a:rPr lang="en-US" sz="4000" dirty="0"/>
              <a:t>And those who know Your name will put their trust in You; For You, LORD, have not forsaken those who seek You.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3170099"/>
          </a:xfrm>
          <a:prstGeom prst="rect">
            <a:avLst/>
          </a:prstGeom>
        </p:spPr>
        <p:txBody>
          <a:bodyPr wrap="square">
            <a:spAutoFit/>
          </a:bodyPr>
          <a:lstStyle/>
          <a:p>
            <a:pPr algn="ctr"/>
            <a:r>
              <a:rPr lang="en-US" sz="4000" b="1" u="sng" dirty="0"/>
              <a:t>Psalm 84:12</a:t>
            </a:r>
            <a:endParaRPr lang="en-US" sz="4000" u="sng" dirty="0"/>
          </a:p>
          <a:p>
            <a:pPr algn="ctr"/>
            <a:r>
              <a:rPr lang="en-US" sz="4000" dirty="0"/>
              <a:t>“O LORD of hosts, Blessed is the man who trusts in You!”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8710077"/>
          </a:xfrm>
          <a:prstGeom prst="rect">
            <a:avLst/>
          </a:prstGeom>
        </p:spPr>
        <p:txBody>
          <a:bodyPr wrap="square">
            <a:spAutoFit/>
          </a:bodyPr>
          <a:lstStyle/>
          <a:p>
            <a:pPr algn="ctr"/>
            <a:r>
              <a:rPr lang="en-US" sz="4000" b="1" u="sng" dirty="0"/>
              <a:t>Romans 15:13</a:t>
            </a:r>
            <a:endParaRPr lang="en-US" sz="4000" u="sng" dirty="0"/>
          </a:p>
          <a:p>
            <a:pPr algn="ctr"/>
            <a:r>
              <a:rPr lang="en-US" sz="4000" dirty="0"/>
              <a:t>“Now may the God of hope fill you with all joy and peace in believing, that you may abound in hope by the power of the Holy Spirit.” </a:t>
            </a:r>
          </a:p>
          <a:p>
            <a:pPr algn="ctr"/>
            <a:r>
              <a:rPr lang="en-US" sz="4000" b="1" dirty="0"/>
              <a:t> </a:t>
            </a:r>
          </a:p>
          <a:p>
            <a:pPr algn="ctr"/>
            <a:endParaRPr lang="en-US" sz="4000" b="1" dirty="0"/>
          </a:p>
          <a:p>
            <a:pPr algn="ctr"/>
            <a:endParaRPr lang="en-US" sz="4000" b="1" dirty="0"/>
          </a:p>
          <a:p>
            <a:pPr algn="ctr"/>
            <a:endParaRPr lang="en-US" sz="4000" b="1" dirty="0"/>
          </a:p>
          <a:p>
            <a:pPr algn="ctr"/>
            <a:r>
              <a:rPr lang="en-US" sz="4000" dirty="0"/>
              <a:t> </a:t>
            </a:r>
          </a:p>
          <a:p>
            <a:pPr algn="ctr"/>
            <a:endParaRPr lang="en-US" sz="4000" b="1" dirty="0"/>
          </a:p>
          <a:p>
            <a:pPr algn="ctr"/>
            <a:endParaRPr lang="en-US" sz="4000" b="1" dirty="0"/>
          </a:p>
          <a:p>
            <a:pPr algn="ctr"/>
            <a:endParaRPr lang="en-US" sz="4000" b="1"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4. We should always </a:t>
            </a:r>
          </a:p>
          <a:p>
            <a:pPr algn="ctr"/>
            <a:r>
              <a:rPr lang="en-US" sz="4000" b="1" dirty="0"/>
              <a:t>Agree with God</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2 Timothy 2:15-16</a:t>
            </a:r>
            <a:endParaRPr lang="en-US" sz="4000" u="sng" dirty="0"/>
          </a:p>
          <a:p>
            <a:pPr algn="ctr"/>
            <a:r>
              <a:rPr lang="en-US" sz="4000" dirty="0"/>
              <a:t>15 Be diligent to present yourself approved to God, a worker who does not need to be ashamed, rightly dividing the word of truth. 16 But shun profane and idle babblings, for they will increase to more ungodliness.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5. We must Obey the Lord</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u="sng" dirty="0"/>
              <a:t>John 14:15</a:t>
            </a:r>
            <a:endParaRPr lang="en-US" sz="4000" u="sng" dirty="0"/>
          </a:p>
          <a:p>
            <a:pPr algn="ctr"/>
            <a:r>
              <a:rPr lang="en-US" sz="4000" dirty="0">
                <a:solidFill>
                  <a:srgbClr val="FF0000"/>
                </a:solidFill>
              </a:rPr>
              <a:t>"If you love Me, keep My commandments”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3785652"/>
          </a:xfrm>
          <a:prstGeom prst="rect">
            <a:avLst/>
          </a:prstGeom>
        </p:spPr>
        <p:txBody>
          <a:bodyPr wrap="square">
            <a:spAutoFit/>
          </a:bodyPr>
          <a:lstStyle/>
          <a:p>
            <a:pPr algn="ctr"/>
            <a:r>
              <a:rPr lang="en-US" sz="4000" dirty="0"/>
              <a:t> </a:t>
            </a:r>
            <a:r>
              <a:rPr lang="en-US" sz="4000" b="1" u="sng" dirty="0"/>
              <a:t>Luke 11:28</a:t>
            </a:r>
            <a:endParaRPr lang="en-US" sz="4000" u="sng" dirty="0"/>
          </a:p>
          <a:p>
            <a:pPr algn="ctr"/>
            <a:r>
              <a:rPr lang="en-US" sz="4000" dirty="0"/>
              <a:t>But He said, </a:t>
            </a:r>
            <a:r>
              <a:rPr lang="en-US" sz="4000" dirty="0">
                <a:solidFill>
                  <a:srgbClr val="FF0000"/>
                </a:solidFill>
              </a:rPr>
              <a:t>"More than that, blessed are those who hear the word of God and keep it!"</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Psalm 119:1-4</a:t>
            </a:r>
            <a:endParaRPr lang="en-US" sz="4000" u="sng" dirty="0"/>
          </a:p>
          <a:p>
            <a:pPr algn="ctr"/>
            <a:r>
              <a:rPr lang="en-US" sz="4000" dirty="0"/>
              <a:t>1 Blessed are the undefiled in the way, Who walk in the law of the LORD! 2 Blessed are those who keep His testimonies, Who seek Him with the whole heart! 3 They also do no iniquity; They walk in His ways. 4 You have commanded us To keep Your precepts diligently.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046988"/>
          </a:xfrm>
          <a:prstGeom prst="rect">
            <a:avLst/>
          </a:prstGeom>
          <a:noFill/>
        </p:spPr>
        <p:txBody>
          <a:bodyPr wrap="square" rtlCol="0">
            <a:spAutoFit/>
          </a:bodyPr>
          <a:lstStyle/>
          <a:p>
            <a:pPr algn="ctr"/>
            <a:r>
              <a:rPr lang="en-US" sz="3200" b="1" dirty="0"/>
              <a:t>Staying Close to God</a:t>
            </a:r>
            <a:endParaRPr lang="en-US" sz="3200" dirty="0"/>
          </a:p>
          <a:p>
            <a:pPr algn="ctr"/>
            <a:r>
              <a:rPr lang="en-US" sz="2800" b="1" dirty="0"/>
              <a:t>By Pastor Fee Soliven</a:t>
            </a:r>
            <a:endParaRPr lang="en-US" sz="2800" dirty="0"/>
          </a:p>
          <a:p>
            <a:pPr algn="ctr"/>
            <a:r>
              <a:rPr lang="en-US" sz="3200" b="1" dirty="0"/>
              <a:t>Genesis 5:21-24</a:t>
            </a:r>
            <a:endParaRPr lang="en-US" sz="3200" dirty="0"/>
          </a:p>
          <a:p>
            <a:pPr algn="ctr"/>
            <a:r>
              <a:rPr lang="en-US" sz="3200" b="1" dirty="0"/>
              <a:t>Sunday Morning</a:t>
            </a:r>
            <a:endParaRPr lang="en-US" sz="3200" dirty="0"/>
          </a:p>
          <a:p>
            <a:pPr algn="ctr"/>
            <a:r>
              <a:rPr lang="en-US" sz="3200" b="1" dirty="0"/>
              <a:t>April 8, 2018</a:t>
            </a:r>
            <a:endParaRPr lang="en-US" sz="3200" dirty="0"/>
          </a:p>
          <a:p>
            <a:pPr algn="ctr"/>
            <a:r>
              <a:rPr lang="en-US" sz="3200" dirty="0"/>
              <a:t> </a:t>
            </a:r>
          </a:p>
        </p:txBody>
      </p:sp>
      <p:pic>
        <p:nvPicPr>
          <p:cNvPr id="3" name="Picture 2" descr="A sandy beach next to the ocean&#10;&#10;Description generated with very high confidence">
            <a:extLst>
              <a:ext uri="{FF2B5EF4-FFF2-40B4-BE49-F238E27FC236}">
                <a16:creationId xmlns:a16="http://schemas.microsoft.com/office/drawing/2014/main" id="{3EC06A73-A255-42D4-A7EC-4B99BC96CA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400"/>
            <a:ext cx="9144000" cy="4495800"/>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0" y="6113015"/>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6. We have to Walk in the same direction God walks</a:t>
            </a:r>
            <a:endParaRPr lang="en-US" sz="4000" dirty="0"/>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Matthew 6:33-34</a:t>
            </a:r>
            <a:endParaRPr lang="en-US" sz="4000" u="sng" dirty="0"/>
          </a:p>
          <a:p>
            <a:pPr algn="ctr"/>
            <a:r>
              <a:rPr lang="en-US" sz="4000" dirty="0"/>
              <a:t>33 </a:t>
            </a:r>
            <a:r>
              <a:rPr lang="en-US" sz="4000" dirty="0">
                <a:solidFill>
                  <a:srgbClr val="FF0000"/>
                </a:solidFill>
              </a:rPr>
              <a:t>But seek first the kingdom of God and His righteousness, and all these things shall be added to you. </a:t>
            </a:r>
            <a:r>
              <a:rPr lang="en-US" sz="4000" dirty="0"/>
              <a:t>34 </a:t>
            </a:r>
            <a:r>
              <a:rPr lang="en-US" sz="4000" dirty="0">
                <a:solidFill>
                  <a:srgbClr val="FF0000"/>
                </a:solidFill>
              </a:rPr>
              <a:t>Therefore do not worry about tomorrow, for tomorrow will worry about its own things. Sufficient for the day is its own trouble. </a:t>
            </a:r>
          </a:p>
          <a:p>
            <a:pPr algn="ctr"/>
            <a:r>
              <a:rPr lang="en-US" sz="4000" dirty="0">
                <a:solidFill>
                  <a:srgbClr val="FF0000"/>
                </a:solidFill>
              </a:rPr>
              <a:t> </a:t>
            </a:r>
          </a:p>
          <a:p>
            <a:pPr algn="ctr"/>
            <a:endParaRPr lang="en-US" sz="40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1938992"/>
          </a:xfrm>
          <a:prstGeom prst="rect">
            <a:avLst/>
          </a:prstGeom>
        </p:spPr>
        <p:txBody>
          <a:bodyPr wrap="square">
            <a:spAutoFit/>
          </a:bodyPr>
          <a:lstStyle/>
          <a:p>
            <a:pPr algn="ctr"/>
            <a:r>
              <a:rPr lang="en-US" sz="4000" b="1" dirty="0"/>
              <a:t> 7. We must Stay in </a:t>
            </a:r>
          </a:p>
          <a:p>
            <a:pPr algn="ctr"/>
            <a:r>
              <a:rPr lang="en-US" sz="4000" b="1" dirty="0"/>
              <a:t>Step with the Lord</a:t>
            </a:r>
            <a:endParaRPr lang="en-US" sz="4000" dirty="0"/>
          </a:p>
          <a:p>
            <a:pPr algn="ctr"/>
            <a:r>
              <a:rPr lang="en-US" sz="4000" dirty="0"/>
              <a:t> </a:t>
            </a: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7478970"/>
          </a:xfrm>
          <a:prstGeom prst="rect">
            <a:avLst/>
          </a:prstGeom>
        </p:spPr>
        <p:txBody>
          <a:bodyPr wrap="square">
            <a:spAutoFit/>
          </a:bodyPr>
          <a:lstStyle/>
          <a:p>
            <a:pPr algn="ctr"/>
            <a:r>
              <a:rPr kumimoji="0" lang="en-US" sz="4000" b="0" i="0" u="sng" strike="noStrike" kern="1200" cap="none" spc="0" normalizeH="0" baseline="0" noProof="0" dirty="0">
                <a:ln>
                  <a:noFill/>
                </a:ln>
                <a:solidFill>
                  <a:srgbClr val="FFFFFF"/>
                </a:solidFill>
                <a:effectLst/>
                <a:uLnTx/>
                <a:uFillTx/>
                <a:latin typeface="Arial"/>
                <a:cs typeface="Arial"/>
              </a:rPr>
              <a:t> </a:t>
            </a:r>
            <a:r>
              <a:rPr lang="en-US" sz="4000" u="sng" dirty="0"/>
              <a:t> </a:t>
            </a:r>
            <a:r>
              <a:rPr lang="en-US" sz="4000" b="1" u="sng" dirty="0"/>
              <a:t>Jeremiah 29:11-13</a:t>
            </a:r>
            <a:endParaRPr lang="en-US" sz="4000" u="sng" dirty="0"/>
          </a:p>
          <a:p>
            <a:pPr algn="ctr"/>
            <a:r>
              <a:rPr lang="en-US" sz="4000" dirty="0"/>
              <a:t>11 For I know the thoughts that I think toward you, says the LORD, thoughts of peace and not of evil, to give you a future and a hope. 12 Then you will call upon Me and go and pray to Me, and I will listen to you. 13 And you will seek Me and find Me, when you search for Me with all your heart. </a:t>
            </a:r>
          </a:p>
          <a:p>
            <a:pPr algn="ct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53763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8. We must always want to </a:t>
            </a:r>
          </a:p>
          <a:p>
            <a:pPr algn="ctr"/>
            <a:r>
              <a:rPr lang="en-US" sz="4000" b="1" dirty="0"/>
              <a:t>Love God</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99089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b="1" u="sng" dirty="0"/>
              <a:t>Matthew 22:37-40</a:t>
            </a:r>
            <a:endParaRPr lang="en-US" sz="4000" u="sng" dirty="0"/>
          </a:p>
          <a:p>
            <a:pPr algn="ctr"/>
            <a:r>
              <a:rPr lang="en-US" sz="4000" dirty="0"/>
              <a:t>37 Jesus said to him, </a:t>
            </a:r>
            <a:r>
              <a:rPr lang="en-US" sz="4000" dirty="0">
                <a:solidFill>
                  <a:srgbClr val="FF0000"/>
                </a:solidFill>
              </a:rPr>
              <a:t>" 'You shall love the LORD your God with all your heart, with all your soul, and with all your mind.'</a:t>
            </a:r>
            <a:r>
              <a:rPr lang="en-US" sz="4000" dirty="0"/>
              <a:t>  38 </a:t>
            </a:r>
            <a:r>
              <a:rPr lang="en-US" sz="4000" dirty="0">
                <a:solidFill>
                  <a:srgbClr val="FF0000"/>
                </a:solidFill>
              </a:rPr>
              <a:t>This is the first and great commandment. </a:t>
            </a:r>
            <a:r>
              <a:rPr lang="en-US" sz="4000" dirty="0"/>
              <a:t>39 </a:t>
            </a:r>
            <a:r>
              <a:rPr lang="en-US" sz="4000" dirty="0">
                <a:solidFill>
                  <a:srgbClr val="FF0000"/>
                </a:solidFill>
              </a:rPr>
              <a:t>And the second is like it: 'You shall love your neighbor as yourself.' </a:t>
            </a:r>
            <a:r>
              <a:rPr lang="en-US" sz="4000" dirty="0"/>
              <a:t> 40 </a:t>
            </a:r>
            <a:r>
              <a:rPr lang="en-US" sz="4000" dirty="0">
                <a:solidFill>
                  <a:srgbClr val="FF0000"/>
                </a:solidFill>
              </a:rPr>
              <a:t>On these two commandments hang all the Law and the Prophets."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38704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9. We must Forsake Sin</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5143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2554545"/>
          </a:xfrm>
          <a:prstGeom prst="rect">
            <a:avLst/>
          </a:prstGeom>
        </p:spPr>
        <p:txBody>
          <a:bodyPr wrap="square">
            <a:spAutoFit/>
          </a:bodyPr>
          <a:lstStyle/>
          <a:p>
            <a:pPr algn="ctr"/>
            <a:r>
              <a:rPr lang="en-US" sz="4000" b="1" u="sng" dirty="0"/>
              <a:t>Matthew 5:8</a:t>
            </a:r>
            <a:endParaRPr lang="en-US" sz="4000" u="sng" dirty="0"/>
          </a:p>
          <a:p>
            <a:pPr algn="ctr"/>
            <a:r>
              <a:rPr lang="en-US" sz="4000" dirty="0">
                <a:solidFill>
                  <a:srgbClr val="FF0000"/>
                </a:solidFill>
              </a:rPr>
              <a:t>“Blessed are the pure in heart, For they shall see God”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59892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10. We also have to Pursue a </a:t>
            </a:r>
          </a:p>
          <a:p>
            <a:pPr algn="ctr"/>
            <a:r>
              <a:rPr lang="en-US" sz="4000" b="1" dirty="0"/>
              <a:t>Life of Holiness</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065035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2 Timothy 2:15-22</a:t>
            </a:r>
            <a:endParaRPr lang="en-US" sz="4000" u="sng" dirty="0"/>
          </a:p>
          <a:p>
            <a:pPr algn="ctr"/>
            <a:r>
              <a:rPr lang="en-US" sz="4000" dirty="0"/>
              <a:t>15 Be diligent to present yourself approved to God, a worker who does not need to be ashamed, rightly dividing the word of truth. 16 But shun profane and idle babblings, for they will increase to more ungodliness.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31610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Genesis 5:21-24</a:t>
            </a:r>
          </a:p>
          <a:p>
            <a:pPr algn="ctr"/>
            <a:r>
              <a:rPr lang="en-US" sz="4000" dirty="0"/>
              <a:t>21 Enoch lived sixty-five years, and begot Methuselah. 22 After he begot Methuselah, Enoch walked with God three hundred years, and had sons and daughters. 23 So all the days of Enoch were three hundred and sixty-five years. 24 And Enoch walked with God; and he was not, for God took him.</a:t>
            </a:r>
          </a:p>
          <a:p>
            <a:pPr algn="ct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dirty="0"/>
              <a:t>17 And their message will spread like cancer. Hymenaeus and </a:t>
            </a:r>
            <a:r>
              <a:rPr lang="en-US" sz="4000" dirty="0" err="1"/>
              <a:t>Philetus</a:t>
            </a:r>
            <a:r>
              <a:rPr lang="en-US" sz="4000" dirty="0"/>
              <a:t> are of this sort, 18 who have strayed concerning the truth, saying that the resurrection is already past; and they overthrow the faith of some.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227900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19 Nevertheless the solid foundation of God stands, having this seal: "The Lord knows those who are His," and, "Let everyone who names the name of Christ depart from iniquity." 20 But in a great house there are not only vessels of gold and silver, but also of wood and clay, some for honor and some for dishonor.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402300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dirty="0"/>
              <a:t>21 Therefore if anyone cleanses himself from the latter, he will be a vessel for honor, sanctified and useful for the Master, prepared for every good work. 22 Flee also youthful lusts; but pursue righteousness, faith, love, peace with those who call on the Lord out of a pure heart.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21859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u="sng" dirty="0"/>
              <a:t>1 John 1:9</a:t>
            </a:r>
            <a:endParaRPr lang="en-US" sz="4000" u="sng" dirty="0"/>
          </a:p>
          <a:p>
            <a:pPr algn="ctr"/>
            <a:r>
              <a:rPr lang="en-US" sz="4000" dirty="0"/>
              <a:t>“If we confess our sins, He is faithful and just to forgive us our sins and to cleanse us from all unrighteousness”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90815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1. In light of all these criteria, can you say that you are walking with God?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99277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2. Which ones are true of you?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38753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3. Which ones could use some improvement?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54908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4. What can you do to be more consistent in walking with God?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250604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5. What inspires you to persevere in your walk with Him?</a:t>
            </a:r>
            <a:endParaRPr lang="en-US" sz="4000" dirty="0"/>
          </a:p>
          <a:p>
            <a:pPr algn="ctr"/>
            <a:r>
              <a:rPr lang="en-US" sz="4000" b="1" dirty="0"/>
              <a:t>Let’s Pray</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201275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806406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When you come to the end of your life, what do you want people to remember about you? </a:t>
            </a:r>
            <a:endParaRPr lang="en-US" sz="4000" dirty="0"/>
          </a:p>
          <a:p>
            <a:pPr algn="ctr"/>
            <a:endParaRPr lang="en-US" sz="4000" dirty="0"/>
          </a:p>
          <a:p>
            <a:pPr algn="ctr"/>
            <a:r>
              <a:rPr lang="en-US" sz="4000" b="1" dirty="0"/>
              <a:t> </a:t>
            </a:r>
            <a:endParaRPr lang="en-US" sz="4000" dirty="0"/>
          </a:p>
          <a:p>
            <a:pPr algn="ctr"/>
            <a:r>
              <a:rPr lang="en-US" sz="4000" dirty="0"/>
              <a:t> </a:t>
            </a:r>
          </a:p>
          <a:p>
            <a:pPr algn="ctr"/>
            <a:endParaRPr lang="en-US" sz="4000" dirty="0"/>
          </a:p>
          <a:p>
            <a:pPr algn="ctr"/>
            <a:r>
              <a:rPr lang="en-US" sz="4000" b="1" dirty="0"/>
              <a:t> </a:t>
            </a:r>
            <a:endParaRPr lang="en-US" sz="4000" dirty="0"/>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4869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4401205"/>
          </a:xfrm>
          <a:prstGeom prst="rect">
            <a:avLst/>
          </a:prstGeom>
        </p:spPr>
        <p:txBody>
          <a:bodyPr wrap="square">
            <a:spAutoFit/>
          </a:bodyPr>
          <a:lstStyle/>
          <a:p>
            <a:pPr algn="ctr"/>
            <a:r>
              <a:rPr lang="en-US" sz="4000" b="1" u="sng" dirty="0"/>
              <a:t>Hebrews 11:5</a:t>
            </a:r>
            <a:endParaRPr lang="en-US" sz="4000" u="sng" dirty="0"/>
          </a:p>
          <a:p>
            <a:pPr algn="ctr"/>
            <a:r>
              <a:rPr lang="en-US" sz="4000" dirty="0"/>
              <a:t>“By faith Enoch was taken away so that he did not see death, "and was not found, because God had taken him"; for before he was taken he had this testimony, that he pleased God.”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7478970"/>
          </a:xfrm>
          <a:prstGeom prst="rect">
            <a:avLst/>
          </a:prstGeom>
        </p:spPr>
        <p:txBody>
          <a:bodyPr wrap="square">
            <a:spAutoFit/>
          </a:bodyPr>
          <a:lstStyle/>
          <a:p>
            <a:pPr algn="ctr"/>
            <a:r>
              <a:rPr lang="en-US" sz="4000" dirty="0"/>
              <a:t> </a:t>
            </a:r>
            <a:r>
              <a:rPr lang="en-US" sz="4000" b="1" u="sng" dirty="0"/>
              <a:t>Jude 14-15</a:t>
            </a:r>
            <a:endParaRPr lang="en-US" sz="4000" u="sng" dirty="0"/>
          </a:p>
          <a:p>
            <a:pPr algn="ctr"/>
            <a:r>
              <a:rPr lang="en-US" sz="4000" dirty="0"/>
              <a:t>14 Now Enoch, the seventh from Adam, prophesied about these men also, saying, "Behold, the Lord comes with ten thousands of His saints, 15 to execute judgment on all, to convict all who are ungodly among them of all their ungodly deeds which they have committed in an ungodly way, and of all the harsh things which ungodly sinners have spoken against Him."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u="sng" dirty="0"/>
              <a:t> </a:t>
            </a:r>
            <a:r>
              <a:rPr lang="en-US" sz="4000" b="1" u="sng" dirty="0"/>
              <a:t>Genesis 6:5</a:t>
            </a:r>
            <a:endParaRPr lang="en-US" sz="4000" u="sng" dirty="0"/>
          </a:p>
          <a:p>
            <a:pPr algn="ctr"/>
            <a:r>
              <a:rPr lang="en-US" sz="4000" dirty="0"/>
              <a:t>“the Lord saw that the wickedness of man was great on the earth, and that every intent of the thoughts of his heart was only evil continually”</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5632311"/>
          </a:xfrm>
          <a:prstGeom prst="rect">
            <a:avLst/>
          </a:prstGeom>
        </p:spPr>
        <p:txBody>
          <a:bodyPr wrap="square">
            <a:spAutoFit/>
          </a:bodyPr>
          <a:lstStyle/>
          <a:p>
            <a:pPr algn="ctr"/>
            <a:r>
              <a:rPr kumimoji="0" lang="en-US" sz="4000" i="0" strike="noStrike" kern="1200" cap="none" spc="0" normalizeH="0" baseline="0" noProof="0" dirty="0">
                <a:ln>
                  <a:noFill/>
                </a:ln>
                <a:solidFill>
                  <a:prstClr val="black"/>
                </a:solidFill>
                <a:effectLst/>
                <a:uLnTx/>
                <a:uFillTx/>
                <a:latin typeface="Calibri"/>
              </a:rPr>
              <a:t> </a:t>
            </a:r>
            <a:r>
              <a:rPr lang="en-US" sz="4000" dirty="0"/>
              <a:t> </a:t>
            </a:r>
            <a:r>
              <a:rPr lang="en-US" sz="4000" b="1" dirty="0"/>
              <a:t>2 Timothy 3:1-7</a:t>
            </a:r>
            <a:endParaRPr lang="en-US" sz="4000" dirty="0"/>
          </a:p>
          <a:p>
            <a:pPr algn="ctr"/>
            <a:r>
              <a:rPr lang="en-US" sz="4000" dirty="0"/>
              <a:t>1 But know this, that in the last days perilous times will come: 2 For men will be lovers of themselves, lovers of money, boasters, proud, blasphemers, disobedient to parents, unthankful, unholy,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21628</TotalTime>
  <Words>1061</Words>
  <Application>Microsoft Office PowerPoint</Application>
  <PresentationFormat>On-screen Show (4:3)</PresentationFormat>
  <Paragraphs>164</Paragraphs>
  <Slides>49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1329</cp:revision>
  <dcterms:created xsi:type="dcterms:W3CDTF">2013-06-05T21:04:28Z</dcterms:created>
  <dcterms:modified xsi:type="dcterms:W3CDTF">2018-04-08T23:04:55Z</dcterms:modified>
</cp:coreProperties>
</file>