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45"/>
  </p:notesMasterIdLst>
  <p:sldIdLst>
    <p:sldId id="801" r:id="rId4"/>
    <p:sldId id="698" r:id="rId5"/>
    <p:sldId id="258" r:id="rId6"/>
    <p:sldId id="259" r:id="rId7"/>
    <p:sldId id="617" r:id="rId8"/>
    <p:sldId id="738" r:id="rId9"/>
    <p:sldId id="615" r:id="rId10"/>
    <p:sldId id="616" r:id="rId11"/>
    <p:sldId id="260" r:id="rId12"/>
    <p:sldId id="799" r:id="rId13"/>
    <p:sldId id="518" r:id="rId14"/>
    <p:sldId id="704" r:id="rId15"/>
    <p:sldId id="706" r:id="rId16"/>
    <p:sldId id="707" r:id="rId17"/>
    <p:sldId id="709" r:id="rId18"/>
    <p:sldId id="520" r:id="rId19"/>
    <p:sldId id="522" r:id="rId20"/>
    <p:sldId id="523" r:id="rId21"/>
    <p:sldId id="524" r:id="rId22"/>
    <p:sldId id="614" r:id="rId23"/>
    <p:sldId id="717" r:id="rId24"/>
    <p:sldId id="771" r:id="rId25"/>
    <p:sldId id="772" r:id="rId26"/>
    <p:sldId id="773" r:id="rId27"/>
    <p:sldId id="774" r:id="rId28"/>
    <p:sldId id="775" r:id="rId29"/>
    <p:sldId id="763" r:id="rId30"/>
    <p:sldId id="713" r:id="rId31"/>
    <p:sldId id="718" r:id="rId32"/>
    <p:sldId id="719" r:id="rId33"/>
    <p:sldId id="720" r:id="rId34"/>
    <p:sldId id="725" r:id="rId35"/>
    <p:sldId id="726" r:id="rId36"/>
    <p:sldId id="728" r:id="rId37"/>
    <p:sldId id="729" r:id="rId38"/>
    <p:sldId id="730" r:id="rId39"/>
    <p:sldId id="792" r:id="rId40"/>
    <p:sldId id="776" r:id="rId41"/>
    <p:sldId id="797" r:id="rId42"/>
    <p:sldId id="798" r:id="rId43"/>
    <p:sldId id="298"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94660"/>
  </p:normalViewPr>
  <p:slideViewPr>
    <p:cSldViewPr>
      <p:cViewPr varScale="1">
        <p:scale>
          <a:sx n="108" d="100"/>
          <a:sy n="108" d="100"/>
        </p:scale>
        <p:origin x="168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heme" Target="theme/theme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5/23/2018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20</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5/23/2018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5/23/2018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5/23/2018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5/23/2018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5/23/2018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B80C8-9C17-4C8D-80FA-039A6827A3A1}" type="datetimeFigureOut">
              <a:rPr lang="en-US" smtClean="0">
                <a:solidFill>
                  <a:prstClr val="black">
                    <a:tint val="75000"/>
                  </a:prstClr>
                </a:solidFill>
              </a:rPr>
              <a:pPr/>
              <a:t>5/23/2018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prstClr val="black">
                    <a:tint val="75000"/>
                  </a:prstClr>
                </a:solidFill>
              </a:rPr>
              <a:pPr/>
              <a:t>5/23/2018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prstClr val="black">
                    <a:tint val="75000"/>
                  </a:prstClr>
                </a:solidFill>
              </a:rPr>
              <a:pPr/>
              <a:t>5/23/2018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5/23/2018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5/23/2018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5/23/2018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5/23/2018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5/23/2018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5/23/2018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5/23/2018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B80C8-9C17-4C8D-80FA-039A6827A3A1}" type="datetimeFigureOut">
              <a:rPr lang="en-US" smtClean="0">
                <a:solidFill>
                  <a:prstClr val="black">
                    <a:tint val="75000"/>
                  </a:prstClr>
                </a:solidFill>
              </a:rPr>
              <a:pPr/>
              <a:t>5/23/2018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5/23/2018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482971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b="1" dirty="0"/>
              <a:t>26 and that they may come to their senses and escape the snare of the devil, having been taken captive by him to do his will.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60790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dirty="0"/>
              <a:t> </a:t>
            </a:r>
            <a:r>
              <a:rPr lang="en-US" sz="4000" b="1" dirty="0"/>
              <a:t>20 But in a great house there are not only vessels of gold and silver, but also of wood and clay, some for honor and some for dishonor.</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1 Corinthians 3:10-17</a:t>
            </a:r>
            <a:endParaRPr lang="en-US" sz="4000" u="sng" dirty="0"/>
          </a:p>
          <a:p>
            <a:pPr algn="ctr"/>
            <a:r>
              <a:rPr lang="en-US" sz="4000" dirty="0"/>
              <a:t>10 According to the grace of God which was given to me, as a wise master builder I have laid the foundation, and another builds on it. But let each one take heed how he builds on it.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6863417"/>
          </a:xfrm>
          <a:prstGeom prst="rect">
            <a:avLst/>
          </a:prstGeom>
        </p:spPr>
        <p:txBody>
          <a:bodyPr wrap="square">
            <a:spAutoFit/>
          </a:bodyPr>
          <a:lstStyle/>
          <a:p>
            <a:pPr algn="ctr"/>
            <a:r>
              <a:rPr lang="en-US" sz="4000" dirty="0"/>
              <a:t>11 For no other foundation can anyone lay than that which is laid, which is Jesus Christ. 12 Now if anyone builds on this foundation with gold, silver, precious stones, wood, hay, straw, 13 each one's work will become clear; for the Day will declare it, because it will be revealed by fire; and the fire will test each one's work, of what sort it is.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7478970"/>
          </a:xfrm>
          <a:prstGeom prst="rect">
            <a:avLst/>
          </a:prstGeom>
        </p:spPr>
        <p:txBody>
          <a:bodyPr wrap="square">
            <a:spAutoFit/>
          </a:bodyPr>
          <a:lstStyle/>
          <a:p>
            <a:pPr algn="ctr"/>
            <a:r>
              <a:rPr lang="en-US" sz="4000" dirty="0"/>
              <a:t>14 If anyone's work which he has built on it endures, he will receive a reward. 15 If anyone's work is burned, he will suffer loss; but he himself will be saved, yet so as through fire. 16 Do you not know that you are the temple of God and that the Spirit of God dwells in you? 17 If anyone defiles the temple of God, God will destroy him. For the temple of God is holy, which temple you are. </a:t>
            </a:r>
          </a:p>
          <a:p>
            <a:pPr algn="ctr"/>
            <a:r>
              <a:rPr lang="en-US" sz="4000" b="1" dirty="0"/>
              <a:t> </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dirty="0"/>
              <a:t>21 Therefore if anyone cleanses himself from the latter, he will be a vessel for honor, sanctified and useful for the Master, prepared for every good work. </a:t>
            </a:r>
            <a:endParaRPr lang="en-US" sz="4000" dirty="0"/>
          </a:p>
          <a:p>
            <a:pPr algn="ctr"/>
            <a:r>
              <a:rPr lang="en-US" sz="4000" b="1" dirty="0"/>
              <a:t> </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8166"/>
            <a:ext cx="8915400" cy="6247864"/>
          </a:xfrm>
          <a:prstGeom prst="rect">
            <a:avLst/>
          </a:prstGeom>
        </p:spPr>
        <p:txBody>
          <a:bodyPr wrap="square">
            <a:spAutoFit/>
          </a:bodyPr>
          <a:lstStyle/>
          <a:p>
            <a:pPr algn="ctr"/>
            <a:r>
              <a:rPr lang="en-US" sz="4000" b="1" u="sng" dirty="0"/>
              <a:t>Ephesians 2:8-10</a:t>
            </a:r>
            <a:endParaRPr lang="en-US" sz="4000" u="sng" dirty="0"/>
          </a:p>
          <a:p>
            <a:pPr algn="ctr"/>
            <a:r>
              <a:rPr lang="en-US" sz="4000" dirty="0"/>
              <a:t>8 For by grace you have been saved through faith, and that not of yourselves; it is the gift of God, 9 not of works, lest anyone should boast. 10 For we are His workmanship, created in Christ Jesus for good works, which God prepared beforehand that we should walk in them.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6247864"/>
          </a:xfrm>
          <a:prstGeom prst="rect">
            <a:avLst/>
          </a:prstGeom>
        </p:spPr>
        <p:txBody>
          <a:bodyPr wrap="square">
            <a:spAutoFit/>
          </a:bodyPr>
          <a:lstStyle/>
          <a:p>
            <a:pPr algn="ctr"/>
            <a:r>
              <a:rPr lang="en-US" sz="4000" b="1" u="sng" dirty="0"/>
              <a:t>Titus 2:7-15</a:t>
            </a:r>
            <a:endParaRPr lang="en-US" sz="4000" u="sng" dirty="0"/>
          </a:p>
          <a:p>
            <a:pPr algn="ctr"/>
            <a:r>
              <a:rPr lang="en-US" sz="4000" dirty="0"/>
              <a:t>7 in all things showing yourself to be a pattern of good works; in doctrine showing integrity, reverence, incorruptibility, 8 sound speech that cannot be condemned, that one who is an opponent may be ashamed, having nothing evil to say of you.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dirty="0"/>
              <a:t>9 Exhort bondservants to be obedient to their own masters, to be well pleasing in all things, not answering back, 10 not pilfering, but showing all good fidelity, that they may adorn the doctrine of God our Savior in all things. 11 For the grace of God that brings salvation has appeared to all men,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dirty="0"/>
              <a:t>12 teaching us that, denying ungodliness and worldly lusts, we should live soberly, righteously, and godly in the present age, 13 looking for the blessed hope and glorious appearing of our great God and Savior Jesus Christ,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7212"/>
            <a:ext cx="8915400" cy="5632311"/>
          </a:xfrm>
          <a:prstGeom prst="rect">
            <a:avLst/>
          </a:prstGeom>
        </p:spPr>
        <p:txBody>
          <a:bodyPr wrap="square">
            <a:spAutoFit/>
          </a:bodyPr>
          <a:lstStyle/>
          <a:p>
            <a:pPr algn="ctr"/>
            <a:r>
              <a:rPr lang="en-US" sz="4000" dirty="0"/>
              <a:t>14 who gave Himself for us, that He might redeem us from every lawless deed and purify for Himself His own special people, zealous for good works. 15 Speak these things, exhort, and rebuke with all authority. Let no one despise you. </a:t>
            </a:r>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8094524"/>
          </a:xfrm>
          <a:prstGeom prst="rect">
            <a:avLst/>
          </a:prstGeom>
        </p:spPr>
        <p:txBody>
          <a:bodyPr wrap="square">
            <a:spAutoFit/>
          </a:bodyPr>
          <a:lstStyle/>
          <a:p>
            <a:pPr algn="ctr"/>
            <a:r>
              <a:rPr lang="en-US" sz="4000" b="1" dirty="0"/>
              <a:t>22 Flee also youthful lusts; but pursue righteousness, faith, love, peace with those who call on the Lord out of a pure heart. </a:t>
            </a:r>
            <a:endParaRPr lang="en-US" sz="4000" dirty="0"/>
          </a:p>
          <a:p>
            <a:pPr algn="ctr"/>
            <a:r>
              <a:rPr lang="en-US" sz="4000" dirty="0"/>
              <a:t> </a:t>
            </a:r>
          </a:p>
          <a:p>
            <a:pPr algn="ctr"/>
            <a:r>
              <a:rPr lang="en-US" sz="4000" dirty="0"/>
              <a:t> </a:t>
            </a:r>
          </a:p>
          <a:p>
            <a:pPr algn="ctr"/>
            <a:r>
              <a:rPr lang="en-US" sz="4000" dirty="0"/>
              <a:t> </a:t>
            </a:r>
          </a:p>
          <a:p>
            <a:pPr algn="ctr"/>
            <a:r>
              <a:rPr lang="en-US" sz="4000" dirty="0"/>
              <a:t> </a:t>
            </a:r>
          </a:p>
          <a:p>
            <a:pPr algn="ctr"/>
            <a:endParaRPr lang="en-US" sz="4000" b="1" dirty="0"/>
          </a:p>
          <a:p>
            <a:pPr algn="ctr"/>
            <a:r>
              <a:rPr lang="en-US" sz="4000" dirty="0"/>
              <a:t> </a:t>
            </a:r>
          </a:p>
          <a:p>
            <a:pPr algn="ctr"/>
            <a:r>
              <a:rPr lang="en-US" sz="4000" dirty="0"/>
              <a:t>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863417"/>
          </a:xfrm>
          <a:prstGeom prst="rect">
            <a:avLst/>
          </a:prstGeom>
        </p:spPr>
        <p:txBody>
          <a:bodyPr wrap="square">
            <a:spAutoFit/>
          </a:bodyPr>
          <a:lstStyle/>
          <a:p>
            <a:pPr algn="ctr"/>
            <a:r>
              <a:rPr lang="en-US" sz="4000" b="1" u="sng" dirty="0"/>
              <a:t>1 Timothy 6:11-12</a:t>
            </a:r>
            <a:endParaRPr lang="en-US" sz="4000" u="sng" dirty="0"/>
          </a:p>
          <a:p>
            <a:pPr algn="ctr"/>
            <a:r>
              <a:rPr lang="en-US" sz="4000" dirty="0"/>
              <a:t>11 But you, O man of God, flee these things and pursue righteousness, godliness, faith, love, patience, gentleness. 12 Fight the good fight of faith, lay hold on eternal life, to which you were also called and have confessed the good confession in the presence of many witnesses.</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07555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7478970"/>
          </a:xfrm>
          <a:prstGeom prst="rect">
            <a:avLst/>
          </a:prstGeom>
        </p:spPr>
        <p:txBody>
          <a:bodyPr wrap="square">
            <a:spAutoFit/>
          </a:bodyPr>
          <a:lstStyle/>
          <a:p>
            <a:pPr algn="ctr"/>
            <a:r>
              <a:rPr lang="en-US" sz="4000" u="sng" dirty="0"/>
              <a:t> </a:t>
            </a:r>
            <a:r>
              <a:rPr lang="en-US" sz="4000" b="1" u="sng" dirty="0"/>
              <a:t>1 Corinthians 13:13</a:t>
            </a:r>
            <a:endParaRPr lang="en-US" sz="4000" u="sng" dirty="0"/>
          </a:p>
          <a:p>
            <a:pPr algn="ctr"/>
            <a:r>
              <a:rPr lang="en-US" sz="4000" dirty="0"/>
              <a:t>“And now abide faith, hope, love, these three; but the greatest of these is love.”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52238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247864"/>
          </a:xfrm>
          <a:prstGeom prst="rect">
            <a:avLst/>
          </a:prstGeom>
        </p:spPr>
        <p:txBody>
          <a:bodyPr wrap="square">
            <a:spAutoFit/>
          </a:bodyPr>
          <a:lstStyle/>
          <a:p>
            <a:pPr algn="ctr"/>
            <a:r>
              <a:rPr lang="en-US" sz="4000" b="1" dirty="0"/>
              <a:t>23 But avoid foolish and ignorant disputes, knowing that they generate strife. </a:t>
            </a:r>
            <a:endParaRPr lang="en-US" sz="4000" dirty="0"/>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48005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9941183"/>
          </a:xfrm>
          <a:prstGeom prst="rect">
            <a:avLst/>
          </a:prstGeom>
        </p:spPr>
        <p:txBody>
          <a:bodyPr wrap="square">
            <a:spAutoFit/>
          </a:bodyPr>
          <a:lstStyle/>
          <a:p>
            <a:pPr algn="ctr"/>
            <a:r>
              <a:rPr lang="en-US" sz="4000" b="1" u="sng" dirty="0"/>
              <a:t>1 Timothy 1:4-7</a:t>
            </a:r>
            <a:endParaRPr lang="en-US" sz="4000" u="sng" dirty="0"/>
          </a:p>
          <a:p>
            <a:pPr algn="ctr"/>
            <a:r>
              <a:rPr lang="en-US" sz="4000" dirty="0"/>
              <a:t>4 nor give heed to fables and endless genealogies, which cause disputes rather than godly edification which is in faith. 5 Now the purpose of the commandment is love from a pure heart, from a good conscience, and from sincere faith, 6 from which some, having strayed, have turned aside to idle talk, 7 desiring to be teachers of the law, understanding neither what they say nor the things which they affirm.</a:t>
            </a:r>
          </a:p>
          <a:p>
            <a:pPr algn="ctr"/>
            <a:r>
              <a:rPr lang="en-US" sz="4000" dirty="0"/>
              <a:t> </a:t>
            </a:r>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8496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7848302"/>
          </a:xfrm>
          <a:prstGeom prst="rect">
            <a:avLst/>
          </a:prstGeom>
        </p:spPr>
        <p:txBody>
          <a:bodyPr wrap="square">
            <a:spAutoFit/>
          </a:bodyPr>
          <a:lstStyle/>
          <a:p>
            <a:pPr algn="ctr"/>
            <a:r>
              <a:rPr lang="en-US" sz="3600" b="1" u="sng" dirty="0"/>
              <a:t>1 Timothy 6:3-5</a:t>
            </a:r>
            <a:endParaRPr lang="en-US" sz="3600" u="sng" dirty="0"/>
          </a:p>
          <a:p>
            <a:pPr algn="ctr"/>
            <a:r>
              <a:rPr lang="en-US" sz="3600" dirty="0"/>
              <a:t>3 If anyone teaches otherwise and does not consent to wholesome words, even the words of our Lord Jesus Christ, and to the doctrine which accords with godliness, 4 he is proud, knowing nothing, but is obsessed with disputes and arguments over words, from which come envy, strife, reviling, evil suspicions, 5 useless </a:t>
            </a:r>
            <a:r>
              <a:rPr lang="en-US" sz="3600" dirty="0" err="1"/>
              <a:t>wranglings</a:t>
            </a:r>
            <a:r>
              <a:rPr lang="en-US" sz="3600" dirty="0"/>
              <a:t> of men of corrupt minds and destitute of the truth, who suppose that godliness is a means of gain. From such withdraw yourself.</a:t>
            </a:r>
          </a:p>
          <a:p>
            <a:pPr algn="ctr"/>
            <a:r>
              <a:rPr lang="en-US" sz="36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82355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863417"/>
          </a:xfrm>
          <a:prstGeom prst="rect">
            <a:avLst/>
          </a:prstGeom>
        </p:spPr>
        <p:txBody>
          <a:bodyPr wrap="square">
            <a:spAutoFit/>
          </a:bodyPr>
          <a:lstStyle/>
          <a:p>
            <a:pPr algn="ctr"/>
            <a:r>
              <a:rPr lang="en-US" sz="4000" b="1" u="sng" dirty="0"/>
              <a:t>1 Timothy 6:20-21</a:t>
            </a:r>
            <a:endParaRPr lang="en-US" sz="4000" u="sng" dirty="0"/>
          </a:p>
          <a:p>
            <a:pPr algn="ctr"/>
            <a:r>
              <a:rPr lang="en-US" sz="4000" dirty="0"/>
              <a:t>20 O Timothy! Guard what was committed to your trust, avoiding the profane and idle babble and contradictions of what is falsely called knowledge-- 21 by professing it some have strayed concerning the faith. Grace be with you. Amen.</a:t>
            </a:r>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6518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24 And a servant of the Lord must not quarrel but be gentle to all, able to teach, patient, </a:t>
            </a:r>
            <a:endParaRPr lang="en-US" sz="4000" dirty="0"/>
          </a:p>
          <a:p>
            <a:pPr algn="ctr"/>
            <a:r>
              <a:rPr lang="en-US" sz="4000" b="1" dirty="0"/>
              <a:t> </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u="sng" dirty="0"/>
              <a:t>Isaiah 52:13-15</a:t>
            </a:r>
            <a:endParaRPr lang="en-US" sz="4000" u="sng" dirty="0"/>
          </a:p>
          <a:p>
            <a:pPr algn="ctr"/>
            <a:r>
              <a:rPr lang="en-US" sz="4000" dirty="0"/>
              <a:t>13 Behold, My Servant shall deal prudently; He shall be exalted and extolled and be very high. 14 Just as many were astonished at you, So His visage was marred more than any man, And His form more than the sons of men; </a:t>
            </a:r>
          </a:p>
          <a:p>
            <a:pPr algn="ctr"/>
            <a:r>
              <a:rPr lang="en-US" sz="4000" dirty="0"/>
              <a:t> </a:t>
            </a:r>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246355" y="0"/>
            <a:ext cx="8686800" cy="3539430"/>
          </a:xfrm>
          <a:prstGeom prst="rect">
            <a:avLst/>
          </a:prstGeom>
          <a:noFill/>
        </p:spPr>
        <p:txBody>
          <a:bodyPr wrap="square" rtlCol="0">
            <a:spAutoFit/>
          </a:bodyPr>
          <a:lstStyle/>
          <a:p>
            <a:pPr algn="ctr"/>
            <a:r>
              <a:rPr lang="en-US" sz="3200" b="1" dirty="0"/>
              <a:t>Are You a Vessel of Honor</a:t>
            </a:r>
            <a:endParaRPr lang="en-US" sz="3200" dirty="0"/>
          </a:p>
          <a:p>
            <a:pPr algn="ctr"/>
            <a:r>
              <a:rPr lang="en-US" sz="2800" b="1" dirty="0"/>
              <a:t>By Pastor Fee Soliven</a:t>
            </a:r>
            <a:endParaRPr lang="en-US" sz="2800" dirty="0"/>
          </a:p>
          <a:p>
            <a:pPr algn="ctr"/>
            <a:r>
              <a:rPr lang="en-US" sz="3200" b="1" dirty="0"/>
              <a:t>2 Timothy 2:20-26</a:t>
            </a:r>
            <a:endParaRPr lang="en-US" sz="3200" dirty="0"/>
          </a:p>
          <a:p>
            <a:pPr algn="ctr"/>
            <a:r>
              <a:rPr lang="en-US" sz="3200" b="1" dirty="0"/>
              <a:t>Wednesday Evening</a:t>
            </a:r>
            <a:endParaRPr lang="en-US" sz="3200" dirty="0"/>
          </a:p>
          <a:p>
            <a:pPr algn="ctr"/>
            <a:r>
              <a:rPr lang="en-US" sz="3200" b="1" dirty="0"/>
              <a:t>May 23, 2018</a:t>
            </a:r>
            <a:endParaRPr lang="en-US" sz="3200" dirty="0"/>
          </a:p>
          <a:p>
            <a:pPr algn="ctr"/>
            <a:r>
              <a:rPr lang="en-US" sz="3200" b="1" dirty="0"/>
              <a:t> </a:t>
            </a:r>
            <a:endParaRPr lang="en-US" sz="3200" dirty="0"/>
          </a:p>
          <a:p>
            <a:pPr algn="ctr"/>
            <a:endParaRPr lang="en-US" sz="3200" dirty="0"/>
          </a:p>
        </p:txBody>
      </p:sp>
      <p:pic>
        <p:nvPicPr>
          <p:cNvPr id="5" name="Picture 4" descr="C:\Users\Placido Soliven\Desktop\AllAboutJesus-Image1.jpg"/>
          <p:cNvPicPr>
            <a:picLocks noChangeAspect="1" noChangeArrowheads="1"/>
          </p:cNvPicPr>
          <p:nvPr/>
        </p:nvPicPr>
        <p:blipFill>
          <a:blip r:embed="rId3" cstate="print"/>
          <a:srcRect/>
          <a:stretch>
            <a:fillRect/>
          </a:stretch>
        </p:blipFill>
        <p:spPr bwMode="auto">
          <a:xfrm>
            <a:off x="17755" y="2428043"/>
            <a:ext cx="9144000" cy="4419600"/>
          </a:xfrm>
          <a:prstGeom prst="rect">
            <a:avLst/>
          </a:prstGeom>
          <a:noFill/>
        </p:spPr>
      </p:pic>
      <p:pic>
        <p:nvPicPr>
          <p:cNvPr id="9" name="Picture 8" descr="AGCF highest resolution.jpg"/>
          <p:cNvPicPr>
            <a:picLocks noChangeAspect="1"/>
          </p:cNvPicPr>
          <p:nvPr/>
        </p:nvPicPr>
        <p:blipFill>
          <a:blip r:embed="rId4" cstate="print"/>
          <a:stretch>
            <a:fillRect/>
          </a:stretch>
        </p:blipFill>
        <p:spPr>
          <a:xfrm>
            <a:off x="17755" y="5810805"/>
            <a:ext cx="1371600" cy="10287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dirty="0"/>
              <a:t>15 So shall He sprinkle many nations. Kings shall shut their mouths at Him; For what had not been told them they shall see, And what they had not heard they shall consider. </a:t>
            </a:r>
          </a:p>
          <a:p>
            <a:pPr algn="ctr"/>
            <a:r>
              <a:rPr lang="en-US" sz="4000" dirty="0"/>
              <a:t> </a:t>
            </a:r>
          </a:p>
          <a:p>
            <a:pPr algn="ctr"/>
            <a:r>
              <a:rPr lang="en-US" sz="4000" b="1" dirty="0"/>
              <a:t> </a:t>
            </a:r>
            <a:endParaRPr lang="en-US" sz="4000" dirty="0"/>
          </a:p>
          <a:p>
            <a:pPr algn="ctr"/>
            <a:r>
              <a:rPr lang="en-US" sz="4000" b="1" dirty="0"/>
              <a:t> </a:t>
            </a:r>
            <a:endParaRPr lang="en-US" sz="4000" dirty="0"/>
          </a:p>
          <a:p>
            <a:pPr algn="ctr"/>
            <a:r>
              <a:rPr lang="en-US" sz="4000" dirty="0"/>
              <a:t> </a:t>
            </a:r>
          </a:p>
          <a:p>
            <a:pPr algn="ctr"/>
            <a:endParaRPr lang="en-US" sz="4000" dirty="0"/>
          </a:p>
        </p:txBody>
      </p:sp>
    </p:spTree>
    <p:extLst>
      <p:ext uri="{BB962C8B-B14F-4D97-AF65-F5344CB8AC3E}">
        <p14:creationId xmlns:p14="http://schemas.microsoft.com/office/powerpoint/2010/main" val="2715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6247864"/>
          </a:xfrm>
          <a:prstGeom prst="rect">
            <a:avLst/>
          </a:prstGeom>
        </p:spPr>
        <p:txBody>
          <a:bodyPr wrap="square">
            <a:spAutoFit/>
          </a:bodyPr>
          <a:lstStyle/>
          <a:p>
            <a:pPr algn="ctr"/>
            <a:r>
              <a:rPr lang="en-US" sz="4000" b="1" u="sng" dirty="0"/>
              <a:t>Isaiah 53:1-5</a:t>
            </a:r>
            <a:endParaRPr lang="en-US" sz="4000" u="sng" dirty="0"/>
          </a:p>
          <a:p>
            <a:pPr algn="ctr"/>
            <a:r>
              <a:rPr lang="en-US" sz="4000" dirty="0"/>
              <a:t>1 Who has believed our report? And to whom has the arm of the LORD been revealed? 2 For He shall grow up before Him as a tender plant, And as a root out of dry ground. He has no form or comeliness; And when we see Him, There is no beauty that we should desire Him.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72431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dirty="0"/>
              <a:t>3 He is despised and rejected by men, A Man of sorrows and acquainted with grief. And we hid, as it were, our faces from Him; He was despised, and we did not esteem Him. 4 Surely He has borne our griefs And carried our sorrows; Yet we esteemed Him stricken, Smitten by God, and afflicted. </a:t>
            </a:r>
          </a:p>
          <a:p>
            <a:pPr algn="ctr"/>
            <a:r>
              <a:rPr lang="en-US" sz="4000" dirty="0"/>
              <a:t> </a:t>
            </a:r>
          </a:p>
          <a:p>
            <a:pPr algn="ctr"/>
            <a:r>
              <a:rPr lang="en-US" sz="4000" dirty="0"/>
              <a:t> </a:t>
            </a:r>
          </a:p>
          <a:p>
            <a:pPr algn="ctr"/>
            <a:endParaRPr lang="en-US" sz="4000" dirty="0"/>
          </a:p>
        </p:txBody>
      </p:sp>
    </p:spTree>
    <p:extLst>
      <p:ext uri="{BB962C8B-B14F-4D97-AF65-F5344CB8AC3E}">
        <p14:creationId xmlns:p14="http://schemas.microsoft.com/office/powerpoint/2010/main" val="81002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dirty="0"/>
              <a:t>5 But He was wounded for our transgressions, He was bruised for our iniquities; The chastisement for our peace was upon Him, And by His stripes we are healed. </a:t>
            </a:r>
          </a:p>
          <a:p>
            <a:pPr algn="ctr"/>
            <a:r>
              <a:rPr lang="en-US" sz="4000" dirty="0"/>
              <a:t> </a:t>
            </a:r>
          </a:p>
          <a:p>
            <a:pPr algn="ctr"/>
            <a:endParaRPr lang="en-US" sz="4000" dirty="0"/>
          </a:p>
        </p:txBody>
      </p:sp>
    </p:spTree>
    <p:extLst>
      <p:ext uri="{BB962C8B-B14F-4D97-AF65-F5344CB8AC3E}">
        <p14:creationId xmlns:p14="http://schemas.microsoft.com/office/powerpoint/2010/main" val="172881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3170099"/>
          </a:xfrm>
          <a:prstGeom prst="rect">
            <a:avLst/>
          </a:prstGeom>
        </p:spPr>
        <p:txBody>
          <a:bodyPr wrap="square">
            <a:spAutoFit/>
          </a:bodyPr>
          <a:lstStyle/>
          <a:p>
            <a:pPr algn="ctr"/>
            <a:r>
              <a:rPr lang="en-US" sz="4000" b="1" dirty="0"/>
              <a:t>25 in humility correcting those who are in opposition, if God perhaps will grant them repentance, so that they may know the truth,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20491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u="sng" dirty="0"/>
              <a:t> </a:t>
            </a:r>
            <a:r>
              <a:rPr lang="en-US" sz="4000" b="1" u="sng" dirty="0"/>
              <a:t>1 Thessalonians 3:6</a:t>
            </a:r>
            <a:endParaRPr lang="en-US" sz="4000" u="sng" dirty="0"/>
          </a:p>
          <a:p>
            <a:pPr algn="ctr"/>
            <a:r>
              <a:rPr lang="en-US" sz="4000" dirty="0"/>
              <a:t>“But now that Timothy has come to us from you, and brought us good news of your faith and love, and that you always have good remembrance of us, greatly desiring to see us, as we also to see you”</a:t>
            </a:r>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132820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dirty="0"/>
              <a:t> </a:t>
            </a:r>
            <a:r>
              <a:rPr lang="en-US" sz="4000" b="1" dirty="0"/>
              <a:t>26 and that they may come to their senses and escape the snare of the devil, having been taken captive by him to do his will. </a:t>
            </a:r>
            <a:endParaRPr lang="en-US" sz="4000" dirty="0"/>
          </a:p>
          <a:p>
            <a:pPr algn="ctr"/>
            <a:r>
              <a:rPr lang="en-US" sz="4000" dirty="0"/>
              <a:t> </a:t>
            </a:r>
          </a:p>
          <a:p>
            <a:pPr algn="ctr"/>
            <a:endParaRPr lang="en-US" sz="4000" dirty="0"/>
          </a:p>
        </p:txBody>
      </p:sp>
    </p:spTree>
    <p:extLst>
      <p:ext uri="{BB962C8B-B14F-4D97-AF65-F5344CB8AC3E}">
        <p14:creationId xmlns:p14="http://schemas.microsoft.com/office/powerpoint/2010/main" val="95567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632311"/>
          </a:xfrm>
          <a:prstGeom prst="rect">
            <a:avLst/>
          </a:prstGeom>
        </p:spPr>
        <p:txBody>
          <a:bodyPr wrap="square">
            <a:spAutoFit/>
          </a:bodyPr>
          <a:lstStyle/>
          <a:p>
            <a:pPr algn="ctr"/>
            <a:r>
              <a:rPr lang="en-US" sz="4000" b="1" u="sng" dirty="0"/>
              <a:t>John 8:37-44</a:t>
            </a:r>
            <a:endParaRPr lang="en-US" sz="4000" u="sng" dirty="0"/>
          </a:p>
          <a:p>
            <a:pPr algn="ctr"/>
            <a:r>
              <a:rPr lang="en-US" sz="4000" dirty="0"/>
              <a:t>37 </a:t>
            </a:r>
            <a:r>
              <a:rPr lang="en-US" sz="4000" dirty="0">
                <a:solidFill>
                  <a:srgbClr val="FF0000"/>
                </a:solidFill>
              </a:rPr>
              <a:t>"I know that you are Abraham's descendants, but you seek to kill Me, because My word has no place in you. </a:t>
            </a:r>
            <a:r>
              <a:rPr lang="en-US" sz="4000" dirty="0"/>
              <a:t>38 </a:t>
            </a:r>
            <a:r>
              <a:rPr lang="en-US" sz="4000" dirty="0">
                <a:solidFill>
                  <a:srgbClr val="FF0000"/>
                </a:solidFill>
              </a:rPr>
              <a:t>I speak what I have seen with My Father, and you do what you have seen with your father."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29292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dirty="0"/>
              <a:t>39 They answered and said to Him, "Abraham is our father." Jesus said to them, </a:t>
            </a:r>
            <a:r>
              <a:rPr lang="en-US" sz="4000" dirty="0">
                <a:solidFill>
                  <a:srgbClr val="FF0000"/>
                </a:solidFill>
              </a:rPr>
              <a:t>"If you were Abraham's children, you would do the works of Abraham. </a:t>
            </a:r>
            <a:r>
              <a:rPr lang="en-US" sz="4000" dirty="0"/>
              <a:t>40 </a:t>
            </a:r>
            <a:r>
              <a:rPr lang="en-US" sz="4000" dirty="0">
                <a:solidFill>
                  <a:srgbClr val="FF0000"/>
                </a:solidFill>
              </a:rPr>
              <a:t>But now you seek to kill Me, a Man who has told you the truth which I heard from God. Abraham did not do this.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02254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863417"/>
          </a:xfrm>
          <a:prstGeom prst="rect">
            <a:avLst/>
          </a:prstGeom>
        </p:spPr>
        <p:txBody>
          <a:bodyPr wrap="square">
            <a:spAutoFit/>
          </a:bodyPr>
          <a:lstStyle/>
          <a:p>
            <a:pPr algn="ct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lang="en-US" sz="4000" dirty="0"/>
              <a:t>41 </a:t>
            </a:r>
            <a:r>
              <a:rPr lang="en-US" sz="4000" dirty="0">
                <a:solidFill>
                  <a:srgbClr val="FF0000"/>
                </a:solidFill>
              </a:rPr>
              <a:t>You do the deeds of your father</a:t>
            </a:r>
            <a:r>
              <a:rPr lang="en-US" sz="4000" dirty="0"/>
              <a:t>." Then they said to Him, "We were not born of fornication; we have one Father--God." 42 Jesus said to them, </a:t>
            </a:r>
            <a:r>
              <a:rPr lang="en-US" sz="4000" dirty="0">
                <a:solidFill>
                  <a:srgbClr val="FF0000"/>
                </a:solidFill>
              </a:rPr>
              <a:t>"If God were your Father, you would love Me, for I proceeded forth and came from God; nor have I come of Myself, but He sent Me. </a:t>
            </a:r>
            <a:r>
              <a:rPr lang="en-US" sz="4000" dirty="0"/>
              <a:t>43 </a:t>
            </a:r>
            <a:r>
              <a:rPr lang="en-US" sz="4000" dirty="0">
                <a:solidFill>
                  <a:srgbClr val="FF0000"/>
                </a:solidFill>
              </a:rPr>
              <a:t>Why do you not understand My speech? Because you are not able to listen to My word.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8396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4401205"/>
          </a:xfrm>
          <a:prstGeom prst="rect">
            <a:avLst/>
          </a:prstGeom>
        </p:spPr>
        <p:txBody>
          <a:bodyPr wrap="square">
            <a:spAutoFit/>
          </a:bodyPr>
          <a:lstStyle/>
          <a:p>
            <a:pPr algn="ctr"/>
            <a:r>
              <a:rPr lang="en-US" sz="4000" dirty="0"/>
              <a:t>  </a:t>
            </a:r>
            <a:r>
              <a:rPr lang="en-US" sz="4000" b="1" dirty="0"/>
              <a:t>20 But in a great house there are not only vessels of gold and silver, but also of wood and clay, some for honor and some for dishonor.</a:t>
            </a:r>
            <a:endParaRPr lang="en-US" sz="4000" dirty="0"/>
          </a:p>
          <a:p>
            <a:pPr algn="ct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016758"/>
          </a:xfrm>
          <a:prstGeom prst="rect">
            <a:avLst/>
          </a:prstGeom>
        </p:spPr>
        <p:txBody>
          <a:bodyPr wrap="square">
            <a:spAutoFit/>
          </a:bodyPr>
          <a:lstStyle/>
          <a:p>
            <a:pPr algn="ctr"/>
            <a:r>
              <a:rPr lang="en-US" sz="4000" dirty="0"/>
              <a:t> 44 </a:t>
            </a:r>
            <a:r>
              <a:rPr lang="en-US" sz="4000" dirty="0">
                <a:solidFill>
                  <a:srgbClr val="FF0000"/>
                </a:solidFill>
              </a:rPr>
              <a:t>You are of your father the devil, and the desires of your father you want to do. He was a murderer from the beginning, and does not stand in the truth, because there is no truth in him. When he speaks a lie, he speaks from his own resources, for he is a liar and the father of it.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8560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21 Therefore if anyone cleanses himself from the latter, he will be a vessel for honor, sanctified and useful for the Master, prepared for every good work. </a:t>
            </a:r>
            <a:endParaRPr lang="en-US" sz="4000" dirty="0"/>
          </a:p>
          <a:p>
            <a:pPr algn="ct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lang="en-US" sz="4000" b="1" dirty="0"/>
              <a:t>22 Flee also youthful lusts; but pursue righteousness, faith, love, peace with those who call on the Lord out of a pure heart. </a:t>
            </a:r>
            <a:endParaRPr lang="en-US" sz="4000" dirty="0"/>
          </a:p>
          <a:p>
            <a:pPr algn="ct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604224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2554545"/>
          </a:xfrm>
          <a:prstGeom prst="rect">
            <a:avLst/>
          </a:prstGeom>
        </p:spPr>
        <p:txBody>
          <a:bodyPr wrap="square">
            <a:spAutoFit/>
          </a:bodyPr>
          <a:lstStyle/>
          <a:p>
            <a:pPr algn="ctr"/>
            <a:r>
              <a:rPr lang="en-US" sz="4000" b="1" dirty="0"/>
              <a:t>23 But avoid foolish and ignorant disputes, knowing that they generate strife.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21021139"/>
          </a:xfrm>
          <a:prstGeom prst="rect">
            <a:avLst/>
          </a:prstGeom>
        </p:spPr>
        <p:txBody>
          <a:bodyPr wrap="square">
            <a:spAutoFit/>
          </a:bodyPr>
          <a:lstStyle/>
          <a:p>
            <a:pPr algn="ctr"/>
            <a:r>
              <a:rPr lang="en-US" sz="4000" b="1" dirty="0"/>
              <a:t>24 And a servant of the Lord must not quarrel but be gentle to all, able to teach, patient, </a:t>
            </a:r>
            <a:endParaRPr lang="en-US" sz="4000" dirty="0"/>
          </a:p>
          <a:p>
            <a:pPr algn="ctr"/>
            <a:r>
              <a:rPr lang="en-US" sz="4000" b="1" dirty="0"/>
              <a:t> </a:t>
            </a:r>
            <a:endParaRPr lang="en-US" sz="4000"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b="1" dirty="0"/>
              <a:t>25 in humility correcting those who are in opposition, if God perhaps will grant them repentance, so that they may know the truth,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20098</TotalTime>
  <Words>1401</Words>
  <Application>Microsoft Office PowerPoint</Application>
  <PresentationFormat>On-screen Show (4:3)</PresentationFormat>
  <Paragraphs>145</Paragraphs>
  <Slides>41</Slides>
  <Notes>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41</vt:i4>
      </vt:variant>
    </vt:vector>
  </HeadingPairs>
  <TitlesOfParts>
    <vt:vector size="48" baseType="lpstr">
      <vt:lpstr>Arial</vt:lpstr>
      <vt:lpstr>Calibri</vt:lpstr>
      <vt:lpstr>Constantia</vt:lpstr>
      <vt:lpstr>Wingdings 2</vt:lpstr>
      <vt:lpstr>Flow</vt:lpstr>
      <vt:lpstr>1_Office Theme</vt:lpstr>
      <vt:lpstr>1_Flow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1287</cp:revision>
  <dcterms:created xsi:type="dcterms:W3CDTF">2013-06-05T21:04:28Z</dcterms:created>
  <dcterms:modified xsi:type="dcterms:W3CDTF">2018-05-24T05:21:42Z</dcterms:modified>
</cp:coreProperties>
</file>