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84" r:id="rId3"/>
  </p:sldMasterIdLst>
  <p:notesMasterIdLst>
    <p:notesMasterId r:id="rId44"/>
  </p:notesMasterIdLst>
  <p:sldIdLst>
    <p:sldId id="803" r:id="rId4"/>
    <p:sldId id="698" r:id="rId5"/>
    <p:sldId id="258" r:id="rId6"/>
    <p:sldId id="259" r:id="rId7"/>
    <p:sldId id="617" r:id="rId8"/>
    <p:sldId id="738" r:id="rId9"/>
    <p:sldId id="615" r:id="rId10"/>
    <p:sldId id="616" r:id="rId11"/>
    <p:sldId id="260" r:id="rId12"/>
    <p:sldId id="799" r:id="rId13"/>
    <p:sldId id="518" r:id="rId14"/>
    <p:sldId id="704" r:id="rId15"/>
    <p:sldId id="706" r:id="rId16"/>
    <p:sldId id="707" r:id="rId17"/>
    <p:sldId id="709" r:id="rId18"/>
    <p:sldId id="520" r:id="rId19"/>
    <p:sldId id="522" r:id="rId20"/>
    <p:sldId id="523" r:id="rId21"/>
    <p:sldId id="524" r:id="rId22"/>
    <p:sldId id="614" r:id="rId23"/>
    <p:sldId id="717" r:id="rId24"/>
    <p:sldId id="771" r:id="rId25"/>
    <p:sldId id="772" r:id="rId26"/>
    <p:sldId id="773" r:id="rId27"/>
    <p:sldId id="774" r:id="rId28"/>
    <p:sldId id="775" r:id="rId29"/>
    <p:sldId id="763" r:id="rId30"/>
    <p:sldId id="713" r:id="rId31"/>
    <p:sldId id="718" r:id="rId32"/>
    <p:sldId id="719" r:id="rId33"/>
    <p:sldId id="720" r:id="rId34"/>
    <p:sldId id="725" r:id="rId35"/>
    <p:sldId id="726" r:id="rId36"/>
    <p:sldId id="728" r:id="rId37"/>
    <p:sldId id="729" r:id="rId38"/>
    <p:sldId id="730" r:id="rId39"/>
    <p:sldId id="792" r:id="rId40"/>
    <p:sldId id="776" r:id="rId41"/>
    <p:sldId id="797" r:id="rId42"/>
    <p:sldId id="298"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4660"/>
  </p:normalViewPr>
  <p:slideViewPr>
    <p:cSldViewPr>
      <p:cViewPr varScale="1">
        <p:scale>
          <a:sx n="108" d="100"/>
          <a:sy n="108" d="100"/>
        </p:scale>
        <p:origin x="168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726CF8-AB8D-4D4A-A576-C89E5CA583C3}" type="datetimeFigureOut">
              <a:rPr lang="en-US" smtClean="0"/>
              <a:pPr/>
              <a:t>5/30/2018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FAD8AB-C685-4702-9014-ADA2C1441788}" type="slidenum">
              <a:rPr lang="en-US" smtClean="0"/>
              <a:pPr/>
              <a:t>‹#›</a:t>
            </a:fld>
            <a:endParaRPr lang="en-US"/>
          </a:p>
        </p:txBody>
      </p:sp>
    </p:spTree>
    <p:extLst>
      <p:ext uri="{BB962C8B-B14F-4D97-AF65-F5344CB8AC3E}">
        <p14:creationId xmlns:p14="http://schemas.microsoft.com/office/powerpoint/2010/main" val="14144674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5355DD6-1C2C-4448-8227-50186370C331}"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310272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AFAD8AB-C685-4702-9014-ADA2C1441788}" type="slidenum">
              <a:rPr lang="en-US" smtClean="0"/>
              <a:pPr/>
              <a:t>20</a:t>
            </a:fld>
            <a:endParaRPr lang="en-US"/>
          </a:p>
        </p:txBody>
      </p:sp>
    </p:spTree>
    <p:extLst>
      <p:ext uri="{BB962C8B-B14F-4D97-AF65-F5344CB8AC3E}">
        <p14:creationId xmlns:p14="http://schemas.microsoft.com/office/powerpoint/2010/main" val="39357541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5/30/2018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5/30/2018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6A6B80C8-9C17-4C8D-80FA-039A6827A3A1}" type="datetimeFigureOut">
              <a:rPr lang="en-US" smtClean="0">
                <a:solidFill>
                  <a:srgbClr val="DBF5F9">
                    <a:shade val="90000"/>
                  </a:srgbClr>
                </a:solidFill>
              </a:rPr>
              <a:pPr/>
              <a:t>5/30/2018</a:t>
            </a:fld>
            <a:endParaRPr lang="en-US">
              <a:solidFill>
                <a:srgbClr val="DBF5F9">
                  <a:shade val="90000"/>
                </a:srgbClr>
              </a:solidFill>
            </a:endParaRPr>
          </a:p>
        </p:txBody>
      </p:sp>
      <p:sp>
        <p:nvSpPr>
          <p:cNvPr id="19" name="Footer Placeholder 18"/>
          <p:cNvSpPr>
            <a:spLocks noGrp="1"/>
          </p:cNvSpPr>
          <p:nvPr>
            <p:ph type="ftr" sz="quarter" idx="11"/>
          </p:nvPr>
        </p:nvSpPr>
        <p:spPr/>
        <p:txBody>
          <a:bodyPr/>
          <a:lstStyle/>
          <a:p>
            <a:endParaRPr lang="en-US">
              <a:solidFill>
                <a:srgbClr val="DBF5F9">
                  <a:shade val="90000"/>
                </a:srgbClr>
              </a:solidFill>
            </a:endParaRPr>
          </a:p>
        </p:txBody>
      </p:sp>
      <p:sp>
        <p:nvSpPr>
          <p:cNvPr id="27" name="Slide Number Placeholder 26"/>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DBF5F9">
                    <a:shade val="90000"/>
                  </a:srgbClr>
                </a:solidFill>
              </a:rPr>
              <a:pPr/>
              <a:t>5/30/2018</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p>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DBF5F9">
                    <a:shade val="90000"/>
                  </a:srgbClr>
                </a:solidFill>
              </a:rPr>
              <a:pPr/>
              <a:t>‹#›</a:t>
            </a:fld>
            <a:endParaRPr lang="en-US">
              <a:solidFill>
                <a:srgbClr val="DBF5F9">
                  <a:shade val="90000"/>
                </a:srgbClr>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8" name="Footer Placeholder 7"/>
          <p:cNvSpPr>
            <a:spLocks noGrp="1"/>
          </p:cNvSpPr>
          <p:nvPr>
            <p:ph type="ftr" sz="quarter" idx="11"/>
          </p:nvPr>
        </p:nvSpPr>
        <p:spPr/>
        <p:txBody>
          <a:bodyPr/>
          <a:lstStyle/>
          <a:p>
            <a:endParaRPr lang="en-US">
              <a:solidFill>
                <a:srgbClr val="04617B">
                  <a:shade val="90000"/>
                </a:srgbClr>
              </a:solidFill>
            </a:endParaRPr>
          </a:p>
        </p:txBody>
      </p:sp>
      <p:sp>
        <p:nvSpPr>
          <p:cNvPr id="9" name="Slide Number Placeholder 8"/>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4" name="Footer Placeholder 3"/>
          <p:cNvSpPr>
            <a:spLocks noGrp="1"/>
          </p:cNvSpPr>
          <p:nvPr>
            <p:ph type="ftr" sz="quarter" idx="11"/>
          </p:nvPr>
        </p:nvSpPr>
        <p:spPr/>
        <p:txBody>
          <a:bodyPr/>
          <a:lstStyle/>
          <a:p>
            <a:endParaRPr lang="en-US">
              <a:solidFill>
                <a:srgbClr val="04617B">
                  <a:shade val="90000"/>
                </a:srgbClr>
              </a:solidFill>
            </a:endParaRPr>
          </a:p>
        </p:txBody>
      </p:sp>
      <p:sp>
        <p:nvSpPr>
          <p:cNvPr id="5" name="Slide Number Placeholder 4"/>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3" name="Footer Placeholder 2"/>
          <p:cNvSpPr>
            <a:spLocks noGrp="1"/>
          </p:cNvSpPr>
          <p:nvPr>
            <p:ph type="ftr" sz="quarter" idx="11"/>
          </p:nvPr>
        </p:nvSpPr>
        <p:spPr/>
        <p:txBody>
          <a:bodyPr/>
          <a:lstStyle/>
          <a:p>
            <a:endParaRPr lang="en-US">
              <a:solidFill>
                <a:srgbClr val="04617B">
                  <a:shade val="90000"/>
                </a:srgbClr>
              </a:solidFill>
            </a:endParaRPr>
          </a:p>
        </p:txBody>
      </p:sp>
      <p:sp>
        <p:nvSpPr>
          <p:cNvPr id="4" name="Slide Number Placeholder 3"/>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6" name="Footer Placeholder 5"/>
          <p:cNvSpPr>
            <a:spLocks noGrp="1"/>
          </p:cNvSpPr>
          <p:nvPr>
            <p:ph type="ftr" sz="quarter" idx="11"/>
          </p:nvPr>
        </p:nvSpPr>
        <p:spPr/>
        <p:txBody>
          <a:bodyPr/>
          <a:lstStyle/>
          <a:p>
            <a:endParaRPr lang="en-US">
              <a:solidFill>
                <a:srgbClr val="04617B">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5" name="Footer Placeholder 4"/>
          <p:cNvSpPr>
            <a:spLocks noGrp="1"/>
          </p:cNvSpPr>
          <p:nvPr>
            <p:ph type="ftr" sz="quarter" idx="11"/>
          </p:nvPr>
        </p:nvSpPr>
        <p:spPr/>
        <p:txBody>
          <a:bodyPr/>
          <a:lstStyle/>
          <a:p>
            <a:endParaRPr lang="en-US">
              <a:solidFill>
                <a:srgbClr val="04617B">
                  <a:shade val="90000"/>
                </a:srgbClr>
              </a:solidFill>
            </a:endParaRPr>
          </a:p>
        </p:txBody>
      </p:sp>
      <p:sp>
        <p:nvSpPr>
          <p:cNvPr id="6" name="Slide Number Placeholder 5"/>
          <p:cNvSpPr>
            <a:spLocks noGrp="1"/>
          </p:cNvSpPr>
          <p:nvPr>
            <p:ph type="sldNum" sz="quarter" idx="12"/>
          </p:nvPr>
        </p:nvSpPr>
        <p:spPr/>
        <p:txBody>
          <a:body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B80C8-9C17-4C8D-80FA-039A6827A3A1}" type="datetimeFigureOut">
              <a:rPr lang="en-US" smtClean="0">
                <a:solidFill>
                  <a:prstClr val="black">
                    <a:tint val="75000"/>
                  </a:prstClr>
                </a:solidFill>
              </a:rPr>
              <a:pPr/>
              <a:t>5/30/2018</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426CE2-90E3-4B1E-80FF-F519754C6738}"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A6B80C8-9C17-4C8D-80FA-039A6827A3A1}" type="datetimeFigureOut">
              <a:rPr lang="en-US" smtClean="0">
                <a:solidFill>
                  <a:srgbClr val="04617B">
                    <a:shade val="90000"/>
                  </a:srgbClr>
                </a:solidFill>
              </a:rPr>
              <a:pPr/>
              <a:t>5/30/2018</a:t>
            </a:fld>
            <a:endParaRPr lang="en-US">
              <a:solidFill>
                <a:srgbClr val="04617B">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solidFill>
                <a:srgbClr val="04617B">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41426CE2-90E3-4B1E-80FF-F519754C6738}" type="slidenum">
              <a:rPr lang="en-US" smtClean="0">
                <a:solidFill>
                  <a:srgbClr val="04617B">
                    <a:shade val="90000"/>
                  </a:srgbClr>
                </a:solidFill>
              </a:rPr>
              <a:pPr/>
              <a:t>‹#›</a:t>
            </a:fld>
            <a:endParaRPr lang="en-US">
              <a:solidFill>
                <a:srgbClr val="04617B">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extLst>
      <p:ext uri="{BB962C8B-B14F-4D97-AF65-F5344CB8AC3E}">
        <p14:creationId xmlns:p14="http://schemas.microsoft.com/office/powerpoint/2010/main" val="1047781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C:\Users\Placido Soliven\Desktop\Google Images\Turn Off Cell Phone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8" name="TextBox 7"/>
          <p:cNvSpPr txBox="1"/>
          <p:nvPr/>
        </p:nvSpPr>
        <p:spPr>
          <a:xfrm>
            <a:off x="246355" y="0"/>
            <a:ext cx="8686800" cy="3539430"/>
          </a:xfrm>
          <a:prstGeom prst="rect">
            <a:avLst/>
          </a:prstGeom>
          <a:noFill/>
        </p:spPr>
        <p:txBody>
          <a:bodyPr wrap="square" rtlCol="0">
            <a:spAutoFit/>
          </a:bodyPr>
          <a:lstStyle/>
          <a:p>
            <a:pPr algn="ctr"/>
            <a:r>
              <a:rPr lang="en-US" sz="3200" b="1" dirty="0"/>
              <a:t>We Live in Perilous Times</a:t>
            </a:r>
            <a:endParaRPr lang="en-US" sz="3200" dirty="0"/>
          </a:p>
          <a:p>
            <a:pPr algn="ctr"/>
            <a:r>
              <a:rPr lang="en-US" sz="2800" b="1" dirty="0"/>
              <a:t>By Pastor Fee Soliven</a:t>
            </a:r>
            <a:endParaRPr lang="en-US" sz="2800" dirty="0"/>
          </a:p>
          <a:p>
            <a:pPr algn="ctr"/>
            <a:r>
              <a:rPr lang="en-US" sz="3200" b="1" dirty="0"/>
              <a:t>2 Timothy 3:1-5</a:t>
            </a:r>
            <a:endParaRPr lang="en-US" sz="3200" dirty="0"/>
          </a:p>
          <a:p>
            <a:pPr algn="ctr"/>
            <a:r>
              <a:rPr lang="en-US" sz="3200" b="1" dirty="0"/>
              <a:t>Wednesday Evening</a:t>
            </a:r>
            <a:endParaRPr lang="en-US" sz="3200" dirty="0"/>
          </a:p>
          <a:p>
            <a:pPr algn="ctr"/>
            <a:r>
              <a:rPr lang="en-US" sz="3200" b="1" dirty="0"/>
              <a:t>May 30, 2018</a:t>
            </a:r>
            <a:endParaRPr lang="en-US" sz="3200" dirty="0"/>
          </a:p>
          <a:p>
            <a:pPr algn="ctr"/>
            <a:r>
              <a:rPr lang="en-US" sz="3200" b="1" dirty="0"/>
              <a:t> </a:t>
            </a:r>
            <a:endParaRPr lang="en-US" sz="3200" dirty="0"/>
          </a:p>
          <a:p>
            <a:pPr algn="ctr"/>
            <a:endParaRPr lang="en-US" sz="3200" dirty="0"/>
          </a:p>
        </p:txBody>
      </p:sp>
      <p:pic>
        <p:nvPicPr>
          <p:cNvPr id="5" name="Picture 4" descr="C:\Users\Placido Soliven\Desktop\AllAboutJesus-Image1.jpg"/>
          <p:cNvPicPr>
            <a:picLocks noChangeAspect="1" noChangeArrowheads="1"/>
          </p:cNvPicPr>
          <p:nvPr/>
        </p:nvPicPr>
        <p:blipFill>
          <a:blip r:embed="rId3" cstate="print"/>
          <a:srcRect/>
          <a:stretch>
            <a:fillRect/>
          </a:stretch>
        </p:blipFill>
        <p:spPr bwMode="auto">
          <a:xfrm>
            <a:off x="17755" y="2428043"/>
            <a:ext cx="9144000" cy="4419600"/>
          </a:xfrm>
          <a:prstGeom prst="rect">
            <a:avLst/>
          </a:prstGeom>
          <a:noFill/>
        </p:spPr>
      </p:pic>
      <p:pic>
        <p:nvPicPr>
          <p:cNvPr id="9" name="Picture 8" descr="AGCF highest resolution.jpg"/>
          <p:cNvPicPr>
            <a:picLocks noChangeAspect="1"/>
          </p:cNvPicPr>
          <p:nvPr/>
        </p:nvPicPr>
        <p:blipFill>
          <a:blip r:embed="rId4" cstate="print"/>
          <a:stretch>
            <a:fillRect/>
          </a:stretch>
        </p:blipFill>
        <p:spPr>
          <a:xfrm>
            <a:off x="17755" y="5810805"/>
            <a:ext cx="1371600" cy="10287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dirty="0"/>
              <a:t> </a:t>
            </a:r>
            <a:r>
              <a:rPr lang="en-US" sz="4000" b="1" dirty="0"/>
              <a:t>1 But know this, that in the last days perilous times will come: </a:t>
            </a:r>
            <a:endParaRPr lang="en-US" sz="4000" dirty="0"/>
          </a:p>
          <a:p>
            <a:pPr algn="ct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dirty="0"/>
              <a:t>2 For men will be lovers of themselves, lovers of money, boasters, proud, blasphemers, disobedient to parents, unthankful, unholy,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kumimoji="0" lang="en-US" sz="4000" b="1" i="0" u="none" strike="noStrike" kern="1200" cap="none" spc="0" normalizeH="0" baseline="0" noProof="0" dirty="0">
                <a:ln>
                  <a:noFill/>
                </a:ln>
                <a:solidFill>
                  <a:prstClr val="black"/>
                </a:solidFill>
                <a:effectLst/>
                <a:uLnTx/>
                <a:uFillTx/>
                <a:latin typeface="Calibri"/>
              </a:rPr>
              <a:t> </a:t>
            </a:r>
            <a:r>
              <a:rPr lang="en-US" sz="4000" b="1" dirty="0"/>
              <a:t>3 unloving, unforgiving, slanderers, without self-control, brutal, despisers of good,</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4224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8408"/>
            <a:ext cx="8915400" cy="2554545"/>
          </a:xfrm>
          <a:prstGeom prst="rect">
            <a:avLst/>
          </a:prstGeom>
        </p:spPr>
        <p:txBody>
          <a:bodyPr wrap="square">
            <a:spAutoFit/>
          </a:bodyPr>
          <a:lstStyle/>
          <a:p>
            <a:pPr algn="ctr"/>
            <a:r>
              <a:rPr lang="en-US" sz="4000" b="1" dirty="0"/>
              <a:t>4 traitors, headstrong, haughty, lovers of pleasure rather than lovers of God,</a:t>
            </a:r>
            <a:endParaRPr lang="en-US" sz="4000" dirty="0"/>
          </a:p>
          <a:p>
            <a:pPr algn="ctr"/>
            <a:r>
              <a:rPr lang="en-US" sz="4000" b="1" dirty="0"/>
              <a:t>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12455"/>
            <a:ext cx="8915400" cy="1323439"/>
          </a:xfrm>
          <a:prstGeom prst="rect">
            <a:avLst/>
          </a:prstGeom>
        </p:spPr>
        <p:txBody>
          <a:bodyPr wrap="square">
            <a:spAutoFit/>
          </a:bodyPr>
          <a:lstStyle/>
          <a:p>
            <a:pPr algn="ctr"/>
            <a:endParaRPr lang="en-US" sz="4000" dirty="0"/>
          </a:p>
          <a:p>
            <a:pPr algn="ctr"/>
            <a:r>
              <a:rPr lang="en-US" sz="4000" b="1" dirty="0"/>
              <a:t> </a:t>
            </a:r>
            <a:endParaRPr lang="en-US" sz="4000" dirty="0"/>
          </a:p>
        </p:txBody>
      </p:sp>
      <p:sp>
        <p:nvSpPr>
          <p:cNvPr id="4" name="Rectangle 3"/>
          <p:cNvSpPr/>
          <p:nvPr/>
        </p:nvSpPr>
        <p:spPr>
          <a:xfrm>
            <a:off x="76200" y="76200"/>
            <a:ext cx="8915400" cy="21021139"/>
          </a:xfrm>
          <a:prstGeom prst="rect">
            <a:avLst/>
          </a:prstGeom>
        </p:spPr>
        <p:txBody>
          <a:bodyPr wrap="square">
            <a:spAutoFit/>
          </a:bodyPr>
          <a:lstStyle/>
          <a:p>
            <a:pPr algn="ctr"/>
            <a:r>
              <a:rPr lang="en-US" sz="4000" b="1" dirty="0"/>
              <a:t> 5 having a form of godliness but denying its power. And from such people turn away! </a:t>
            </a:r>
            <a:endParaRPr lang="en-US" sz="4000"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endParaRPr lang="en-US" sz="4000" b="1" dirty="0"/>
          </a:p>
          <a:p>
            <a:pPr algn="ctr"/>
            <a:r>
              <a:rPr lang="en-US" sz="4000" b="1" dirty="0"/>
              <a:t> </a:t>
            </a:r>
          </a:p>
          <a:p>
            <a:pPr algn="ctr"/>
            <a:endParaRPr lang="en-US" sz="4000" b="1" dirty="0"/>
          </a:p>
          <a:p>
            <a:pPr algn="ctr"/>
            <a:endParaRPr lang="en-US" sz="4000" b="1" dirty="0"/>
          </a:p>
          <a:p>
            <a:pPr algn="ctr"/>
            <a:endParaRPr lang="en-US" sz="4000" b="1" dirty="0"/>
          </a:p>
          <a:p>
            <a:pPr algn="ctr"/>
            <a:endParaRPr lang="en-US" sz="4000" b="1" dirty="0">
              <a:solidFill>
                <a:prstClr val="blac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938992"/>
          </a:xfrm>
          <a:prstGeom prst="rect">
            <a:avLst/>
          </a:prstGeom>
        </p:spPr>
        <p:txBody>
          <a:bodyPr wrap="square">
            <a:spAutoFit/>
          </a:bodyPr>
          <a:lstStyle/>
          <a:p>
            <a:pPr algn="ctr"/>
            <a:r>
              <a:rPr lang="en-US" sz="4000" b="1" dirty="0"/>
              <a:t>1 But know this, that in the last days perilous times will come: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b="1" u="sng" dirty="0"/>
              <a:t>Acts 2:17</a:t>
            </a:r>
            <a:endParaRPr lang="en-US" sz="4000" u="sng" dirty="0"/>
          </a:p>
          <a:p>
            <a:pPr algn="ctr"/>
            <a:r>
              <a:rPr lang="en-US" sz="4000" dirty="0"/>
              <a:t>17'And it shall come to pass in the last days, says God, That I will pour out of My Spirit on all flesh; Your sons and your daughters shall prophesy, Your young men shall see visions, Your old men shall dream dreams.  </a:t>
            </a:r>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0790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dirty="0"/>
              <a:t> </a:t>
            </a:r>
            <a:r>
              <a:rPr lang="en-US" sz="4000" b="1" u="sng" dirty="0"/>
              <a:t>James 5:3</a:t>
            </a:r>
            <a:endParaRPr lang="en-US" sz="4000" u="sng" dirty="0"/>
          </a:p>
          <a:p>
            <a:pPr algn="ctr"/>
            <a:r>
              <a:rPr lang="en-US" sz="4000" dirty="0"/>
              <a:t>“Your gold and silver are corroded, and their corrosion will be a witness against you and will eat your flesh like fire. You have heaped up treasure in the last days”</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u="sng" dirty="0"/>
              <a:t>2 Peter 3:3</a:t>
            </a:r>
            <a:endParaRPr lang="en-US" sz="4000" u="sng" dirty="0"/>
          </a:p>
          <a:p>
            <a:pPr algn="ctr"/>
            <a:r>
              <a:rPr lang="en-US" sz="4000" dirty="0"/>
              <a:t>“knowing this first: that scoffers will come in the last days, walking according to their own lusts”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36255"/>
            <a:ext cx="8915400" cy="3170099"/>
          </a:xfrm>
          <a:prstGeom prst="rect">
            <a:avLst/>
          </a:prstGeom>
        </p:spPr>
        <p:txBody>
          <a:bodyPr wrap="square">
            <a:spAutoFit/>
          </a:bodyPr>
          <a:lstStyle/>
          <a:p>
            <a:pPr algn="ctr"/>
            <a:r>
              <a:rPr lang="en-US" sz="4000" b="1" dirty="0"/>
              <a:t>2 For men will be lovers of themselves, lovers of money, boasters, proud, blasphemers, disobedient to parents, unthankful, unholy, </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103524"/>
            <a:ext cx="8915400" cy="2554545"/>
          </a:xfrm>
          <a:prstGeom prst="rect">
            <a:avLst/>
          </a:prstGeom>
        </p:spPr>
        <p:txBody>
          <a:bodyPr wrap="square">
            <a:spAutoFit/>
          </a:bodyPr>
          <a:lstStyle/>
          <a:p>
            <a:pPr algn="ctr"/>
            <a:r>
              <a:rPr lang="en-US" sz="4000" b="1" dirty="0"/>
              <a:t> To be boastful and proud pictures a heart full of pride that manifests itself in outward boastfulness. </a:t>
            </a:r>
            <a:endParaRPr lang="en-US" sz="4000" dirty="0"/>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2554545"/>
          </a:xfrm>
          <a:prstGeom prst="rect">
            <a:avLst/>
          </a:prstGeom>
        </p:spPr>
        <p:txBody>
          <a:bodyPr wrap="square">
            <a:spAutoFit/>
          </a:bodyPr>
          <a:lstStyle/>
          <a:p>
            <a:pPr algn="ctr"/>
            <a:r>
              <a:rPr lang="en-US" sz="4000" b="1" dirty="0"/>
              <a:t>Scoffing at God means speaking disrespectfully of him.</a:t>
            </a:r>
            <a:r>
              <a:rPr lang="en-US" sz="4000" dirty="0"/>
              <a:t>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88166"/>
            <a:ext cx="8915400" cy="3170099"/>
          </a:xfrm>
          <a:prstGeom prst="rect">
            <a:avLst/>
          </a:prstGeom>
        </p:spPr>
        <p:txBody>
          <a:bodyPr wrap="square">
            <a:spAutoFit/>
          </a:bodyPr>
          <a:lstStyle/>
          <a:p>
            <a:pPr algn="ctr"/>
            <a:r>
              <a:rPr lang="en-US" sz="4000" b="1" u="sng" dirty="0"/>
              <a:t>Exodus 20:12</a:t>
            </a:r>
            <a:endParaRPr lang="en-US" sz="4000" u="sng" dirty="0"/>
          </a:p>
          <a:p>
            <a:pPr algn="ctr"/>
            <a:r>
              <a:rPr lang="en-US" sz="4000" dirty="0"/>
              <a:t>"Honor your father and your mother, that your days may be long upon the land which the LORD your God is giving you”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94357"/>
            <a:ext cx="8915400" cy="1938992"/>
          </a:xfrm>
          <a:prstGeom prst="rect">
            <a:avLst/>
          </a:prstGeom>
        </p:spPr>
        <p:txBody>
          <a:bodyPr wrap="square">
            <a:spAutoFit/>
          </a:bodyPr>
          <a:lstStyle/>
          <a:p>
            <a:pPr algn="ctr"/>
            <a:r>
              <a:rPr lang="en-US" sz="4000" b="1" dirty="0"/>
              <a:t>Acting in a way that shows them courtesy and respect.</a:t>
            </a: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1323439"/>
          </a:xfrm>
          <a:prstGeom prst="rect">
            <a:avLst/>
          </a:prstGeom>
        </p:spPr>
        <p:txBody>
          <a:bodyPr wrap="square">
            <a:spAutoFit/>
          </a:bodyPr>
          <a:lstStyle/>
          <a:p>
            <a:pPr algn="ctr"/>
            <a:r>
              <a:rPr lang="en-US" sz="4000" dirty="0"/>
              <a:t> </a:t>
            </a:r>
            <a:r>
              <a:rPr lang="en-US" sz="4000" b="1" dirty="0"/>
              <a:t>“very difficult times follow”</a:t>
            </a:r>
            <a:endParaRPr lang="en-US" sz="4000" dirty="0"/>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Romans 1:18-23</a:t>
            </a:r>
            <a:endParaRPr lang="en-US" sz="4000" u="sng" dirty="0"/>
          </a:p>
          <a:p>
            <a:pPr algn="ctr"/>
            <a:r>
              <a:rPr lang="en-US" sz="4000" dirty="0"/>
              <a:t>18 For the wrath of God is revealed from heaven against all ungodliness and unrighteousness of men, who suppress the truth in unrighteousness,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7212"/>
            <a:ext cx="8915400" cy="5632311"/>
          </a:xfrm>
          <a:prstGeom prst="rect">
            <a:avLst/>
          </a:prstGeom>
        </p:spPr>
        <p:txBody>
          <a:bodyPr wrap="square">
            <a:spAutoFit/>
          </a:bodyPr>
          <a:lstStyle/>
          <a:p>
            <a:pPr algn="ctr"/>
            <a:r>
              <a:rPr lang="en-US" sz="4000" dirty="0"/>
              <a:t>19 because what may be known of God is manifest in them, for God has shown it to them. 20 For since the creation of the world His invisible attributes are clearly seen, being understood by the things that are made, even His eternal power and Godhead, so that they are without excuse, </a:t>
            </a:r>
          </a:p>
          <a:p>
            <a:pPr algn="ctr"/>
            <a:r>
              <a:rPr lang="en-US" sz="4000" dirty="0"/>
              <a:t> </a:t>
            </a:r>
          </a:p>
          <a:p>
            <a:pPr algn="ctr"/>
            <a:endParaRPr 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9325630"/>
          </a:xfrm>
          <a:prstGeom prst="rect">
            <a:avLst/>
          </a:prstGeom>
        </p:spPr>
        <p:txBody>
          <a:bodyPr wrap="square">
            <a:spAutoFit/>
          </a:bodyPr>
          <a:lstStyle/>
          <a:p>
            <a:pPr algn="ctr"/>
            <a:r>
              <a:rPr lang="en-US" sz="4000" dirty="0"/>
              <a:t>21 because, although they knew God, they did not glorify Him as God, nor were thankful, but became futile in their thoughts, and their foolish hearts were darkened. 22 Professing to be wise, they became fools, </a:t>
            </a:r>
          </a:p>
          <a:p>
            <a:pPr algn="ctr"/>
            <a:r>
              <a:rPr lang="en-US" sz="4000" dirty="0"/>
              <a:t> </a:t>
            </a:r>
          </a:p>
          <a:p>
            <a:pPr algn="ctr"/>
            <a:r>
              <a:rPr lang="en-US" sz="4000" dirty="0"/>
              <a:t> </a:t>
            </a:r>
          </a:p>
          <a:p>
            <a:pPr algn="ctr"/>
            <a:r>
              <a:rPr lang="en-US" sz="4000" dirty="0"/>
              <a:t> </a:t>
            </a:r>
          </a:p>
          <a:p>
            <a:pPr algn="ctr"/>
            <a:r>
              <a:rPr lang="en-US" sz="4000" dirty="0"/>
              <a:t> </a:t>
            </a:r>
          </a:p>
          <a:p>
            <a:pPr algn="ctr"/>
            <a:endParaRPr lang="en-US" sz="4000" b="1" dirty="0"/>
          </a:p>
          <a:p>
            <a:pPr algn="ctr"/>
            <a:r>
              <a:rPr lang="en-US" sz="4000" dirty="0"/>
              <a:t> </a:t>
            </a:r>
          </a:p>
          <a:p>
            <a:pPr algn="ctr"/>
            <a:r>
              <a:rPr lang="en-US" sz="4000" dirty="0"/>
              <a:t> </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b="1" dirty="0"/>
              <a:t>3 unloving, unforgiving, slanderers, without self-control, brutal, despisers of good,</a:t>
            </a:r>
            <a:endParaRPr lang="en-US" sz="4000" dirty="0"/>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075558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4401205"/>
          </a:xfrm>
          <a:prstGeom prst="rect">
            <a:avLst/>
          </a:prstGeom>
        </p:spPr>
        <p:txBody>
          <a:bodyPr wrap="square">
            <a:spAutoFit/>
          </a:bodyPr>
          <a:lstStyle/>
          <a:p>
            <a:pPr algn="ctr"/>
            <a:r>
              <a:rPr lang="en-US" sz="4000" b="1" u="sng" dirty="0"/>
              <a:t>Romans 1:18-23, 31</a:t>
            </a:r>
            <a:endParaRPr lang="en-US" sz="4000" u="sng" dirty="0"/>
          </a:p>
          <a:p>
            <a:pPr algn="ctr"/>
            <a:r>
              <a:rPr lang="en-US" sz="4000" dirty="0"/>
              <a:t>18 For the wrath of God is revealed from heaven against all ungodliness and unrighteousness of men, who suppress the truth in unrighteousness,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522380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5632311"/>
          </a:xfrm>
          <a:prstGeom prst="rect">
            <a:avLst/>
          </a:prstGeom>
        </p:spPr>
        <p:txBody>
          <a:bodyPr wrap="square">
            <a:spAutoFit/>
          </a:bodyPr>
          <a:lstStyle/>
          <a:p>
            <a:pPr algn="ctr"/>
            <a:r>
              <a:rPr lang="en-US" sz="4000" dirty="0"/>
              <a:t>19 because what may be known of God is manifest in them, for God has shown it to them. 20 For since the creation of the world His invisible attributes are clearly seen, being understood by the things that are made, even His eternal power and Godhead, so that they are without excuse,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480059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11172289"/>
          </a:xfrm>
          <a:prstGeom prst="rect">
            <a:avLst/>
          </a:prstGeom>
        </p:spPr>
        <p:txBody>
          <a:bodyPr wrap="square">
            <a:spAutoFit/>
          </a:bodyPr>
          <a:lstStyle/>
          <a:p>
            <a:pPr algn="ctr"/>
            <a:r>
              <a:rPr lang="en-US" sz="4000" dirty="0"/>
              <a:t>21 because, although they knew God, they did not glorify Him as God, nor were thankful, but became futile in their thoughts, and their foolish hearts were darkened. 22 Professing to be wise, they became fools</a:t>
            </a:r>
          </a:p>
          <a:p>
            <a:pPr algn="ctr"/>
            <a:r>
              <a:rPr lang="en-US" sz="4000" dirty="0"/>
              <a:t> </a:t>
            </a:r>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algn="ctr"/>
            <a:r>
              <a:rPr lang="en-US" sz="4000" dirty="0"/>
              <a:t> </a:t>
            </a:r>
          </a:p>
          <a:p>
            <a:pPr algn="ctr"/>
            <a:r>
              <a:rPr lang="en-US" sz="4000" dirty="0"/>
              <a:t> </a:t>
            </a:r>
          </a:p>
          <a:p>
            <a:pPr algn="ctr"/>
            <a:r>
              <a:rPr lang="en-US" sz="4000" b="1" dirty="0"/>
              <a:t> </a:t>
            </a:r>
            <a:endParaRPr lang="en-US" sz="4000" dirty="0"/>
          </a:p>
          <a:p>
            <a:pPr algn="ctr"/>
            <a:r>
              <a:rPr lang="en-US" sz="4000" b="1" dirty="0"/>
              <a:t> </a:t>
            </a:r>
            <a:endParaRPr lang="en-US" sz="4000" dirty="0"/>
          </a:p>
          <a:p>
            <a:pPr algn="ctr"/>
            <a:r>
              <a:rPr lang="en-US" sz="4000" b="1" dirty="0"/>
              <a:t> </a:t>
            </a:r>
            <a:endParaRPr lang="en-US" sz="4000" dirty="0"/>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84963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8956298"/>
          </a:xfrm>
          <a:prstGeom prst="rect">
            <a:avLst/>
          </a:prstGeom>
        </p:spPr>
        <p:txBody>
          <a:bodyPr wrap="square">
            <a:spAutoFit/>
          </a:bodyPr>
          <a:lstStyle/>
          <a:p>
            <a:pPr algn="ctr"/>
            <a:r>
              <a:rPr lang="en-US" sz="3600" b="1" u="sng" dirty="0"/>
              <a:t>Romans 1:31-32</a:t>
            </a:r>
            <a:endParaRPr lang="en-US" sz="3600" u="sng" dirty="0"/>
          </a:p>
          <a:p>
            <a:pPr algn="ctr"/>
            <a:r>
              <a:rPr lang="en-US" sz="3600" dirty="0"/>
              <a:t>31 undiscerning, untrustworthy, unloving, unforgiving, unmerciful; 32 who, knowing the righteous judgment of God, that those who practice such things are worthy of death, not only do the same but also approve of those who practice them. </a:t>
            </a:r>
          </a:p>
          <a:p>
            <a:pPr algn="ctr"/>
            <a:r>
              <a:rPr lang="en-US" sz="3600" dirty="0"/>
              <a:t> </a:t>
            </a:r>
          </a:p>
          <a:p>
            <a:pPr algn="ctr"/>
            <a:r>
              <a:rPr lang="en-US" sz="3600" dirty="0"/>
              <a:t> </a:t>
            </a:r>
          </a:p>
          <a:p>
            <a:pPr algn="ctr"/>
            <a:r>
              <a:rPr lang="en-US" sz="3600" dirty="0"/>
              <a:t> </a:t>
            </a:r>
          </a:p>
          <a:p>
            <a:pPr algn="ctr"/>
            <a:r>
              <a:rPr lang="en-US" sz="3600" dirty="0"/>
              <a:t> </a:t>
            </a:r>
          </a:p>
          <a:p>
            <a:pPr algn="ctr"/>
            <a:r>
              <a:rPr lang="en-US" sz="3600" dirty="0"/>
              <a:t> </a:t>
            </a:r>
          </a:p>
          <a:p>
            <a:pPr algn="ctr"/>
            <a:r>
              <a:rPr lang="en-US" sz="3600" dirty="0"/>
              <a:t> </a:t>
            </a:r>
          </a:p>
          <a:p>
            <a:pPr algn="ctr"/>
            <a:r>
              <a:rPr lang="en-US" sz="3600" dirty="0"/>
              <a:t> </a:t>
            </a:r>
          </a:p>
          <a:p>
            <a:pPr algn="ctr"/>
            <a:r>
              <a:rPr lang="en-US" sz="36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823554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3170099"/>
          </a:xfrm>
          <a:prstGeom prst="rect">
            <a:avLst/>
          </a:prstGeom>
        </p:spPr>
        <p:txBody>
          <a:bodyPr wrap="square">
            <a:spAutoFit/>
          </a:bodyPr>
          <a:lstStyle/>
          <a:p>
            <a:pPr algn="ctr"/>
            <a:r>
              <a:rPr lang="en-US" sz="4000" b="1" dirty="0"/>
              <a:t>4 traitors, headstrong, haughty, lovers of pleasure rather than lovers of God,</a:t>
            </a:r>
            <a:endParaRPr lang="en-US" sz="4000" dirty="0"/>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36518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b="1" dirty="0"/>
              <a:t>Traitors</a:t>
            </a:r>
            <a:r>
              <a:rPr lang="en-US" sz="4000" dirty="0"/>
              <a:t> - This word is used in the New Testament only here and in Luke 6:16; Acts 7:52. It means any one who betrays - whether it be a friend or his country. Treason has been in all ages regarded as one of the worst crimes that man can commit.</a:t>
            </a:r>
          </a:p>
          <a:p>
            <a:pPr algn="ctr"/>
            <a:r>
              <a:rPr lang="en-US" sz="4000" dirty="0"/>
              <a:t> </a:t>
            </a:r>
          </a:p>
          <a:p>
            <a:pPr algn="ctr"/>
            <a:endParaRPr lang="en-US" sz="4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3170099"/>
          </a:xfrm>
          <a:prstGeom prst="rect">
            <a:avLst/>
          </a:prstGeom>
        </p:spPr>
        <p:txBody>
          <a:bodyPr wrap="square">
            <a:spAutoFit/>
          </a:bodyPr>
          <a:lstStyle/>
          <a:p>
            <a:pPr algn="ctr"/>
            <a:r>
              <a:rPr lang="en-US" sz="4000" b="1" u="sng" dirty="0"/>
              <a:t>Luke 6:16</a:t>
            </a:r>
            <a:endParaRPr lang="en-US" sz="4000" u="sng" dirty="0"/>
          </a:p>
          <a:p>
            <a:pPr algn="ctr"/>
            <a:r>
              <a:rPr lang="en-US" sz="4000" dirty="0"/>
              <a:t>“Judas the son of James, and Judas Iscariot who also became a traitor” </a:t>
            </a:r>
          </a:p>
          <a:p>
            <a:pPr algn="ctr"/>
            <a:r>
              <a:rPr lang="en-US" sz="4000" dirty="0"/>
              <a:t> </a:t>
            </a:r>
          </a:p>
          <a:p>
            <a:pPr algn="ctr"/>
            <a:endParaRPr lang="en-US" sz="4000" dirty="0"/>
          </a:p>
        </p:txBody>
      </p:sp>
    </p:spTree>
    <p:extLst>
      <p:ext uri="{BB962C8B-B14F-4D97-AF65-F5344CB8AC3E}">
        <p14:creationId xmlns:p14="http://schemas.microsoft.com/office/powerpoint/2010/main" val="3963039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4401205"/>
          </a:xfrm>
          <a:prstGeom prst="rect">
            <a:avLst/>
          </a:prstGeom>
        </p:spPr>
        <p:txBody>
          <a:bodyPr wrap="square">
            <a:spAutoFit/>
          </a:bodyPr>
          <a:lstStyle/>
          <a:p>
            <a:pPr algn="ctr"/>
            <a:r>
              <a:rPr lang="en-US" sz="4000" b="1" u="sng" dirty="0"/>
              <a:t>Acts 7:52</a:t>
            </a:r>
            <a:endParaRPr lang="en-US" sz="4000" u="sng" dirty="0"/>
          </a:p>
          <a:p>
            <a:pPr algn="ctr"/>
            <a:r>
              <a:rPr lang="en-US" sz="4000" dirty="0"/>
              <a:t>“Which of the prophets did your fathers not persecute? And they killed those who foretold the coming of the Just One, of whom you now have become the betrayers and murderers”</a:t>
            </a:r>
          </a:p>
          <a:p>
            <a:pPr algn="ctr"/>
            <a:endParaRPr lang="en-US" sz="4000" dirty="0"/>
          </a:p>
        </p:txBody>
      </p:sp>
    </p:spTree>
    <p:extLst>
      <p:ext uri="{BB962C8B-B14F-4D97-AF65-F5344CB8AC3E}">
        <p14:creationId xmlns:p14="http://schemas.microsoft.com/office/powerpoint/2010/main" val="27152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3785652"/>
          </a:xfrm>
          <a:prstGeom prst="rect">
            <a:avLst/>
          </a:prstGeom>
        </p:spPr>
        <p:txBody>
          <a:bodyPr wrap="square">
            <a:spAutoFit/>
          </a:bodyPr>
          <a:lstStyle/>
          <a:p>
            <a:pPr algn="ctr"/>
            <a:r>
              <a:rPr lang="en-US" sz="4000" b="1" dirty="0"/>
              <a:t>Heady</a:t>
            </a:r>
            <a:r>
              <a:rPr lang="en-US" sz="4000" dirty="0"/>
              <a:t> - The same word in Acts 19:36, is rendered rashly. It occurs only there and in this place in the New Testament. </a:t>
            </a:r>
          </a:p>
          <a:p>
            <a:pPr algn="ctr"/>
            <a:r>
              <a:rPr lang="en-US" sz="4000" dirty="0"/>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724311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u="sng" dirty="0"/>
              <a:t>Acts 19:36</a:t>
            </a:r>
            <a:endParaRPr lang="en-US" sz="4000" u="sng" dirty="0"/>
          </a:p>
          <a:p>
            <a:pPr algn="ctr"/>
            <a:r>
              <a:rPr lang="en-US" sz="4000" dirty="0"/>
              <a:t>“Therefore, since these things cannot be denied, you ought to be quiet and do nothing rashly”</a:t>
            </a:r>
          </a:p>
          <a:p>
            <a:pPr algn="ctr"/>
            <a:r>
              <a:rPr lang="en-US" sz="4000" b="1" dirty="0"/>
              <a:t> </a:t>
            </a:r>
            <a:endParaRPr lang="en-US" sz="4000" dirty="0"/>
          </a:p>
          <a:p>
            <a:pPr algn="ctr"/>
            <a:r>
              <a:rPr lang="en-US" sz="4000" b="1" dirty="0"/>
              <a:t> </a:t>
            </a:r>
            <a:endParaRPr lang="en-US" sz="4000" dirty="0"/>
          </a:p>
          <a:p>
            <a:pPr algn="ctr"/>
            <a:r>
              <a:rPr lang="en-US" sz="4000" dirty="0"/>
              <a:t> </a:t>
            </a:r>
          </a:p>
          <a:p>
            <a:pPr algn="ctr"/>
            <a:endParaRPr lang="en-US" sz="4000" dirty="0"/>
          </a:p>
        </p:txBody>
      </p:sp>
    </p:spTree>
    <p:extLst>
      <p:ext uri="{BB962C8B-B14F-4D97-AF65-F5344CB8AC3E}">
        <p14:creationId xmlns:p14="http://schemas.microsoft.com/office/powerpoint/2010/main" val="810028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016758"/>
          </a:xfrm>
          <a:prstGeom prst="rect">
            <a:avLst/>
          </a:prstGeom>
        </p:spPr>
        <p:txBody>
          <a:bodyPr wrap="square">
            <a:spAutoFit/>
          </a:bodyPr>
          <a:lstStyle/>
          <a:p>
            <a:pPr algn="ctr"/>
            <a:r>
              <a:rPr lang="en-US" sz="4000" b="1" dirty="0"/>
              <a:t>High-minded</a:t>
            </a:r>
            <a:r>
              <a:rPr lang="en-US" sz="4000" dirty="0"/>
              <a:t> - Literally, "puffed up;" compare the notes at 1 Timothy 3:6, where the same word is rendered "lifted up with pride." The meaning is, that they would be inflated with pride or self-conceit.</a:t>
            </a:r>
          </a:p>
          <a:p>
            <a:pPr algn="ctr"/>
            <a:r>
              <a:rPr lang="en-US" sz="4000" dirty="0"/>
              <a:t> </a:t>
            </a:r>
          </a:p>
          <a:p>
            <a:pPr algn="ctr"/>
            <a:endParaRPr lang="en-US" sz="4000" dirty="0"/>
          </a:p>
        </p:txBody>
      </p:sp>
    </p:spTree>
    <p:extLst>
      <p:ext uri="{BB962C8B-B14F-4D97-AF65-F5344CB8AC3E}">
        <p14:creationId xmlns:p14="http://schemas.microsoft.com/office/powerpoint/2010/main" val="1728812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42208"/>
            <a:ext cx="9144000" cy="5016758"/>
          </a:xfrm>
          <a:prstGeom prst="rect">
            <a:avLst/>
          </a:prstGeom>
        </p:spPr>
        <p:txBody>
          <a:bodyPr wrap="square">
            <a:spAutoFit/>
          </a:bodyPr>
          <a:lstStyle/>
          <a:p>
            <a:pPr algn="ctr"/>
            <a:r>
              <a:rPr lang="en-US" sz="4000" b="1" dirty="0"/>
              <a:t>Lovers of pleasures more than </a:t>
            </a:r>
          </a:p>
          <a:p>
            <a:pPr algn="ctr"/>
            <a:r>
              <a:rPr lang="en-US" sz="4000" b="1" dirty="0"/>
              <a:t>lovers of God</a:t>
            </a:r>
            <a:r>
              <a:rPr lang="en-US" sz="4000" dirty="0"/>
              <a:t> </a:t>
            </a:r>
          </a:p>
          <a:p>
            <a:pPr algn="ctr"/>
            <a:r>
              <a:rPr lang="en-US" sz="4000" dirty="0"/>
              <a:t>That is, of sensual pleasures, or vain amusements. This has been, and is, the characteristic of a great part of the world, and has often distinguished even many who profess religion.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1204915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6863417"/>
          </a:xfrm>
          <a:prstGeom prst="rect">
            <a:avLst/>
          </a:prstGeom>
        </p:spPr>
        <p:txBody>
          <a:bodyPr wrap="square">
            <a:spAutoFit/>
          </a:bodyPr>
          <a:lstStyle/>
          <a:p>
            <a:pPr algn="ctr"/>
            <a:r>
              <a:rPr lang="en-US" sz="4000" b="1" u="sng" dirty="0"/>
              <a:t>Philippians 3:17-19</a:t>
            </a:r>
            <a:endParaRPr lang="en-US" sz="4000" u="sng" dirty="0"/>
          </a:p>
          <a:p>
            <a:pPr algn="ctr"/>
            <a:r>
              <a:rPr lang="en-US" sz="4000" dirty="0"/>
              <a:t>17 Brethren, join in following my example, and note those who so walk, as you have us for a pattern. 18 For many walk, of whom I have told you often, and now tell you even weeping, that they are the enemies of the cross of Christ: 19 whose end is destruction, whose god is their belly, and whose glory is in their shame--who set their mind on earthly things.</a:t>
            </a:r>
          </a:p>
          <a:p>
            <a:pPr algn="ctr"/>
            <a:endParaRPr lang="en-US" sz="4000" dirty="0"/>
          </a:p>
        </p:txBody>
      </p:sp>
    </p:spTree>
    <p:extLst>
      <p:ext uri="{BB962C8B-B14F-4D97-AF65-F5344CB8AC3E}">
        <p14:creationId xmlns:p14="http://schemas.microsoft.com/office/powerpoint/2010/main" val="1328205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2554545"/>
          </a:xfrm>
          <a:prstGeom prst="rect">
            <a:avLst/>
          </a:prstGeom>
        </p:spPr>
        <p:txBody>
          <a:bodyPr wrap="square">
            <a:spAutoFit/>
          </a:bodyPr>
          <a:lstStyle/>
          <a:p>
            <a:pPr algn="ctr"/>
            <a:r>
              <a:rPr lang="en-US" sz="4000" dirty="0"/>
              <a:t> </a:t>
            </a:r>
            <a:r>
              <a:rPr lang="en-US" sz="4000" b="1" dirty="0"/>
              <a:t>5 having a form of godliness but denying its power. And from such people turn away! </a:t>
            </a:r>
            <a:endParaRPr lang="en-US" sz="4000" dirty="0"/>
          </a:p>
          <a:p>
            <a:pPr algn="ctr"/>
            <a:endParaRPr lang="en-US" sz="4000" dirty="0"/>
          </a:p>
        </p:txBody>
      </p:sp>
    </p:spTree>
    <p:extLst>
      <p:ext uri="{BB962C8B-B14F-4D97-AF65-F5344CB8AC3E}">
        <p14:creationId xmlns:p14="http://schemas.microsoft.com/office/powerpoint/2010/main" val="955671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247864"/>
          </a:xfrm>
          <a:prstGeom prst="rect">
            <a:avLst/>
          </a:prstGeom>
        </p:spPr>
        <p:txBody>
          <a:bodyPr wrap="square">
            <a:spAutoFit/>
          </a:bodyPr>
          <a:lstStyle/>
          <a:p>
            <a:pPr algn="ctr"/>
            <a:r>
              <a:rPr lang="en-US" sz="4000" b="1" u="sng" dirty="0"/>
              <a:t>John 3:1-8</a:t>
            </a:r>
            <a:endParaRPr lang="en-US" sz="4000" u="sng" dirty="0"/>
          </a:p>
          <a:p>
            <a:pPr algn="ctr"/>
            <a:r>
              <a:rPr lang="en-US" sz="4000" dirty="0"/>
              <a:t>1 There was a man of the Pharisees named Nicodemus, a ruler of the Jews. 2 This man came to Jesus by night and said to Him, "Rabbi, we know that You are a teacher come from God; for no one can do these signs that You do unless God is with him."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2292921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0"/>
            <a:ext cx="8915400" cy="5632311"/>
          </a:xfrm>
          <a:prstGeom prst="rect">
            <a:avLst/>
          </a:prstGeom>
        </p:spPr>
        <p:txBody>
          <a:bodyPr wrap="square">
            <a:spAutoFit/>
          </a:bodyPr>
          <a:lstStyle/>
          <a:p>
            <a:pPr algn="ctr"/>
            <a:r>
              <a:rPr lang="en-US" sz="4000" dirty="0"/>
              <a:t>3 Jesus answered and said to him, </a:t>
            </a:r>
            <a:r>
              <a:rPr lang="en-US" sz="4000" dirty="0">
                <a:solidFill>
                  <a:srgbClr val="FF0000"/>
                </a:solidFill>
              </a:rPr>
              <a:t>"Most assuredly, I say to you, unless one is born again, he cannot see the kingdom of God."</a:t>
            </a:r>
            <a:r>
              <a:rPr lang="en-US" sz="4000" dirty="0"/>
              <a:t> 4 Nicodemus said to Him, "How can a man be born when he is old? Can he enter a second time into his mother's womb and be born?"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ndParaRPr>
          </a:p>
        </p:txBody>
      </p:sp>
    </p:spTree>
    <p:extLst>
      <p:ext uri="{BB962C8B-B14F-4D97-AF65-F5344CB8AC3E}">
        <p14:creationId xmlns:p14="http://schemas.microsoft.com/office/powerpoint/2010/main" val="4022548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 y="76200"/>
            <a:ext cx="8915400" cy="6247864"/>
          </a:xfrm>
          <a:prstGeom prst="rect">
            <a:avLst/>
          </a:prstGeom>
        </p:spPr>
        <p:txBody>
          <a:bodyPr wrap="square">
            <a:spAutoFit/>
          </a:bodyPr>
          <a:lstStyle/>
          <a:p>
            <a:pPr algn="ctr"/>
            <a:r>
              <a:rPr kumimoji="0" lang="en-US" sz="4000" b="0" i="0" u="none" strike="noStrike" kern="1200" cap="none" spc="0" normalizeH="0" baseline="0" noProof="0" dirty="0">
                <a:ln>
                  <a:noFill/>
                </a:ln>
                <a:solidFill>
                  <a:prstClr val="black"/>
                </a:solidFill>
                <a:effectLst/>
                <a:uLnTx/>
                <a:uFillTx/>
                <a:latin typeface="Calibri"/>
                <a:ea typeface="+mn-ea"/>
                <a:cs typeface="+mn-cs"/>
              </a:rPr>
              <a:t> </a:t>
            </a:r>
            <a:r>
              <a:rPr lang="en-US" sz="4000" dirty="0"/>
              <a:t>5 Jesus answered, </a:t>
            </a:r>
            <a:r>
              <a:rPr lang="en-US" sz="4000" dirty="0">
                <a:solidFill>
                  <a:srgbClr val="FF0000"/>
                </a:solidFill>
              </a:rPr>
              <a:t>"Most assuredly, I say to you, unless one is born of water and the Spirit, he cannot enter the kingdom of God.</a:t>
            </a:r>
            <a:r>
              <a:rPr lang="en-US" sz="4000" dirty="0"/>
              <a:t> 6 </a:t>
            </a:r>
            <a:r>
              <a:rPr lang="en-US" sz="4000" dirty="0">
                <a:solidFill>
                  <a:srgbClr val="FF0000"/>
                </a:solidFill>
              </a:rPr>
              <a:t>That which is born of the flesh is flesh, and that which is born of the Spirit is spirit.</a:t>
            </a:r>
            <a:r>
              <a:rPr lang="en-US" sz="4000" dirty="0"/>
              <a:t> 7 </a:t>
            </a:r>
            <a:r>
              <a:rPr lang="en-US" sz="4000" dirty="0">
                <a:solidFill>
                  <a:srgbClr val="FF0000"/>
                </a:solidFill>
              </a:rPr>
              <a:t>Do not marvel that I said to you, 'You must be born again.' </a:t>
            </a:r>
          </a:p>
          <a:p>
            <a:pPr algn="ctr"/>
            <a:r>
              <a:rPr lang="en-US" sz="4000" dirty="0">
                <a:solidFill>
                  <a:srgbClr val="FF0000"/>
                </a:solidFill>
              </a:rPr>
              <a:t> </a:t>
            </a:r>
          </a:p>
          <a:p>
            <a:pPr algn="ctr"/>
            <a:r>
              <a:rPr lang="en-US" sz="4000" dirty="0"/>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58396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GCF highest resolution.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20268</TotalTime>
  <Words>1023</Words>
  <Application>Microsoft Office PowerPoint</Application>
  <PresentationFormat>On-screen Show (4:3)</PresentationFormat>
  <Paragraphs>141</Paragraphs>
  <Slides>40</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40</vt:i4>
      </vt:variant>
    </vt:vector>
  </HeadingPairs>
  <TitlesOfParts>
    <vt:vector size="47" baseType="lpstr">
      <vt:lpstr>Arial</vt:lpstr>
      <vt:lpstr>Calibri</vt:lpstr>
      <vt:lpstr>Constantia</vt:lpstr>
      <vt:lpstr>Wingdings 2</vt:lpstr>
      <vt:lpstr>Flow</vt:lpstr>
      <vt:lpstr>1_Office Theme</vt:lpstr>
      <vt:lpstr>1_Flow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Placido Soliven</dc:creator>
  <cp:lastModifiedBy>Placido soliven</cp:lastModifiedBy>
  <cp:revision>1293</cp:revision>
  <dcterms:created xsi:type="dcterms:W3CDTF">2013-06-05T21:04:28Z</dcterms:created>
  <dcterms:modified xsi:type="dcterms:W3CDTF">2018-05-30T22:31:06Z</dcterms:modified>
</cp:coreProperties>
</file>