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47"/>
  </p:notesMasterIdLst>
  <p:sldIdLst>
    <p:sldId id="805" r:id="rId4"/>
    <p:sldId id="698" r:id="rId5"/>
    <p:sldId id="258" r:id="rId6"/>
    <p:sldId id="259" r:id="rId7"/>
    <p:sldId id="617" r:id="rId8"/>
    <p:sldId id="738" r:id="rId9"/>
    <p:sldId id="615" r:id="rId10"/>
    <p:sldId id="616" r:id="rId11"/>
    <p:sldId id="260" r:id="rId12"/>
    <p:sldId id="799" r:id="rId13"/>
    <p:sldId id="518" r:id="rId14"/>
    <p:sldId id="704" r:id="rId15"/>
    <p:sldId id="706" r:id="rId16"/>
    <p:sldId id="707" r:id="rId17"/>
    <p:sldId id="709" r:id="rId18"/>
    <p:sldId id="520" r:id="rId19"/>
    <p:sldId id="522" r:id="rId20"/>
    <p:sldId id="523" r:id="rId21"/>
    <p:sldId id="524" r:id="rId22"/>
    <p:sldId id="614" r:id="rId23"/>
    <p:sldId id="717" r:id="rId24"/>
    <p:sldId id="771" r:id="rId25"/>
    <p:sldId id="772" r:id="rId26"/>
    <p:sldId id="773" r:id="rId27"/>
    <p:sldId id="774" r:id="rId28"/>
    <p:sldId id="775" r:id="rId29"/>
    <p:sldId id="763" r:id="rId30"/>
    <p:sldId id="713" r:id="rId31"/>
    <p:sldId id="718" r:id="rId32"/>
    <p:sldId id="719" r:id="rId33"/>
    <p:sldId id="720" r:id="rId34"/>
    <p:sldId id="725" r:id="rId35"/>
    <p:sldId id="726" r:id="rId36"/>
    <p:sldId id="806" r:id="rId37"/>
    <p:sldId id="807" r:id="rId38"/>
    <p:sldId id="808" r:id="rId39"/>
    <p:sldId id="809" r:id="rId40"/>
    <p:sldId id="810" r:id="rId41"/>
    <p:sldId id="811" r:id="rId42"/>
    <p:sldId id="812" r:id="rId43"/>
    <p:sldId id="813" r:id="rId44"/>
    <p:sldId id="814" r:id="rId45"/>
    <p:sldId id="298" r:id="rId4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4660"/>
  </p:normalViewPr>
  <p:slideViewPr>
    <p:cSldViewPr>
      <p:cViewPr varScale="1">
        <p:scale>
          <a:sx n="108" d="100"/>
          <a:sy n="108" d="100"/>
        </p:scale>
        <p:origin x="168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726CF8-AB8D-4D4A-A576-C89E5CA583C3}" type="datetimeFigureOut">
              <a:rPr lang="en-US" smtClean="0"/>
              <a:pPr/>
              <a:t>6/13/2018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FAD8AB-C685-4702-9014-ADA2C1441788}" type="slidenum">
              <a:rPr lang="en-US" smtClean="0"/>
              <a:pPr/>
              <a:t>‹#›</a:t>
            </a:fld>
            <a:endParaRPr lang="en-US"/>
          </a:p>
        </p:txBody>
      </p:sp>
    </p:spTree>
    <p:extLst>
      <p:ext uri="{BB962C8B-B14F-4D97-AF65-F5344CB8AC3E}">
        <p14:creationId xmlns:p14="http://schemas.microsoft.com/office/powerpoint/2010/main" val="14144674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5355DD6-1C2C-4448-8227-50186370C331}"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31027219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AFAD8AB-C685-4702-9014-ADA2C1441788}" type="slidenum">
              <a:rPr lang="en-US" smtClean="0"/>
              <a:pPr/>
              <a:t>20</a:t>
            </a:fld>
            <a:endParaRPr lang="en-US"/>
          </a:p>
        </p:txBody>
      </p:sp>
    </p:spTree>
    <p:extLst>
      <p:ext uri="{BB962C8B-B14F-4D97-AF65-F5344CB8AC3E}">
        <p14:creationId xmlns:p14="http://schemas.microsoft.com/office/powerpoint/2010/main" val="3935754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6A6B80C8-9C17-4C8D-80FA-039A6827A3A1}" type="datetimeFigureOut">
              <a:rPr lang="en-US" smtClean="0">
                <a:solidFill>
                  <a:srgbClr val="DBF5F9">
                    <a:shade val="90000"/>
                  </a:srgbClr>
                </a:solidFill>
              </a:rPr>
              <a:pPr/>
              <a:t>6/13/2018</a:t>
            </a:fld>
            <a:endParaRPr lang="en-US">
              <a:solidFill>
                <a:srgbClr val="DBF5F9">
                  <a:shade val="90000"/>
                </a:srgbClr>
              </a:solidFill>
            </a:endParaRPr>
          </a:p>
        </p:txBody>
      </p:sp>
      <p:sp>
        <p:nvSpPr>
          <p:cNvPr id="19" name="Footer Placeholder 18"/>
          <p:cNvSpPr>
            <a:spLocks noGrp="1"/>
          </p:cNvSpPr>
          <p:nvPr>
            <p:ph type="ftr" sz="quarter" idx="11"/>
          </p:nvPr>
        </p:nvSpPr>
        <p:spPr/>
        <p:txBody>
          <a:bodyPr/>
          <a:lstStyle/>
          <a:p>
            <a:endParaRPr lang="en-US">
              <a:solidFill>
                <a:srgbClr val="DBF5F9">
                  <a:shade val="90000"/>
                </a:srgbClr>
              </a:solidFill>
            </a:endParaRPr>
          </a:p>
        </p:txBody>
      </p:sp>
      <p:sp>
        <p:nvSpPr>
          <p:cNvPr id="27" name="Slide Number Placeholder 26"/>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6/13/2018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DBF5F9">
                    <a:shade val="90000"/>
                  </a:srgbClr>
                </a:solidFill>
              </a:rPr>
              <a:pPr/>
              <a:t>6/13/2018</a:t>
            </a:fld>
            <a:endParaRPr lang="en-US">
              <a:solidFill>
                <a:srgbClr val="DBF5F9">
                  <a:shade val="90000"/>
                </a:srgbClr>
              </a:solidFill>
            </a:endParaRPr>
          </a:p>
        </p:txBody>
      </p:sp>
      <p:sp>
        <p:nvSpPr>
          <p:cNvPr id="5" name="Footer Placeholder 4"/>
          <p:cNvSpPr>
            <a:spLocks noGrp="1"/>
          </p:cNvSpPr>
          <p:nvPr>
            <p:ph type="ftr" sz="quarter" idx="11"/>
          </p:nvPr>
        </p:nvSpPr>
        <p:spPr/>
        <p:txBody>
          <a:bodyPr/>
          <a:lstStyle/>
          <a:p>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6/13/2018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6A6B80C8-9C17-4C8D-80FA-039A6827A3A1}" type="datetimeFigureOut">
              <a:rPr lang="en-US" smtClean="0">
                <a:solidFill>
                  <a:srgbClr val="04617B">
                    <a:shade val="90000"/>
                  </a:srgbClr>
                </a:solidFill>
              </a:rPr>
              <a:pPr/>
              <a:t>6/13/2018</a:t>
            </a:fld>
            <a:endParaRPr lang="en-US">
              <a:solidFill>
                <a:srgbClr val="04617B">
                  <a:shade val="90000"/>
                </a:srgbClr>
              </a:solidFill>
            </a:endParaRPr>
          </a:p>
        </p:txBody>
      </p:sp>
      <p:sp>
        <p:nvSpPr>
          <p:cNvPr id="8" name="Footer Placeholder 7"/>
          <p:cNvSpPr>
            <a:spLocks noGrp="1"/>
          </p:cNvSpPr>
          <p:nvPr>
            <p:ph type="ftr" sz="quarter" idx="11"/>
          </p:nvPr>
        </p:nvSpPr>
        <p:spPr/>
        <p:txBody>
          <a:bodyPr/>
          <a:lstStyle/>
          <a:p>
            <a:endParaRPr lang="en-US">
              <a:solidFill>
                <a:srgbClr val="04617B">
                  <a:shade val="90000"/>
                </a:srgbClr>
              </a:solidFill>
            </a:endParaRPr>
          </a:p>
        </p:txBody>
      </p:sp>
      <p:sp>
        <p:nvSpPr>
          <p:cNvPr id="9" name="Slide Number Placeholder 8"/>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6A6B80C8-9C17-4C8D-80FA-039A6827A3A1}" type="datetimeFigureOut">
              <a:rPr lang="en-US" smtClean="0">
                <a:solidFill>
                  <a:srgbClr val="04617B">
                    <a:shade val="90000"/>
                  </a:srgbClr>
                </a:solidFill>
              </a:rPr>
              <a:pPr/>
              <a:t>6/13/2018</a:t>
            </a:fld>
            <a:endParaRPr lang="en-US">
              <a:solidFill>
                <a:srgbClr val="04617B">
                  <a:shade val="90000"/>
                </a:srgbClr>
              </a:solidFill>
            </a:endParaRPr>
          </a:p>
        </p:txBody>
      </p:sp>
      <p:sp>
        <p:nvSpPr>
          <p:cNvPr id="4" name="Footer Placeholder 3"/>
          <p:cNvSpPr>
            <a:spLocks noGrp="1"/>
          </p:cNvSpPr>
          <p:nvPr>
            <p:ph type="ftr" sz="quarter" idx="11"/>
          </p:nvPr>
        </p:nvSpPr>
        <p:spPr/>
        <p:txBody>
          <a:bodyPr/>
          <a:lstStyle/>
          <a:p>
            <a:endParaRPr lang="en-US">
              <a:solidFill>
                <a:srgbClr val="04617B">
                  <a:shade val="90000"/>
                </a:srgbClr>
              </a:solidFill>
            </a:endParaRPr>
          </a:p>
        </p:txBody>
      </p:sp>
      <p:sp>
        <p:nvSpPr>
          <p:cNvPr id="5" name="Slide Number Placeholder 4"/>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6B80C8-9C17-4C8D-80FA-039A6827A3A1}" type="datetimeFigureOut">
              <a:rPr lang="en-US" smtClean="0">
                <a:solidFill>
                  <a:srgbClr val="04617B">
                    <a:shade val="90000"/>
                  </a:srgbClr>
                </a:solidFill>
              </a:rPr>
              <a:pPr/>
              <a:t>6/13/2018</a:t>
            </a:fld>
            <a:endParaRPr lang="en-US">
              <a:solidFill>
                <a:srgbClr val="04617B">
                  <a:shade val="90000"/>
                </a:srgbClr>
              </a:solidFill>
            </a:endParaRPr>
          </a:p>
        </p:txBody>
      </p:sp>
      <p:sp>
        <p:nvSpPr>
          <p:cNvPr id="3" name="Footer Placeholder 2"/>
          <p:cNvSpPr>
            <a:spLocks noGrp="1"/>
          </p:cNvSpPr>
          <p:nvPr>
            <p:ph type="ftr" sz="quarter" idx="11"/>
          </p:nvPr>
        </p:nvSpPr>
        <p:spPr/>
        <p:txBody>
          <a:bodyPr/>
          <a:lstStyle/>
          <a:p>
            <a:endParaRPr lang="en-US">
              <a:solidFill>
                <a:srgbClr val="04617B">
                  <a:shade val="90000"/>
                </a:srgbClr>
              </a:solidFill>
            </a:endParaRPr>
          </a:p>
        </p:txBody>
      </p:sp>
      <p:sp>
        <p:nvSpPr>
          <p:cNvPr id="4" name="Slide Number Placeholder 3"/>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6/13/2018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6/13/2018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a:xfrm>
            <a:off x="8077200" y="6356350"/>
            <a:ext cx="609600" cy="365125"/>
          </a:xfrm>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6/13/2018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6/13/2018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6/13/2018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6/13/2018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6/13/2018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A6B80C8-9C17-4C8D-80FA-039A6827A3A1}" type="datetimeFigureOut">
              <a:rPr lang="en-US" smtClean="0">
                <a:solidFill>
                  <a:prstClr val="black">
                    <a:tint val="75000"/>
                  </a:prstClr>
                </a:solidFill>
              </a:rPr>
              <a:pPr/>
              <a:t>6/13/2018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A6B80C8-9C17-4C8D-80FA-039A6827A3A1}" type="datetimeFigureOut">
              <a:rPr lang="en-US" smtClean="0">
                <a:solidFill>
                  <a:prstClr val="black">
                    <a:tint val="75000"/>
                  </a:prstClr>
                </a:solidFill>
              </a:rPr>
              <a:pPr/>
              <a:t>6/13/2018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A6B80C8-9C17-4C8D-80FA-039A6827A3A1}" type="datetimeFigureOut">
              <a:rPr lang="en-US" smtClean="0">
                <a:solidFill>
                  <a:prstClr val="black">
                    <a:tint val="75000"/>
                  </a:prstClr>
                </a:solidFill>
              </a:rPr>
              <a:pPr/>
              <a:t>6/13/2018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6B80C8-9C17-4C8D-80FA-039A6827A3A1}" type="datetimeFigureOut">
              <a:rPr lang="en-US" smtClean="0">
                <a:solidFill>
                  <a:prstClr val="black">
                    <a:tint val="75000"/>
                  </a:prstClr>
                </a:solidFill>
              </a:rPr>
              <a:pPr/>
              <a:t>6/13/2018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prstClr val="black">
                    <a:tint val="75000"/>
                  </a:prstClr>
                </a:solidFill>
              </a:rPr>
              <a:pPr/>
              <a:t>6/13/2018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prstClr val="black">
                    <a:tint val="75000"/>
                  </a:prstClr>
                </a:solidFill>
              </a:rPr>
              <a:pPr/>
              <a:t>6/13/2018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6/13/2018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6/13/2018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6A6B80C8-9C17-4C8D-80FA-039A6827A3A1}" type="datetimeFigureOut">
              <a:rPr lang="en-US" smtClean="0">
                <a:solidFill>
                  <a:srgbClr val="DBF5F9">
                    <a:shade val="90000"/>
                  </a:srgbClr>
                </a:solidFill>
              </a:rPr>
              <a:pPr/>
              <a:t>6/13/2018</a:t>
            </a:fld>
            <a:endParaRPr lang="en-US">
              <a:solidFill>
                <a:srgbClr val="DBF5F9">
                  <a:shade val="90000"/>
                </a:srgbClr>
              </a:solidFill>
            </a:endParaRPr>
          </a:p>
        </p:txBody>
      </p:sp>
      <p:sp>
        <p:nvSpPr>
          <p:cNvPr id="19" name="Footer Placeholder 18"/>
          <p:cNvSpPr>
            <a:spLocks noGrp="1"/>
          </p:cNvSpPr>
          <p:nvPr>
            <p:ph type="ftr" sz="quarter" idx="11"/>
          </p:nvPr>
        </p:nvSpPr>
        <p:spPr/>
        <p:txBody>
          <a:bodyPr/>
          <a:lstStyle/>
          <a:p>
            <a:endParaRPr lang="en-US">
              <a:solidFill>
                <a:srgbClr val="DBF5F9">
                  <a:shade val="90000"/>
                </a:srgbClr>
              </a:solidFill>
            </a:endParaRPr>
          </a:p>
        </p:txBody>
      </p:sp>
      <p:sp>
        <p:nvSpPr>
          <p:cNvPr id="27" name="Slide Number Placeholder 26"/>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6/13/2018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DBF5F9">
                    <a:shade val="90000"/>
                  </a:srgbClr>
                </a:solidFill>
              </a:rPr>
              <a:pPr/>
              <a:t>6/13/2018</a:t>
            </a:fld>
            <a:endParaRPr lang="en-US">
              <a:solidFill>
                <a:srgbClr val="DBF5F9">
                  <a:shade val="90000"/>
                </a:srgbClr>
              </a:solidFill>
            </a:endParaRPr>
          </a:p>
        </p:txBody>
      </p:sp>
      <p:sp>
        <p:nvSpPr>
          <p:cNvPr id="5" name="Footer Placeholder 4"/>
          <p:cNvSpPr>
            <a:spLocks noGrp="1"/>
          </p:cNvSpPr>
          <p:nvPr>
            <p:ph type="ftr" sz="quarter" idx="11"/>
          </p:nvPr>
        </p:nvSpPr>
        <p:spPr/>
        <p:txBody>
          <a:bodyPr/>
          <a:lstStyle/>
          <a:p>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6/13/2018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6A6B80C8-9C17-4C8D-80FA-039A6827A3A1}" type="datetimeFigureOut">
              <a:rPr lang="en-US" smtClean="0">
                <a:solidFill>
                  <a:srgbClr val="04617B">
                    <a:shade val="90000"/>
                  </a:srgbClr>
                </a:solidFill>
              </a:rPr>
              <a:pPr/>
              <a:t>6/13/2018</a:t>
            </a:fld>
            <a:endParaRPr lang="en-US">
              <a:solidFill>
                <a:srgbClr val="04617B">
                  <a:shade val="90000"/>
                </a:srgbClr>
              </a:solidFill>
            </a:endParaRPr>
          </a:p>
        </p:txBody>
      </p:sp>
      <p:sp>
        <p:nvSpPr>
          <p:cNvPr id="8" name="Footer Placeholder 7"/>
          <p:cNvSpPr>
            <a:spLocks noGrp="1"/>
          </p:cNvSpPr>
          <p:nvPr>
            <p:ph type="ftr" sz="quarter" idx="11"/>
          </p:nvPr>
        </p:nvSpPr>
        <p:spPr/>
        <p:txBody>
          <a:bodyPr/>
          <a:lstStyle/>
          <a:p>
            <a:endParaRPr lang="en-US">
              <a:solidFill>
                <a:srgbClr val="04617B">
                  <a:shade val="90000"/>
                </a:srgbClr>
              </a:solidFill>
            </a:endParaRPr>
          </a:p>
        </p:txBody>
      </p:sp>
      <p:sp>
        <p:nvSpPr>
          <p:cNvPr id="9" name="Slide Number Placeholder 8"/>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6A6B80C8-9C17-4C8D-80FA-039A6827A3A1}" type="datetimeFigureOut">
              <a:rPr lang="en-US" smtClean="0">
                <a:solidFill>
                  <a:srgbClr val="04617B">
                    <a:shade val="90000"/>
                  </a:srgbClr>
                </a:solidFill>
              </a:rPr>
              <a:pPr/>
              <a:t>6/13/2018</a:t>
            </a:fld>
            <a:endParaRPr lang="en-US">
              <a:solidFill>
                <a:srgbClr val="04617B">
                  <a:shade val="90000"/>
                </a:srgbClr>
              </a:solidFill>
            </a:endParaRPr>
          </a:p>
        </p:txBody>
      </p:sp>
      <p:sp>
        <p:nvSpPr>
          <p:cNvPr id="4" name="Footer Placeholder 3"/>
          <p:cNvSpPr>
            <a:spLocks noGrp="1"/>
          </p:cNvSpPr>
          <p:nvPr>
            <p:ph type="ftr" sz="quarter" idx="11"/>
          </p:nvPr>
        </p:nvSpPr>
        <p:spPr/>
        <p:txBody>
          <a:bodyPr/>
          <a:lstStyle/>
          <a:p>
            <a:endParaRPr lang="en-US">
              <a:solidFill>
                <a:srgbClr val="04617B">
                  <a:shade val="90000"/>
                </a:srgbClr>
              </a:solidFill>
            </a:endParaRPr>
          </a:p>
        </p:txBody>
      </p:sp>
      <p:sp>
        <p:nvSpPr>
          <p:cNvPr id="5" name="Slide Number Placeholder 4"/>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6B80C8-9C17-4C8D-80FA-039A6827A3A1}" type="datetimeFigureOut">
              <a:rPr lang="en-US" smtClean="0">
                <a:solidFill>
                  <a:srgbClr val="04617B">
                    <a:shade val="90000"/>
                  </a:srgbClr>
                </a:solidFill>
              </a:rPr>
              <a:pPr/>
              <a:t>6/13/2018</a:t>
            </a:fld>
            <a:endParaRPr lang="en-US">
              <a:solidFill>
                <a:srgbClr val="04617B">
                  <a:shade val="90000"/>
                </a:srgbClr>
              </a:solidFill>
            </a:endParaRPr>
          </a:p>
        </p:txBody>
      </p:sp>
      <p:sp>
        <p:nvSpPr>
          <p:cNvPr id="3" name="Footer Placeholder 2"/>
          <p:cNvSpPr>
            <a:spLocks noGrp="1"/>
          </p:cNvSpPr>
          <p:nvPr>
            <p:ph type="ftr" sz="quarter" idx="11"/>
          </p:nvPr>
        </p:nvSpPr>
        <p:spPr/>
        <p:txBody>
          <a:bodyPr/>
          <a:lstStyle/>
          <a:p>
            <a:endParaRPr lang="en-US">
              <a:solidFill>
                <a:srgbClr val="04617B">
                  <a:shade val="90000"/>
                </a:srgbClr>
              </a:solidFill>
            </a:endParaRPr>
          </a:p>
        </p:txBody>
      </p:sp>
      <p:sp>
        <p:nvSpPr>
          <p:cNvPr id="4" name="Slide Number Placeholder 3"/>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6/13/2018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6/13/2018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a:xfrm>
            <a:off x="8077200" y="6356350"/>
            <a:ext cx="609600" cy="365125"/>
          </a:xfrm>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6/13/2018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6/13/2018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A6B80C8-9C17-4C8D-80FA-039A6827A3A1}" type="datetimeFigureOut">
              <a:rPr lang="en-US" smtClean="0">
                <a:solidFill>
                  <a:srgbClr val="04617B">
                    <a:shade val="90000"/>
                  </a:srgbClr>
                </a:solidFill>
              </a:rPr>
              <a:pPr/>
              <a:t>6/13/2018</a:t>
            </a:fld>
            <a:endParaRPr lang="en-US">
              <a:solidFill>
                <a:srgbClr val="04617B">
                  <a:shade val="90000"/>
                </a:srgbClr>
              </a:solidFill>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solidFill>
                <a:srgbClr val="04617B">
                  <a:shade val="90000"/>
                </a:srgbClr>
              </a:solidFill>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B80C8-9C17-4C8D-80FA-039A6827A3A1}" type="datetimeFigureOut">
              <a:rPr lang="en-US" smtClean="0">
                <a:solidFill>
                  <a:prstClr val="black">
                    <a:tint val="75000"/>
                  </a:prstClr>
                </a:solidFill>
              </a:rPr>
              <a:pPr/>
              <a:t>6/13/2018</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A6B80C8-9C17-4C8D-80FA-039A6827A3A1}" type="datetimeFigureOut">
              <a:rPr lang="en-US" smtClean="0">
                <a:solidFill>
                  <a:srgbClr val="04617B">
                    <a:shade val="90000"/>
                  </a:srgbClr>
                </a:solidFill>
              </a:rPr>
              <a:pPr/>
              <a:t>6/13/2018</a:t>
            </a:fld>
            <a:endParaRPr lang="en-US">
              <a:solidFill>
                <a:srgbClr val="04617B">
                  <a:shade val="90000"/>
                </a:srgbClr>
              </a:solidFill>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solidFill>
                <a:srgbClr val="04617B">
                  <a:shade val="90000"/>
                </a:srgbClr>
              </a:solidFill>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extLst>
      <p:ext uri="{BB962C8B-B14F-4D97-AF65-F5344CB8AC3E}">
        <p14:creationId xmlns:p14="http://schemas.microsoft.com/office/powerpoint/2010/main" val="9873651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Placido Soliven\Desktop\Google Images\Turn Off Cell Phone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8" name="TextBox 7"/>
          <p:cNvSpPr txBox="1"/>
          <p:nvPr/>
        </p:nvSpPr>
        <p:spPr>
          <a:xfrm>
            <a:off x="246355" y="0"/>
            <a:ext cx="8686800" cy="3539430"/>
          </a:xfrm>
          <a:prstGeom prst="rect">
            <a:avLst/>
          </a:prstGeom>
          <a:noFill/>
        </p:spPr>
        <p:txBody>
          <a:bodyPr wrap="square" rtlCol="0">
            <a:spAutoFit/>
          </a:bodyPr>
          <a:lstStyle/>
          <a:p>
            <a:pPr algn="ctr"/>
            <a:r>
              <a:rPr lang="en-US" sz="3200" b="1" dirty="0"/>
              <a:t>Are You Equipped for Good Works?</a:t>
            </a:r>
            <a:endParaRPr lang="en-US" sz="3200" dirty="0"/>
          </a:p>
          <a:p>
            <a:pPr algn="ctr"/>
            <a:r>
              <a:rPr lang="en-US" sz="2800" b="1" dirty="0"/>
              <a:t>By Pastor Fee Soliven</a:t>
            </a:r>
            <a:endParaRPr lang="en-US" sz="2800" dirty="0"/>
          </a:p>
          <a:p>
            <a:pPr algn="ctr"/>
            <a:r>
              <a:rPr lang="en-US" sz="3200" b="1" dirty="0"/>
              <a:t>2 Timothy 3:12-17</a:t>
            </a:r>
            <a:endParaRPr lang="en-US" sz="3200" dirty="0"/>
          </a:p>
          <a:p>
            <a:pPr algn="ctr"/>
            <a:r>
              <a:rPr lang="en-US" sz="3200" b="1" dirty="0"/>
              <a:t>Wednesday Evening</a:t>
            </a:r>
            <a:endParaRPr lang="en-US" sz="3200" dirty="0"/>
          </a:p>
          <a:p>
            <a:pPr algn="ctr"/>
            <a:r>
              <a:rPr lang="en-US" sz="3200" b="1" dirty="0"/>
              <a:t>June 13, 2018</a:t>
            </a:r>
            <a:endParaRPr lang="en-US" sz="3200" dirty="0"/>
          </a:p>
          <a:p>
            <a:pPr algn="ctr"/>
            <a:r>
              <a:rPr lang="en-US" sz="3200" b="1" dirty="0"/>
              <a:t> </a:t>
            </a:r>
            <a:endParaRPr lang="en-US" sz="3200" dirty="0"/>
          </a:p>
          <a:p>
            <a:pPr algn="ctr"/>
            <a:endParaRPr lang="en-US" sz="3200" dirty="0"/>
          </a:p>
        </p:txBody>
      </p:sp>
      <p:pic>
        <p:nvPicPr>
          <p:cNvPr id="5" name="Picture 4" descr="C:\Users\Placido Soliven\Desktop\AllAboutJesus-Image1.jpg"/>
          <p:cNvPicPr>
            <a:picLocks noChangeAspect="1" noChangeArrowheads="1"/>
          </p:cNvPicPr>
          <p:nvPr/>
        </p:nvPicPr>
        <p:blipFill>
          <a:blip r:embed="rId3" cstate="print"/>
          <a:srcRect/>
          <a:stretch>
            <a:fillRect/>
          </a:stretch>
        </p:blipFill>
        <p:spPr bwMode="auto">
          <a:xfrm>
            <a:off x="0" y="2428043"/>
            <a:ext cx="9161755" cy="4419600"/>
          </a:xfrm>
          <a:prstGeom prst="rect">
            <a:avLst/>
          </a:prstGeom>
          <a:noFill/>
        </p:spPr>
      </p:pic>
      <p:pic>
        <p:nvPicPr>
          <p:cNvPr id="9" name="Picture 8" descr="AGCF highest resolution.jpg"/>
          <p:cNvPicPr>
            <a:picLocks noChangeAspect="1"/>
          </p:cNvPicPr>
          <p:nvPr/>
        </p:nvPicPr>
        <p:blipFill>
          <a:blip r:embed="rId4" cstate="print"/>
          <a:stretch>
            <a:fillRect/>
          </a:stretch>
        </p:blipFill>
        <p:spPr>
          <a:xfrm>
            <a:off x="-12577" y="5829300"/>
            <a:ext cx="1371600" cy="10287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4401205"/>
          </a:xfrm>
          <a:prstGeom prst="rect">
            <a:avLst/>
          </a:prstGeom>
        </p:spPr>
        <p:txBody>
          <a:bodyPr wrap="square">
            <a:spAutoFit/>
          </a:bodyPr>
          <a:lstStyle/>
          <a:p>
            <a:pPr algn="ctr"/>
            <a:r>
              <a:rPr lang="en-US" sz="4000" dirty="0"/>
              <a:t> </a:t>
            </a:r>
            <a:r>
              <a:rPr lang="en-US" sz="4000" b="1" dirty="0"/>
              <a:t>12 Yes, and all who desire to live godly in Christ Jesus will suffer persecution. </a:t>
            </a:r>
            <a:endParaRPr lang="en-US" sz="4000" dirty="0"/>
          </a:p>
          <a:p>
            <a:pPr algn="ctr"/>
            <a:endParaRPr lang="en-US" sz="4000" dirty="0"/>
          </a:p>
          <a:p>
            <a:pPr algn="ctr"/>
            <a:endParaRPr lang="en-US" sz="4000" dirty="0"/>
          </a:p>
          <a:p>
            <a:pPr algn="ctr"/>
            <a:endParaRPr lang="en-US" sz="4000" dirty="0"/>
          </a:p>
          <a:p>
            <a:pPr algn="ctr"/>
            <a:r>
              <a:rPr lang="en-US" sz="4000" b="1" dirty="0"/>
              <a:t>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b="1" dirty="0"/>
              <a:t>13 But evil men and impostors will grow worse and worse, deceiving and being deceived. </a:t>
            </a:r>
            <a:endParaRPr lang="en-US" sz="4000" dirty="0"/>
          </a:p>
          <a:p>
            <a:pPr algn="ctr"/>
            <a:r>
              <a:rPr lang="en-US" sz="4000" b="1" dirty="0"/>
              <a:t> </a:t>
            </a:r>
            <a:endParaRPr lang="en-US" sz="4000" dirty="0"/>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785652"/>
          </a:xfrm>
          <a:prstGeom prst="rect">
            <a:avLst/>
          </a:prstGeom>
        </p:spPr>
        <p:txBody>
          <a:bodyPr wrap="square">
            <a:spAutoFit/>
          </a:bodyPr>
          <a:lstStyle/>
          <a:p>
            <a:pPr algn="ctr"/>
            <a:r>
              <a:rPr lang="en-US" sz="4000" b="1" dirty="0"/>
              <a:t> 14 But you must continue in the things which you have learned and been assured of, knowing from whom you have learned them, </a:t>
            </a:r>
            <a:endParaRPr lang="en-US" sz="4000" dirty="0"/>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604224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8408"/>
            <a:ext cx="8915400" cy="3170099"/>
          </a:xfrm>
          <a:prstGeom prst="rect">
            <a:avLst/>
          </a:prstGeom>
        </p:spPr>
        <p:txBody>
          <a:bodyPr wrap="square">
            <a:spAutoFit/>
          </a:bodyPr>
          <a:lstStyle/>
          <a:p>
            <a:pPr algn="ctr"/>
            <a:r>
              <a:rPr lang="en-US" sz="4000" b="1" dirty="0"/>
              <a:t>15 and that from childhood you have known the Holy Scriptures, which are able to make you wise for salvation through faith which is in Christ Jesus.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2455"/>
            <a:ext cx="8915400" cy="1323439"/>
          </a:xfrm>
          <a:prstGeom prst="rect">
            <a:avLst/>
          </a:prstGeom>
        </p:spPr>
        <p:txBody>
          <a:bodyPr wrap="square">
            <a:spAutoFit/>
          </a:bodyPr>
          <a:lstStyle/>
          <a:p>
            <a:pPr algn="ctr"/>
            <a:endParaRPr lang="en-US" sz="4000" dirty="0"/>
          </a:p>
          <a:p>
            <a:pPr algn="ctr"/>
            <a:r>
              <a:rPr lang="en-US" sz="4000" b="1" dirty="0"/>
              <a:t> </a:t>
            </a:r>
            <a:endParaRPr lang="en-US" sz="4000" dirty="0"/>
          </a:p>
        </p:txBody>
      </p:sp>
      <p:sp>
        <p:nvSpPr>
          <p:cNvPr id="4" name="Rectangle 3"/>
          <p:cNvSpPr/>
          <p:nvPr/>
        </p:nvSpPr>
        <p:spPr>
          <a:xfrm>
            <a:off x="76200" y="76200"/>
            <a:ext cx="8915400" cy="21021139"/>
          </a:xfrm>
          <a:prstGeom prst="rect">
            <a:avLst/>
          </a:prstGeom>
        </p:spPr>
        <p:txBody>
          <a:bodyPr wrap="square">
            <a:spAutoFit/>
          </a:bodyPr>
          <a:lstStyle/>
          <a:p>
            <a:pPr algn="ctr"/>
            <a:r>
              <a:rPr lang="en-US" sz="4000" b="1" dirty="0"/>
              <a:t> 16 All Scripture is given by inspiration of God, and is profitable for doctrine, for reproof, for correction, for instruction in righteousness,</a:t>
            </a:r>
            <a:endParaRPr lang="en-US" sz="4000"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endParaRPr lang="en-US" sz="4000" b="1" dirty="0">
              <a:solidFill>
                <a:prstClr val="black"/>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3170099"/>
          </a:xfrm>
          <a:prstGeom prst="rect">
            <a:avLst/>
          </a:prstGeom>
        </p:spPr>
        <p:txBody>
          <a:bodyPr wrap="square">
            <a:spAutoFit/>
          </a:bodyPr>
          <a:lstStyle/>
          <a:p>
            <a:pPr algn="ctr"/>
            <a:r>
              <a:rPr lang="en-US" sz="4000" dirty="0"/>
              <a:t> </a:t>
            </a:r>
            <a:r>
              <a:rPr lang="en-US" sz="4000" b="1" dirty="0"/>
              <a:t>17 that the man of God may be complete, thoroughly equipped for every good work.</a:t>
            </a:r>
            <a:endParaRPr lang="en-US" sz="4000" dirty="0"/>
          </a:p>
          <a:p>
            <a:pPr algn="ctr"/>
            <a:r>
              <a:rPr lang="en-US" sz="4000" b="1" dirty="0"/>
              <a:t>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2554545"/>
          </a:xfrm>
          <a:prstGeom prst="rect">
            <a:avLst/>
          </a:prstGeom>
        </p:spPr>
        <p:txBody>
          <a:bodyPr wrap="square">
            <a:spAutoFit/>
          </a:bodyPr>
          <a:lstStyle/>
          <a:p>
            <a:pPr algn="ctr"/>
            <a:r>
              <a:rPr lang="en-US" sz="4000" b="1" dirty="0"/>
              <a:t> 12 Yes, and all who desire to live godly in Christ Jesus will suffer persecution. </a:t>
            </a:r>
            <a:endParaRPr lang="en-US" sz="4000" dirty="0"/>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607905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632311"/>
          </a:xfrm>
          <a:prstGeom prst="rect">
            <a:avLst/>
          </a:prstGeom>
        </p:spPr>
        <p:txBody>
          <a:bodyPr wrap="square">
            <a:spAutoFit/>
          </a:bodyPr>
          <a:lstStyle/>
          <a:p>
            <a:pPr algn="ctr"/>
            <a:r>
              <a:rPr lang="en-US" sz="4000" b="1" u="sng" dirty="0"/>
              <a:t>John 15:18-25</a:t>
            </a:r>
            <a:endParaRPr lang="en-US" sz="4000" u="sng" dirty="0"/>
          </a:p>
          <a:p>
            <a:pPr algn="ctr"/>
            <a:r>
              <a:rPr lang="en-US" sz="4000" dirty="0"/>
              <a:t>18 </a:t>
            </a:r>
            <a:r>
              <a:rPr lang="en-US" sz="4000" dirty="0">
                <a:solidFill>
                  <a:srgbClr val="FF0000"/>
                </a:solidFill>
              </a:rPr>
              <a:t>"If the world hates you, you know that it hated Me before it hated you. </a:t>
            </a:r>
            <a:r>
              <a:rPr lang="en-US" sz="4000" dirty="0"/>
              <a:t>19 </a:t>
            </a:r>
            <a:r>
              <a:rPr lang="en-US" sz="4000" dirty="0">
                <a:solidFill>
                  <a:srgbClr val="FF0000"/>
                </a:solidFill>
              </a:rPr>
              <a:t>If you were of the world, the world would love its own. Yet because you are not of the world, but I chose you out of the world, therefore the world hates you.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7478970"/>
          </a:xfrm>
          <a:prstGeom prst="rect">
            <a:avLst/>
          </a:prstGeom>
        </p:spPr>
        <p:txBody>
          <a:bodyPr wrap="square">
            <a:spAutoFit/>
          </a:bodyPr>
          <a:lstStyle/>
          <a:p>
            <a:pPr algn="ctr"/>
            <a:r>
              <a:rPr lang="en-US" sz="4000" b="1" dirty="0"/>
              <a:t> </a:t>
            </a:r>
            <a:r>
              <a:rPr lang="en-US" sz="4000" dirty="0"/>
              <a:t>20 </a:t>
            </a:r>
            <a:r>
              <a:rPr lang="en-US" sz="4000" dirty="0">
                <a:solidFill>
                  <a:srgbClr val="FF0000"/>
                </a:solidFill>
              </a:rPr>
              <a:t>Remember the word that I said to you, 'A servant is not greater than his master.' If they persecuted Me, they will also persecute you. If they kept My word, they will keep yours also. </a:t>
            </a:r>
            <a:r>
              <a:rPr lang="en-US" sz="4000" dirty="0"/>
              <a:t>21 </a:t>
            </a:r>
            <a:r>
              <a:rPr lang="en-US" sz="4000" dirty="0">
                <a:solidFill>
                  <a:srgbClr val="FF0000"/>
                </a:solidFill>
              </a:rPr>
              <a:t>But all these things they will do to you for My name's sake, because they do not know Him who sent Me. </a:t>
            </a:r>
            <a:r>
              <a:rPr lang="en-US" sz="4000" dirty="0"/>
              <a:t>22 </a:t>
            </a:r>
            <a:r>
              <a:rPr lang="en-US" sz="4000" dirty="0">
                <a:solidFill>
                  <a:srgbClr val="FF0000"/>
                </a:solidFill>
              </a:rPr>
              <a:t>If I had not come and spoken to them, they would have no sin, but now they have no excuse for their sin.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5632311"/>
          </a:xfrm>
          <a:prstGeom prst="rect">
            <a:avLst/>
          </a:prstGeom>
        </p:spPr>
        <p:txBody>
          <a:bodyPr wrap="square">
            <a:spAutoFit/>
          </a:bodyPr>
          <a:lstStyle/>
          <a:p>
            <a:pPr algn="ctr"/>
            <a:r>
              <a:rPr lang="en-US" sz="4000" dirty="0"/>
              <a:t>23 </a:t>
            </a:r>
            <a:r>
              <a:rPr lang="en-US" sz="4000" dirty="0">
                <a:solidFill>
                  <a:srgbClr val="FF0000"/>
                </a:solidFill>
              </a:rPr>
              <a:t>He who hates Me hates My Father also.</a:t>
            </a:r>
            <a:r>
              <a:rPr lang="en-US" sz="4000" dirty="0"/>
              <a:t> 24 </a:t>
            </a:r>
            <a:r>
              <a:rPr lang="en-US" sz="4000" dirty="0">
                <a:solidFill>
                  <a:srgbClr val="FF0000"/>
                </a:solidFill>
              </a:rPr>
              <a:t>If I had not done among them the works which no one else did, they would have no sin; but now they have seen and also hated both Me and My Father. </a:t>
            </a:r>
            <a:r>
              <a:rPr lang="en-US" sz="4000" dirty="0"/>
              <a:t>25 </a:t>
            </a:r>
            <a:r>
              <a:rPr lang="en-US" sz="4000" dirty="0">
                <a:solidFill>
                  <a:srgbClr val="FF0000"/>
                </a:solidFill>
              </a:rPr>
              <a:t>But this happened that the word might be fulfilled which is written in their law, 'They hated Me without a cause.'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03524"/>
            <a:ext cx="8915400" cy="2554545"/>
          </a:xfrm>
          <a:prstGeom prst="rect">
            <a:avLst/>
          </a:prstGeom>
        </p:spPr>
        <p:txBody>
          <a:bodyPr wrap="square">
            <a:spAutoFit/>
          </a:bodyPr>
          <a:lstStyle/>
          <a:p>
            <a:pPr algn="ctr"/>
            <a:r>
              <a:rPr lang="en-US" sz="4000" b="1" dirty="0"/>
              <a:t>  13 But evil men and impostors will grow worse and worse, deceiving and being deceived. </a:t>
            </a:r>
            <a:endParaRPr lang="en-US" sz="4000" dirty="0"/>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632311"/>
          </a:xfrm>
          <a:prstGeom prst="rect">
            <a:avLst/>
          </a:prstGeom>
        </p:spPr>
        <p:txBody>
          <a:bodyPr wrap="square">
            <a:spAutoFit/>
          </a:bodyPr>
          <a:lstStyle/>
          <a:p>
            <a:pPr algn="ctr"/>
            <a:r>
              <a:rPr lang="en-US" sz="4000" b="1" u="sng" dirty="0"/>
              <a:t>1 Peter 4:1-6   </a:t>
            </a:r>
          </a:p>
          <a:p>
            <a:pPr algn="ctr"/>
            <a:r>
              <a:rPr lang="en-US" sz="4000" b="1" dirty="0"/>
              <a:t>(Living Bible Translation)</a:t>
            </a:r>
            <a:endParaRPr lang="en-US" sz="4000" dirty="0"/>
          </a:p>
          <a:p>
            <a:pPr algn="ctr"/>
            <a:r>
              <a:rPr lang="en-US" sz="4000" dirty="0"/>
              <a:t>1 Since Christ suffered and underwent pain, you must have the same attitude he did; you must be ready to suffer, too. For remember, when your body suffers, sin loses its power,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88166"/>
            <a:ext cx="8915400" cy="5632311"/>
          </a:xfrm>
          <a:prstGeom prst="rect">
            <a:avLst/>
          </a:prstGeom>
        </p:spPr>
        <p:txBody>
          <a:bodyPr wrap="square">
            <a:spAutoFit/>
          </a:bodyPr>
          <a:lstStyle/>
          <a:p>
            <a:pPr algn="ctr"/>
            <a:r>
              <a:rPr lang="en-US" sz="4000" dirty="0"/>
              <a:t>2 and you won't be spending the rest of your life chasing after evil desires but will be anxious to do the will of God. 3 You have had enough in the past of the evil things the godless enjoy-sex, sin, lust, getting drunk, wild parties, drinking bouts, and the worship of idols, and other terrible sins.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6247864"/>
          </a:xfrm>
          <a:prstGeom prst="rect">
            <a:avLst/>
          </a:prstGeom>
        </p:spPr>
        <p:txBody>
          <a:bodyPr wrap="square">
            <a:spAutoFit/>
          </a:bodyPr>
          <a:lstStyle/>
          <a:p>
            <a:pPr algn="ctr"/>
            <a:r>
              <a:rPr lang="en-US" sz="4000" dirty="0"/>
              <a:t>4 Of course, your former friends will be very surprised when you don't eagerly join them anymore in the wicked things they do, and they will laugh at you in contempt and scorn. 5 But just remember that they must face the Judge of all, living and dead; they will be punished for the way they have lived. </a:t>
            </a:r>
          </a:p>
          <a:p>
            <a:pPr algn="ctr"/>
            <a:r>
              <a:rPr lang="en-US" sz="4000" b="1" dirty="0"/>
              <a:t>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b="1" dirty="0"/>
              <a:t>14 But you must continue in the things which you have learned and been assured of, knowing from whom you have learned them,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4401205"/>
          </a:xfrm>
          <a:prstGeom prst="rect">
            <a:avLst/>
          </a:prstGeom>
        </p:spPr>
        <p:txBody>
          <a:bodyPr wrap="square">
            <a:spAutoFit/>
          </a:bodyPr>
          <a:lstStyle/>
          <a:p>
            <a:pPr algn="ctr"/>
            <a:r>
              <a:rPr lang="en-US" sz="4000" b="1" u="sng" dirty="0"/>
              <a:t>1 Corinthians 15:58</a:t>
            </a:r>
            <a:endParaRPr lang="en-US" sz="4000" u="sng" dirty="0"/>
          </a:p>
          <a:p>
            <a:pPr algn="ctr"/>
            <a:r>
              <a:rPr lang="en-US" sz="4000" dirty="0"/>
              <a:t>“Therefore, my beloved brethren, be steadfast, immovable, always abounding in the work of the Lord, knowing that your labor is not in vain in the Lord.”</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7212"/>
            <a:ext cx="8915400" cy="5632311"/>
          </a:xfrm>
          <a:prstGeom prst="rect">
            <a:avLst/>
          </a:prstGeom>
        </p:spPr>
        <p:txBody>
          <a:bodyPr wrap="square">
            <a:spAutoFit/>
          </a:bodyPr>
          <a:lstStyle/>
          <a:p>
            <a:pPr algn="ctr"/>
            <a:r>
              <a:rPr lang="en-US" sz="4000" b="1" u="sng" dirty="0"/>
              <a:t>Colossians 1:23-24</a:t>
            </a:r>
            <a:endParaRPr lang="en-US" sz="4000" u="sng" dirty="0"/>
          </a:p>
          <a:p>
            <a:pPr algn="ctr"/>
            <a:r>
              <a:rPr lang="en-US" sz="4000" dirty="0"/>
              <a:t>23 if indeed you continue in the faith, grounded and steadfast, and are not moved away from the hope of the gospel which you heard, which was preached to every creature under heaven, of which I, Paul, became a minister.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3785652"/>
          </a:xfrm>
          <a:prstGeom prst="rect">
            <a:avLst/>
          </a:prstGeom>
        </p:spPr>
        <p:txBody>
          <a:bodyPr wrap="square">
            <a:spAutoFit/>
          </a:bodyPr>
          <a:lstStyle/>
          <a:p>
            <a:pPr algn="ctr"/>
            <a:r>
              <a:rPr lang="en-US" sz="4000" dirty="0"/>
              <a:t>24 I now rejoice in my sufferings for you, and fill up in my flesh what is lacking in the afflictions of Christ, for the sake of His body, which is the church… </a:t>
            </a:r>
          </a:p>
          <a:p>
            <a:pPr algn="ctr"/>
            <a:r>
              <a:rPr lang="en-US" sz="4000" b="1" dirty="0"/>
              <a:t> </a:t>
            </a:r>
            <a:endParaRPr lang="en-US" sz="4000" dirty="0"/>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3170099"/>
          </a:xfrm>
          <a:prstGeom prst="rect">
            <a:avLst/>
          </a:prstGeom>
        </p:spPr>
        <p:txBody>
          <a:bodyPr wrap="square">
            <a:spAutoFit/>
          </a:bodyPr>
          <a:lstStyle/>
          <a:p>
            <a:pPr algn="ctr"/>
            <a:r>
              <a:rPr lang="en-US" sz="4000" b="1" u="sng" dirty="0"/>
              <a:t>Psalm 57:7</a:t>
            </a:r>
            <a:endParaRPr lang="en-US" sz="4000" u="sng" dirty="0"/>
          </a:p>
          <a:p>
            <a:pPr algn="ctr"/>
            <a:r>
              <a:rPr lang="en-US" sz="4000" dirty="0"/>
              <a:t>“My heart is steadfast, O God, my heart is steadfast; I will sing and give praise”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075558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6863417"/>
          </a:xfrm>
          <a:prstGeom prst="rect">
            <a:avLst/>
          </a:prstGeom>
        </p:spPr>
        <p:txBody>
          <a:bodyPr wrap="square">
            <a:spAutoFit/>
          </a:bodyPr>
          <a:lstStyle/>
          <a:p>
            <a:pPr algn="ctr"/>
            <a:r>
              <a:rPr lang="en-US" sz="4000" b="1" u="sng" dirty="0"/>
              <a:t>Philippians 3:12-15</a:t>
            </a:r>
            <a:endParaRPr lang="en-US" sz="4000" u="sng" dirty="0"/>
          </a:p>
          <a:p>
            <a:pPr algn="ctr"/>
            <a:r>
              <a:rPr lang="en-US" sz="4000" dirty="0"/>
              <a:t>12 Not that I have already attained, or am already perfected; but I press on, that I may lay hold of that for which Christ Jesus has also laid hold of me. 13 Brethren, I do not count myself to have apprehended; but one thing I do, forgetting those things which are behind and reaching forward to those things which are ahead,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522380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6247864"/>
          </a:xfrm>
          <a:prstGeom prst="rect">
            <a:avLst/>
          </a:prstGeom>
        </p:spPr>
        <p:txBody>
          <a:bodyPr wrap="square">
            <a:spAutoFit/>
          </a:bodyPr>
          <a:lstStyle/>
          <a:p>
            <a:pPr algn="ctr"/>
            <a:r>
              <a:rPr lang="en-US" sz="4000" dirty="0"/>
              <a:t>14 I press toward the goal for the prize of the upward call of God in Christ Jesus. 15 Therefore let us, as many as are mature, have this mind; and if in anything you think otherwise, God will reveal even this to you. </a:t>
            </a:r>
          </a:p>
          <a:p>
            <a:pPr algn="ctr"/>
            <a:endParaRPr lang="en-US" sz="4000" b="1" dirty="0"/>
          </a:p>
          <a:p>
            <a:pPr algn="ctr"/>
            <a:r>
              <a:rPr lang="en-US" sz="4000" dirty="0"/>
              <a:t>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480059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8094524"/>
          </a:xfrm>
          <a:prstGeom prst="rect">
            <a:avLst/>
          </a:prstGeom>
        </p:spPr>
        <p:txBody>
          <a:bodyPr wrap="square">
            <a:spAutoFit/>
          </a:bodyPr>
          <a:lstStyle/>
          <a:p>
            <a:pPr algn="ctr"/>
            <a:r>
              <a:rPr lang="en-US" sz="4000" b="1" dirty="0"/>
              <a:t>15 and that from childhood you have known the Holy Scriptures, which are able to make you wise for salvation through faith which is in Christ Jesus. </a:t>
            </a:r>
            <a:endParaRPr lang="en-US" sz="4000" dirty="0"/>
          </a:p>
          <a:p>
            <a:pPr algn="ctr"/>
            <a:r>
              <a:rPr lang="en-US" sz="4000" b="1" dirty="0"/>
              <a:t> </a:t>
            </a:r>
            <a:endParaRPr lang="en-US" sz="4000" dirty="0"/>
          </a:p>
          <a:p>
            <a:pPr algn="ctr"/>
            <a:r>
              <a:rPr lang="en-US" sz="4000" b="1" dirty="0"/>
              <a:t> </a:t>
            </a:r>
            <a:endParaRPr lang="en-US" sz="4000" dirty="0"/>
          </a:p>
          <a:p>
            <a:pPr algn="ctr"/>
            <a:r>
              <a:rPr lang="en-US" sz="4000" b="1" dirty="0"/>
              <a:t> </a:t>
            </a:r>
            <a:endParaRPr lang="en-US" sz="4000" dirty="0"/>
          </a:p>
          <a:p>
            <a:pPr algn="ctr"/>
            <a:r>
              <a:rPr lang="en-US" sz="4000" dirty="0"/>
              <a:t> </a:t>
            </a:r>
          </a:p>
          <a:p>
            <a:pPr algn="ctr"/>
            <a:r>
              <a:rPr lang="en-US" sz="4000" dirty="0"/>
              <a:t> </a:t>
            </a:r>
          </a:p>
          <a:p>
            <a:pPr algn="ctr"/>
            <a:r>
              <a:rPr lang="en-US" sz="4000" b="1" dirty="0"/>
              <a:t> </a:t>
            </a:r>
            <a:endParaRPr lang="en-US" sz="4000" dirty="0"/>
          </a:p>
          <a:p>
            <a:pPr algn="ctr"/>
            <a:r>
              <a:rPr lang="en-US" sz="4000" b="1" dirty="0"/>
              <a:t> </a:t>
            </a:r>
            <a:endParaRPr lang="en-US" sz="4000" dirty="0"/>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84963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5632311"/>
          </a:xfrm>
          <a:prstGeom prst="rect">
            <a:avLst/>
          </a:prstGeom>
        </p:spPr>
        <p:txBody>
          <a:bodyPr wrap="square">
            <a:spAutoFit/>
          </a:bodyPr>
          <a:lstStyle/>
          <a:p>
            <a:pPr algn="ctr"/>
            <a:r>
              <a:rPr lang="en-US" sz="4000" b="1" u="sng" dirty="0"/>
              <a:t>2 Corinthians 3:12-18   </a:t>
            </a:r>
          </a:p>
          <a:p>
            <a:pPr algn="ctr"/>
            <a:r>
              <a:rPr lang="en-US" sz="4000" b="1" dirty="0"/>
              <a:t>(Living Bible Translation)</a:t>
            </a:r>
            <a:endParaRPr lang="en-US" sz="4000" dirty="0"/>
          </a:p>
          <a:p>
            <a:pPr algn="ctr"/>
            <a:r>
              <a:rPr lang="en-US" sz="4000" dirty="0"/>
              <a:t>12 Since we know that this new glory will never go away, we can preach with great boldness, 13 and not as Moses did, who put a veil over his face so that the Israelis could not see the glory fade away.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1823554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7478970"/>
          </a:xfrm>
          <a:prstGeom prst="rect">
            <a:avLst/>
          </a:prstGeom>
        </p:spPr>
        <p:txBody>
          <a:bodyPr wrap="square">
            <a:spAutoFit/>
          </a:bodyPr>
          <a:lstStyle/>
          <a:p>
            <a:pPr algn="ctr"/>
            <a:r>
              <a:rPr lang="en-US" sz="4000" dirty="0"/>
              <a:t>14 Not only Moses' face was veiled, but his people's minds and understanding were veiled and blinded too. Even now when the Scripture is read it seems as though Jewish hearts and minds are covered by a thick veil, because they cannot see and understand the real meaning of the Scriptures. For this veil of misunderstanding can be removed only by believing in Christ.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6518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7478970"/>
          </a:xfrm>
          <a:prstGeom prst="rect">
            <a:avLst/>
          </a:prstGeom>
        </p:spPr>
        <p:txBody>
          <a:bodyPr wrap="square">
            <a:spAutoFit/>
          </a:bodyPr>
          <a:lstStyle/>
          <a:p>
            <a:pPr algn="ctr"/>
            <a:r>
              <a:rPr lang="en-US" sz="4000" dirty="0"/>
              <a:t>15 Yes, even today when they read Moses' writings their hearts are blind and they think that obeying the Ten Commandments is the way to be saved. 16 But whenever anyone turns to the Lord from his sins, then the veil is taken away. 17 The Lord is the Spirit who gives them life, and where he is there is freedom [from trying to be saved by keeping the laws of God]. </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9941183"/>
          </a:xfrm>
          <a:prstGeom prst="rect">
            <a:avLst/>
          </a:prstGeom>
        </p:spPr>
        <p:txBody>
          <a:bodyPr wrap="square">
            <a:spAutoFit/>
          </a:bodyPr>
          <a:lstStyle/>
          <a:p>
            <a:pPr algn="ctr"/>
            <a:r>
              <a:rPr lang="en-US" sz="4000" dirty="0"/>
              <a:t> 18 But we Christians have no veil over our faces; we can be mirrors that brightly reflect the glory of the Lord. And as the Spirit of the Lord works within us, we become more and more like him.</a:t>
            </a:r>
          </a:p>
          <a:p>
            <a:pPr algn="ctr"/>
            <a:r>
              <a:rPr lang="en-US" sz="4000" dirty="0"/>
              <a:t> </a:t>
            </a:r>
          </a:p>
          <a:p>
            <a:pPr algn="ctr"/>
            <a:r>
              <a:rPr lang="en-US" sz="4000" dirty="0"/>
              <a:t> </a:t>
            </a:r>
          </a:p>
          <a:p>
            <a:pPr algn="ctr"/>
            <a:r>
              <a:rPr lang="en-US" sz="4000" dirty="0"/>
              <a:t> </a:t>
            </a:r>
          </a:p>
          <a:p>
            <a:pPr algn="ctr"/>
            <a:r>
              <a:rPr lang="en-US" sz="4000" dirty="0"/>
              <a:t> </a:t>
            </a:r>
          </a:p>
          <a:p>
            <a:pPr algn="ctr"/>
            <a:r>
              <a:rPr lang="en-US" sz="4000" dirty="0"/>
              <a:t> </a:t>
            </a:r>
          </a:p>
          <a:p>
            <a:pPr algn="ctr"/>
            <a:r>
              <a:rPr lang="en-US" sz="4000" dirty="0"/>
              <a:t> </a:t>
            </a:r>
          </a:p>
          <a:p>
            <a:pPr algn="ctr"/>
            <a:r>
              <a:rPr lang="en-US" sz="4000" dirty="0"/>
              <a:t> </a:t>
            </a:r>
          </a:p>
          <a:p>
            <a:pPr algn="ctr"/>
            <a:r>
              <a:rPr lang="en-US" sz="4000" dirty="0"/>
              <a:t> </a:t>
            </a:r>
          </a:p>
          <a:p>
            <a:pPr algn="ctr"/>
            <a:r>
              <a:rPr lang="en-US" sz="4000" dirty="0"/>
              <a:t> </a:t>
            </a:r>
          </a:p>
          <a:p>
            <a:pPr algn="ctr"/>
            <a:r>
              <a:rPr lang="en-US" sz="4000" dirty="0"/>
              <a:t> </a:t>
            </a:r>
          </a:p>
          <a:p>
            <a:pPr algn="ctr"/>
            <a:endParaRPr lang="en-US" sz="4000" dirty="0"/>
          </a:p>
        </p:txBody>
      </p:sp>
    </p:spTree>
    <p:extLst>
      <p:ext uri="{BB962C8B-B14F-4D97-AF65-F5344CB8AC3E}">
        <p14:creationId xmlns:p14="http://schemas.microsoft.com/office/powerpoint/2010/main" val="3963039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247864"/>
          </a:xfrm>
          <a:prstGeom prst="rect">
            <a:avLst/>
          </a:prstGeom>
        </p:spPr>
        <p:txBody>
          <a:bodyPr wrap="square">
            <a:spAutoFit/>
          </a:bodyPr>
          <a:lstStyle/>
          <a:p>
            <a:pPr algn="ctr"/>
            <a:r>
              <a:rPr lang="en-US" sz="4000" b="1" u="sng" dirty="0"/>
              <a:t>Acts 26:9-11</a:t>
            </a:r>
            <a:endParaRPr lang="en-US" sz="4000" u="sng" dirty="0"/>
          </a:p>
          <a:p>
            <a:pPr algn="ctr"/>
            <a:r>
              <a:rPr lang="en-US" sz="4000" dirty="0"/>
              <a:t>9 Indeed, I myself thought I must do many things contrary to the name of Jesus of Nazareth. 10 This I also did in Jerusalem, and many of the saints I shut up in prison, having received authority from the chief priests; and when they were put to death, I cast my vote against them. </a:t>
            </a:r>
          </a:p>
          <a:p>
            <a:pPr algn="ctr"/>
            <a:r>
              <a:rPr lang="en-US" sz="4000" dirty="0"/>
              <a:t> </a:t>
            </a:r>
          </a:p>
          <a:p>
            <a:pPr algn="ctr"/>
            <a:endParaRPr lang="en-US" sz="4000" dirty="0"/>
          </a:p>
        </p:txBody>
      </p:sp>
    </p:spTree>
    <p:extLst>
      <p:ext uri="{BB962C8B-B14F-4D97-AF65-F5344CB8AC3E}">
        <p14:creationId xmlns:p14="http://schemas.microsoft.com/office/powerpoint/2010/main" val="271524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42208"/>
            <a:ext cx="9144000" cy="3785652"/>
          </a:xfrm>
          <a:prstGeom prst="rect">
            <a:avLst/>
          </a:prstGeom>
        </p:spPr>
        <p:txBody>
          <a:bodyPr wrap="square">
            <a:spAutoFit/>
          </a:bodyPr>
          <a:lstStyle/>
          <a:p>
            <a:pPr algn="ctr"/>
            <a:r>
              <a:rPr lang="en-US" sz="4000" dirty="0"/>
              <a:t>11 And I punished them often in every synagogue and compelled them to blaspheme; and being exceedingly enraged against them, I persecuted them even to foreign cities.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724311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b="1" dirty="0"/>
              <a:t>16 All Scripture is given by inspiration of God, and is profitable for doctrine, for reproof, for correction, for instruction in righteousness,</a:t>
            </a:r>
            <a:endParaRPr lang="en-US" sz="4000" dirty="0"/>
          </a:p>
          <a:p>
            <a:pPr algn="ctr"/>
            <a:endParaRPr lang="en-US" sz="4000" dirty="0"/>
          </a:p>
        </p:txBody>
      </p:sp>
    </p:spTree>
    <p:extLst>
      <p:ext uri="{BB962C8B-B14F-4D97-AF65-F5344CB8AC3E}">
        <p14:creationId xmlns:p14="http://schemas.microsoft.com/office/powerpoint/2010/main" val="810028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863417"/>
          </a:xfrm>
          <a:prstGeom prst="rect">
            <a:avLst/>
          </a:prstGeom>
        </p:spPr>
        <p:txBody>
          <a:bodyPr wrap="square">
            <a:spAutoFit/>
          </a:bodyPr>
          <a:lstStyle/>
          <a:p>
            <a:pPr algn="ctr"/>
            <a:r>
              <a:rPr lang="en-US" sz="4000" b="1" u="sng" dirty="0"/>
              <a:t>2 Peter 3:14-18</a:t>
            </a:r>
            <a:endParaRPr lang="en-US" sz="4000" u="sng" dirty="0"/>
          </a:p>
          <a:p>
            <a:pPr algn="ctr"/>
            <a:r>
              <a:rPr lang="en-US" sz="4000" dirty="0"/>
              <a:t>14 Therefore, beloved, looking forward to these things, be diligent to be found by Him in peace, without spot and blameless; 15 and account that the longsuffering of our Lord is salvation--as also our beloved brother Paul, according to the wisdom given to him, has written to you, </a:t>
            </a:r>
          </a:p>
          <a:p>
            <a:pPr algn="ctr"/>
            <a:r>
              <a:rPr lang="en-US" sz="4000" dirty="0"/>
              <a:t> </a:t>
            </a:r>
          </a:p>
          <a:p>
            <a:pPr algn="ctr"/>
            <a:endParaRPr lang="en-US" sz="4000" dirty="0"/>
          </a:p>
        </p:txBody>
      </p:sp>
    </p:spTree>
    <p:extLst>
      <p:ext uri="{BB962C8B-B14F-4D97-AF65-F5344CB8AC3E}">
        <p14:creationId xmlns:p14="http://schemas.microsoft.com/office/powerpoint/2010/main" val="1728812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dirty="0"/>
              <a:t>16 as also in all his epistles, speaking in them of these things, in which are some things hard to understand, which untaught and unstable people twist to their own destruction, as they do also the rest of the Scriptures.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69376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7478970"/>
          </a:xfrm>
          <a:prstGeom prst="rect">
            <a:avLst/>
          </a:prstGeom>
        </p:spPr>
        <p:txBody>
          <a:bodyPr wrap="square">
            <a:spAutoFit/>
          </a:bodyPr>
          <a:lstStyle/>
          <a:p>
            <a:pPr algn="ctr"/>
            <a:r>
              <a:rPr lang="en-US" sz="4000" dirty="0"/>
              <a:t>17 You therefore, beloved, since you know this beforehand, beware lest you also fall from your own steadfastness, being led away with the error of the wicked; 18 but grow in the grace and knowledge of our Lord and Savior Jesus Christ. To Him be the glory both now and forever. Amen.</a:t>
            </a:r>
          </a:p>
          <a:p>
            <a:pPr algn="ctr"/>
            <a:r>
              <a:rPr lang="en-US" sz="4000" dirty="0"/>
              <a:t> </a:t>
            </a:r>
          </a:p>
          <a:p>
            <a:pPr algn="ctr"/>
            <a:r>
              <a:rPr lang="en-US" sz="4000" dirty="0"/>
              <a:t> </a:t>
            </a:r>
          </a:p>
          <a:p>
            <a:pPr algn="ctr"/>
            <a:r>
              <a:rPr lang="en-US" sz="4000" dirty="0"/>
              <a:t> </a:t>
            </a:r>
          </a:p>
          <a:p>
            <a:pPr lvl="0" algn="ctr">
              <a:defRPr/>
            </a:pPr>
            <a:r>
              <a:rPr lang="en-US" sz="4000" dirty="0">
                <a:solidFill>
                  <a:prstClr val="black"/>
                </a:solidFill>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19247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b="1" u="sng" dirty="0"/>
              <a:t>2 Peter 1:21</a:t>
            </a:r>
            <a:endParaRPr lang="en-US" sz="4000" u="sng" dirty="0"/>
          </a:p>
          <a:p>
            <a:pPr algn="ctr"/>
            <a:r>
              <a:rPr lang="en-US" sz="4000" dirty="0"/>
              <a:t>“for prophecy never came by the will of man, but holy men of God spoke as they were moved by the Holy Spirit.”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4130635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938992"/>
          </a:xfrm>
          <a:prstGeom prst="rect">
            <a:avLst/>
          </a:prstGeom>
        </p:spPr>
        <p:txBody>
          <a:bodyPr wrap="square">
            <a:spAutoFit/>
          </a:bodyPr>
          <a:lstStyle/>
          <a:p>
            <a:pPr algn="ctr"/>
            <a:r>
              <a:rPr lang="en-US" sz="4000" b="1" dirty="0"/>
              <a:t>1.</a:t>
            </a:r>
            <a:r>
              <a:rPr lang="en-US" sz="4000" dirty="0"/>
              <a:t> </a:t>
            </a:r>
            <a:r>
              <a:rPr lang="en-US" sz="4000" b="1" dirty="0"/>
              <a:t>Can Teach Us What is True</a:t>
            </a: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815878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b="1" dirty="0"/>
              <a:t>2. Can Make Us Realize </a:t>
            </a:r>
          </a:p>
          <a:p>
            <a:pPr algn="ctr"/>
            <a:r>
              <a:rPr lang="en-US" sz="4000" b="1" dirty="0"/>
              <a:t>What is Wrong in Our Lives</a:t>
            </a: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804329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dirty="0"/>
              <a:t> </a:t>
            </a:r>
            <a:r>
              <a:rPr lang="en-US" sz="4000" b="1" dirty="0"/>
              <a:t>3. Straightens Us Out by Helping </a:t>
            </a:r>
          </a:p>
          <a:p>
            <a:pPr algn="ctr"/>
            <a:r>
              <a:rPr lang="en-US" sz="4000" b="1" dirty="0"/>
              <a:t>Us See Our Errors</a:t>
            </a: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1494277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b="1" dirty="0"/>
              <a:t>4. Teaches Us to do what is Right by Showing Us How to Please and </a:t>
            </a:r>
          </a:p>
          <a:p>
            <a:pPr algn="ctr"/>
            <a:r>
              <a:rPr lang="en-US" sz="4000" b="1" dirty="0"/>
              <a:t>Glorify God</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prstClr val="black"/>
                </a:solidFill>
                <a:effectLst/>
                <a:uLnTx/>
                <a:uFillTx/>
                <a:latin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354244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b="1" dirty="0"/>
              <a:t>17 that the man of God may be complete, thoroughly equipped for every good work.</a:t>
            </a:r>
            <a:endParaRPr lang="en-US" sz="4000" dirty="0"/>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54849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785652"/>
          </a:xfrm>
          <a:prstGeom prst="rect">
            <a:avLst/>
          </a:prstGeom>
        </p:spPr>
        <p:txBody>
          <a:bodyPr wrap="square">
            <a:spAutoFit/>
          </a:bodyPr>
          <a:lstStyle/>
          <a:p>
            <a:pPr algn="ctr"/>
            <a:r>
              <a:rPr lang="en-US" sz="4000" b="1" u="sng" dirty="0"/>
              <a:t>Ephesians 2:10</a:t>
            </a:r>
            <a:endParaRPr lang="en-US" sz="4000" u="sng" dirty="0"/>
          </a:p>
          <a:p>
            <a:pPr algn="ctr"/>
            <a:r>
              <a:rPr lang="en-US" sz="4000" dirty="0"/>
              <a:t>“For we are His workmanship, created in Christ Jesus for good works, which God prepared beforehand that we should walk in them” </a:t>
            </a:r>
            <a:r>
              <a:rPr kumimoji="0" lang="en-US" sz="4000" b="0" i="0" u="none" strike="noStrike" kern="1200" cap="none" spc="0" normalizeH="0" baseline="0" noProof="0" dirty="0">
                <a:ln>
                  <a:noFill/>
                </a:ln>
                <a:solidFill>
                  <a:prstClr val="black"/>
                </a:solidFill>
                <a:effectLst/>
                <a:uLnTx/>
                <a:uFillTx/>
                <a:latin typeface="Calibri"/>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147692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20527</TotalTime>
  <Words>1299</Words>
  <Application>Microsoft Office PowerPoint</Application>
  <PresentationFormat>On-screen Show (4:3)</PresentationFormat>
  <Paragraphs>151</Paragraphs>
  <Slides>43</Slides>
  <Notes>2</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43</vt:i4>
      </vt:variant>
    </vt:vector>
  </HeadingPairs>
  <TitlesOfParts>
    <vt:vector size="50" baseType="lpstr">
      <vt:lpstr>Arial</vt:lpstr>
      <vt:lpstr>Calibri</vt:lpstr>
      <vt:lpstr>Constantia</vt:lpstr>
      <vt:lpstr>Wingdings 2</vt:lpstr>
      <vt:lpstr>Flow</vt:lpstr>
      <vt:lpstr>1_Office Theme</vt:lpstr>
      <vt:lpstr>1_Flow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Placido Soliven</dc:creator>
  <cp:lastModifiedBy>Placido soliven</cp:lastModifiedBy>
  <cp:revision>1308</cp:revision>
  <dcterms:created xsi:type="dcterms:W3CDTF">2013-06-05T21:04:28Z</dcterms:created>
  <dcterms:modified xsi:type="dcterms:W3CDTF">2018-06-14T04:43:23Z</dcterms:modified>
</cp:coreProperties>
</file>