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57"/>
  </p:notesMasterIdLst>
  <p:sldIdLst>
    <p:sldId id="257" r:id="rId2"/>
    <p:sldId id="698" r:id="rId3"/>
    <p:sldId id="258" r:id="rId4"/>
    <p:sldId id="790" r:id="rId5"/>
    <p:sldId id="793" r:id="rId6"/>
    <p:sldId id="259" r:id="rId7"/>
    <p:sldId id="617" r:id="rId8"/>
    <p:sldId id="615" r:id="rId9"/>
    <p:sldId id="616" r:id="rId10"/>
    <p:sldId id="260" r:id="rId11"/>
    <p:sldId id="789" r:id="rId12"/>
    <p:sldId id="518" r:id="rId13"/>
    <p:sldId id="704" r:id="rId14"/>
    <p:sldId id="706" r:id="rId15"/>
    <p:sldId id="874" r:id="rId16"/>
    <p:sldId id="875" r:id="rId17"/>
    <p:sldId id="876" r:id="rId18"/>
    <p:sldId id="877" r:id="rId19"/>
    <p:sldId id="878" r:id="rId20"/>
    <p:sldId id="879" r:id="rId21"/>
    <p:sldId id="709" r:id="rId22"/>
    <p:sldId id="708" r:id="rId23"/>
    <p:sldId id="519" r:id="rId24"/>
    <p:sldId id="520" r:id="rId25"/>
    <p:sldId id="522" r:id="rId26"/>
    <p:sldId id="523" r:id="rId27"/>
    <p:sldId id="524" r:id="rId28"/>
    <p:sldId id="614" r:id="rId29"/>
    <p:sldId id="717" r:id="rId30"/>
    <p:sldId id="666" r:id="rId31"/>
    <p:sldId id="713" r:id="rId32"/>
    <p:sldId id="718" r:id="rId33"/>
    <p:sldId id="719" r:id="rId34"/>
    <p:sldId id="720" r:id="rId35"/>
    <p:sldId id="721" r:id="rId36"/>
    <p:sldId id="722" r:id="rId37"/>
    <p:sldId id="723" r:id="rId38"/>
    <p:sldId id="725" r:id="rId39"/>
    <p:sldId id="726" r:id="rId40"/>
    <p:sldId id="914" r:id="rId41"/>
    <p:sldId id="915" r:id="rId42"/>
    <p:sldId id="916" r:id="rId43"/>
    <p:sldId id="933" r:id="rId44"/>
    <p:sldId id="934" r:id="rId45"/>
    <p:sldId id="935" r:id="rId46"/>
    <p:sldId id="936" r:id="rId47"/>
    <p:sldId id="937" r:id="rId48"/>
    <p:sldId id="938" r:id="rId49"/>
    <p:sldId id="939" r:id="rId50"/>
    <p:sldId id="940" r:id="rId51"/>
    <p:sldId id="941" r:id="rId52"/>
    <p:sldId id="942" r:id="rId53"/>
    <p:sldId id="943" r:id="rId54"/>
    <p:sldId id="944" r:id="rId55"/>
    <p:sldId id="946"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24" autoAdjust="0"/>
    <p:restoredTop sz="94660"/>
  </p:normalViewPr>
  <p:slideViewPr>
    <p:cSldViewPr>
      <p:cViewPr varScale="1">
        <p:scale>
          <a:sx n="108" d="100"/>
          <a:sy n="108" d="100"/>
        </p:scale>
        <p:origin x="1302"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26CF8-AB8D-4D4A-A576-C89E5CA583C3}" type="datetimeFigureOut">
              <a:rPr lang="en-US" smtClean="0"/>
              <a:pPr/>
              <a:t>6/10/2018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FAD8AB-C685-4702-9014-ADA2C1441788}" type="slidenum">
              <a:rPr lang="en-US" smtClean="0"/>
              <a:pPr/>
              <a:t>‹#›</a:t>
            </a:fld>
            <a:endParaRPr lang="en-US"/>
          </a:p>
        </p:txBody>
      </p:sp>
    </p:spTree>
    <p:extLst>
      <p:ext uri="{BB962C8B-B14F-4D97-AF65-F5344CB8AC3E}">
        <p14:creationId xmlns:p14="http://schemas.microsoft.com/office/powerpoint/2010/main" val="14144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355DD6-1C2C-4448-8227-50186370C331}"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10272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AFAD8AB-C685-4702-9014-ADA2C1441788}" type="slidenum">
              <a:rPr lang="en-US" smtClean="0"/>
              <a:pPr/>
              <a:t>28</a:t>
            </a:fld>
            <a:endParaRPr lang="en-US"/>
          </a:p>
        </p:txBody>
      </p:sp>
    </p:spTree>
    <p:extLst>
      <p:ext uri="{BB962C8B-B14F-4D97-AF65-F5344CB8AC3E}">
        <p14:creationId xmlns:p14="http://schemas.microsoft.com/office/powerpoint/2010/main" val="3935754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6350" y="20638"/>
            <a:ext cx="9144000" cy="6858000"/>
            <a:chOff x="0" y="0"/>
            <a:chExt cx="5760" cy="4320"/>
          </a:xfrm>
        </p:grpSpPr>
        <p:sp>
          <p:nvSpPr>
            <p:cNvPr id="5"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6"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7" name="Freeform 5"/>
          <p:cNvSpPr>
            <a:spLocks/>
          </p:cNvSpPr>
          <p:nvPr/>
        </p:nvSpPr>
        <p:spPr bwMode="hidden">
          <a:xfrm>
            <a:off x="6242050" y="626903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8" name="Group 6"/>
          <p:cNvGrpSpPr>
            <a:grpSpLocks/>
          </p:cNvGrpSpPr>
          <p:nvPr/>
        </p:nvGrpSpPr>
        <p:grpSpPr bwMode="auto">
          <a:xfrm>
            <a:off x="-1588" y="6034088"/>
            <a:ext cx="7845426" cy="850900"/>
            <a:chOff x="0" y="3792"/>
            <a:chExt cx="4942" cy="536"/>
          </a:xfrm>
        </p:grpSpPr>
        <p:sp>
          <p:nvSpPr>
            <p:cNvPr id="9"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 name="Group 8"/>
            <p:cNvGrpSpPr>
              <a:grpSpLocks/>
            </p:cNvGrpSpPr>
            <p:nvPr userDrawn="1"/>
          </p:nvGrpSpPr>
          <p:grpSpPr bwMode="auto">
            <a:xfrm>
              <a:off x="2486" y="3792"/>
              <a:ext cx="2456" cy="536"/>
              <a:chOff x="2486" y="3792"/>
              <a:chExt cx="2456" cy="536"/>
            </a:xfrm>
          </p:grpSpPr>
          <p:sp>
            <p:nvSpPr>
              <p:cNvPr id="12"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13"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14"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15"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16"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11"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7" name="Group 15"/>
          <p:cNvGrpSpPr>
            <a:grpSpLocks/>
          </p:cNvGrpSpPr>
          <p:nvPr/>
        </p:nvGrpSpPr>
        <p:grpSpPr bwMode="auto">
          <a:xfrm>
            <a:off x="627063" y="6021388"/>
            <a:ext cx="5684837" cy="849312"/>
            <a:chOff x="395" y="3793"/>
            <a:chExt cx="3581" cy="535"/>
          </a:xfrm>
        </p:grpSpPr>
        <p:sp>
          <p:nvSpPr>
            <p:cNvPr id="18"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19"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20" name="Freeform 18"/>
            <p:cNvSpPr>
              <a:spLocks/>
            </p:cNvSpPr>
            <p:nvPr userDrawn="1"/>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21"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22" name="Freeform 20"/>
            <p:cNvSpPr>
              <a:spLocks/>
            </p:cNvSpPr>
            <p:nvPr userDrawn="1"/>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23" name="Freeform 21"/>
            <p:cNvSpPr>
              <a:spLocks/>
            </p:cNvSpPr>
            <p:nvPr userDrawn="1"/>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8390" name="Rectangle 22"/>
          <p:cNvSpPr>
            <a:spLocks noGrp="1" noChangeArrowheads="1"/>
          </p:cNvSpPr>
          <p:nvPr>
            <p:ph type="ctrTitle" sz="quarter"/>
          </p:nvPr>
        </p:nvSpPr>
        <p:spPr>
          <a:xfrm>
            <a:off x="457200" y="1447800"/>
            <a:ext cx="8229600" cy="1736725"/>
          </a:xfrm>
        </p:spPr>
        <p:txBody>
          <a:bodyPr/>
          <a:lstStyle>
            <a:lvl1pPr>
              <a:defRPr sz="5400"/>
            </a:lvl1pPr>
          </a:lstStyle>
          <a:p>
            <a:r>
              <a:rPr lang="en-US"/>
              <a:t>Click to edit Master title style</a:t>
            </a:r>
          </a:p>
        </p:txBody>
      </p:sp>
      <p:sp>
        <p:nvSpPr>
          <p:cNvPr id="58391" name="Rectangle 23"/>
          <p:cNvSpPr>
            <a:spLocks noGrp="1" noChangeArrowheads="1"/>
          </p:cNvSpPr>
          <p:nvPr>
            <p:ph type="subTitle" sz="quarter" idx="1"/>
          </p:nvPr>
        </p:nvSpPr>
        <p:spPr>
          <a:xfrm>
            <a:off x="1371600" y="3429000"/>
            <a:ext cx="6400800" cy="1752600"/>
          </a:xfrm>
        </p:spPr>
        <p:txBody>
          <a:bodyPr/>
          <a:lstStyle>
            <a:lvl1pPr marL="0" indent="0" algn="ctr">
              <a:buFontTx/>
              <a:buNone/>
              <a:defRPr>
                <a:effectLst>
                  <a:outerShdw blurRad="38100" dist="38100" dir="2700000" algn="tl">
                    <a:srgbClr val="000000"/>
                  </a:outerShdw>
                </a:effectLst>
              </a:defRPr>
            </a:lvl1pPr>
          </a:lstStyle>
          <a:p>
            <a:r>
              <a:rPr lang="en-US"/>
              <a:t>Click to edit Master subtitle style</a:t>
            </a:r>
          </a:p>
        </p:txBody>
      </p:sp>
      <p:sp>
        <p:nvSpPr>
          <p:cNvPr id="24" name="Rectangle 24"/>
          <p:cNvSpPr>
            <a:spLocks noGrp="1" noChangeArrowheads="1"/>
          </p:cNvSpPr>
          <p:nvPr>
            <p:ph type="dt" sz="quarter" idx="10"/>
          </p:nvPr>
        </p:nvSpPr>
        <p:spPr/>
        <p:txBody>
          <a:bodyPr/>
          <a:lstStyle>
            <a:lvl1pPr>
              <a:defRPr smtClean="0"/>
            </a:lvl1pPr>
          </a:lstStyle>
          <a:p>
            <a:pPr>
              <a:defRPr/>
            </a:pPr>
            <a:endParaRPr lang="en-US" dirty="0"/>
          </a:p>
        </p:txBody>
      </p:sp>
      <p:sp>
        <p:nvSpPr>
          <p:cNvPr id="25" name="Rectangle 25"/>
          <p:cNvSpPr>
            <a:spLocks noGrp="1" noChangeArrowheads="1"/>
          </p:cNvSpPr>
          <p:nvPr>
            <p:ph type="sldNum" sz="quarter" idx="11"/>
          </p:nvPr>
        </p:nvSpPr>
        <p:spPr/>
        <p:txBody>
          <a:bodyPr/>
          <a:lstStyle>
            <a:lvl1pPr>
              <a:defRPr smtClean="0"/>
            </a:lvl1pPr>
          </a:lstStyle>
          <a:p>
            <a:pPr>
              <a:defRPr/>
            </a:pPr>
            <a:fld id="{1DC1A1B7-325C-4BC2-BB16-97769B9704D7}" type="slidenum">
              <a:rPr lang="en-US"/>
              <a:pPr>
                <a:defRPr/>
              </a:pPr>
              <a:t>‹#›</a:t>
            </a:fld>
            <a:endParaRPr lang="en-US" dirty="0"/>
          </a:p>
        </p:txBody>
      </p:sp>
      <p:sp>
        <p:nvSpPr>
          <p:cNvPr id="26" name="Rectangle 26"/>
          <p:cNvSpPr>
            <a:spLocks noGrp="1" noChangeArrowheads="1"/>
          </p:cNvSpPr>
          <p:nvPr>
            <p:ph type="ftr" sz="quarter" idx="12"/>
          </p:nvPr>
        </p:nvSpPr>
        <p:spPr/>
        <p:txBody>
          <a:bodyPr/>
          <a:lstStyle>
            <a:lvl1pPr>
              <a:defRPr smtClean="0"/>
            </a:lvl1pPr>
          </a:lstStyle>
          <a:p>
            <a:pPr>
              <a:defRPr/>
            </a:pPr>
            <a:endParaRPr lang="en-US" dirty="0"/>
          </a:p>
        </p:txBody>
      </p:sp>
    </p:spTree>
    <p:extLst>
      <p:ext uri="{BB962C8B-B14F-4D97-AF65-F5344CB8AC3E}">
        <p14:creationId xmlns:p14="http://schemas.microsoft.com/office/powerpoint/2010/main" val="15327037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939AA26-F120-4EAC-8FF7-3E0ED4AAA0BB}" type="slidenum">
              <a:rPr lang="en-US"/>
              <a:pPr>
                <a:defRPr/>
              </a:pPr>
              <a:t>‹#›</a:t>
            </a:fld>
            <a:endParaRPr lang="en-US" dirty="0"/>
          </a:p>
        </p:txBody>
      </p:sp>
    </p:spTree>
    <p:extLst>
      <p:ext uri="{BB962C8B-B14F-4D97-AF65-F5344CB8AC3E}">
        <p14:creationId xmlns:p14="http://schemas.microsoft.com/office/powerpoint/2010/main" val="35058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9B5862-7B3B-46F9-ABA4-DB7E183A5F87}" type="slidenum">
              <a:rPr lang="en-US"/>
              <a:pPr>
                <a:defRPr/>
              </a:pPr>
              <a:t>‹#›</a:t>
            </a:fld>
            <a:endParaRPr lang="en-US" dirty="0"/>
          </a:p>
        </p:txBody>
      </p:sp>
    </p:spTree>
    <p:extLst>
      <p:ext uri="{BB962C8B-B14F-4D97-AF65-F5344CB8AC3E}">
        <p14:creationId xmlns:p14="http://schemas.microsoft.com/office/powerpoint/2010/main" val="552015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3FD90DE7-1F95-490D-8C4E-9764013E9666}" type="slidenum">
              <a:rPr lang="en-US"/>
              <a:pPr>
                <a:defRPr/>
              </a:pPr>
              <a:t>‹#›</a:t>
            </a:fld>
            <a:endParaRPr lang="en-US" dirty="0"/>
          </a:p>
        </p:txBody>
      </p:sp>
    </p:spTree>
    <p:extLst>
      <p:ext uri="{BB962C8B-B14F-4D97-AF65-F5344CB8AC3E}">
        <p14:creationId xmlns:p14="http://schemas.microsoft.com/office/powerpoint/2010/main" val="1879762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4"/>
          <p:cNvSpPr>
            <a:spLocks noGrp="1" noChangeArrowheads="1"/>
          </p:cNvSpPr>
          <p:nvPr>
            <p:ph type="dt" sz="half" idx="10"/>
          </p:nvPr>
        </p:nvSpPr>
        <p:spPr>
          <a:ln/>
        </p:spPr>
        <p:txBody>
          <a:bodyPr/>
          <a:lstStyle>
            <a:lvl1pPr>
              <a:defRPr/>
            </a:lvl1pPr>
          </a:lstStyle>
          <a:p>
            <a:pPr>
              <a:defRPr/>
            </a:pPr>
            <a:endParaRPr lang="en-US" dirty="0"/>
          </a:p>
        </p:txBody>
      </p:sp>
      <p:sp>
        <p:nvSpPr>
          <p:cNvPr id="8"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26"/>
          <p:cNvSpPr>
            <a:spLocks noGrp="1" noChangeArrowheads="1"/>
          </p:cNvSpPr>
          <p:nvPr>
            <p:ph type="sldNum" sz="quarter" idx="12"/>
          </p:nvPr>
        </p:nvSpPr>
        <p:spPr>
          <a:ln/>
        </p:spPr>
        <p:txBody>
          <a:bodyPr/>
          <a:lstStyle>
            <a:lvl1pPr>
              <a:defRPr/>
            </a:lvl1pPr>
          </a:lstStyle>
          <a:p>
            <a:pPr>
              <a:defRPr/>
            </a:pPr>
            <a:fld id="{9656F464-9AEB-4CD3-84BF-56CF33D7C7F8}" type="slidenum">
              <a:rPr lang="en-US"/>
              <a:pPr>
                <a:defRPr/>
              </a:pPr>
              <a:t>‹#›</a:t>
            </a:fld>
            <a:endParaRPr lang="en-US" dirty="0"/>
          </a:p>
        </p:txBody>
      </p:sp>
    </p:spTree>
    <p:extLst>
      <p:ext uri="{BB962C8B-B14F-4D97-AF65-F5344CB8AC3E}">
        <p14:creationId xmlns:p14="http://schemas.microsoft.com/office/powerpoint/2010/main" val="2132844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99F62AB5-D548-4F98-84ED-9BC4CBFD44AC}" type="slidenum">
              <a:rPr lang="en-US"/>
              <a:pPr>
                <a:defRPr/>
              </a:pPr>
              <a:t>‹#›</a:t>
            </a:fld>
            <a:endParaRPr lang="en-US" dirty="0"/>
          </a:p>
        </p:txBody>
      </p:sp>
    </p:spTree>
    <p:extLst>
      <p:ext uri="{BB962C8B-B14F-4D97-AF65-F5344CB8AC3E}">
        <p14:creationId xmlns:p14="http://schemas.microsoft.com/office/powerpoint/2010/main" val="1393305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4"/>
          <p:cNvSpPr>
            <a:spLocks noGrp="1" noChangeArrowheads="1"/>
          </p:cNvSpPr>
          <p:nvPr>
            <p:ph type="dt" sz="half" idx="10"/>
          </p:nvPr>
        </p:nvSpPr>
        <p:spPr>
          <a:ln/>
        </p:spPr>
        <p:txBody>
          <a:bodyPr/>
          <a:lstStyle>
            <a:lvl1pPr>
              <a:defRPr/>
            </a:lvl1pPr>
          </a:lstStyle>
          <a:p>
            <a:pPr>
              <a:defRPr/>
            </a:pPr>
            <a:endParaRPr lang="en-US" dirty="0"/>
          </a:p>
        </p:txBody>
      </p:sp>
      <p:sp>
        <p:nvSpPr>
          <p:cNvPr id="3"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26"/>
          <p:cNvSpPr>
            <a:spLocks noGrp="1" noChangeArrowheads="1"/>
          </p:cNvSpPr>
          <p:nvPr>
            <p:ph type="sldNum" sz="quarter" idx="12"/>
          </p:nvPr>
        </p:nvSpPr>
        <p:spPr>
          <a:ln/>
        </p:spPr>
        <p:txBody>
          <a:bodyPr/>
          <a:lstStyle>
            <a:lvl1pPr>
              <a:defRPr/>
            </a:lvl1pPr>
          </a:lstStyle>
          <a:p>
            <a:pPr>
              <a:defRPr/>
            </a:pPr>
            <a:fld id="{391A8B4F-E3A7-45E5-ACCF-357168C29989}" type="slidenum">
              <a:rPr lang="en-US"/>
              <a:pPr>
                <a:defRPr/>
              </a:pPr>
              <a:t>‹#›</a:t>
            </a:fld>
            <a:endParaRPr lang="en-US" dirty="0"/>
          </a:p>
        </p:txBody>
      </p:sp>
    </p:spTree>
    <p:extLst>
      <p:ext uri="{BB962C8B-B14F-4D97-AF65-F5344CB8AC3E}">
        <p14:creationId xmlns:p14="http://schemas.microsoft.com/office/powerpoint/2010/main" val="41714537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02848C6A-7587-4ED9-8370-E99A1FF4FF40}" type="slidenum">
              <a:rPr lang="en-US"/>
              <a:pPr>
                <a:defRPr/>
              </a:pPr>
              <a:t>‹#›</a:t>
            </a:fld>
            <a:endParaRPr lang="en-US" dirty="0"/>
          </a:p>
        </p:txBody>
      </p:sp>
    </p:spTree>
    <p:extLst>
      <p:ext uri="{BB962C8B-B14F-4D97-AF65-F5344CB8AC3E}">
        <p14:creationId xmlns:p14="http://schemas.microsoft.com/office/powerpoint/2010/main" val="1226519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4"/>
          <p:cNvSpPr>
            <a:spLocks noGrp="1" noChangeArrowheads="1"/>
          </p:cNvSpPr>
          <p:nvPr>
            <p:ph type="dt" sz="half" idx="10"/>
          </p:nvPr>
        </p:nvSpPr>
        <p:spPr>
          <a:ln/>
        </p:spPr>
        <p:txBody>
          <a:bodyPr/>
          <a:lstStyle>
            <a:lvl1pPr>
              <a:defRPr/>
            </a:lvl1pPr>
          </a:lstStyle>
          <a:p>
            <a:pPr>
              <a:defRPr/>
            </a:pPr>
            <a:endParaRPr lang="en-US" dirty="0"/>
          </a:p>
        </p:txBody>
      </p:sp>
      <p:sp>
        <p:nvSpPr>
          <p:cNvPr id="6"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26"/>
          <p:cNvSpPr>
            <a:spLocks noGrp="1" noChangeArrowheads="1"/>
          </p:cNvSpPr>
          <p:nvPr>
            <p:ph type="sldNum" sz="quarter" idx="12"/>
          </p:nvPr>
        </p:nvSpPr>
        <p:spPr>
          <a:ln/>
        </p:spPr>
        <p:txBody>
          <a:bodyPr/>
          <a:lstStyle>
            <a:lvl1pPr>
              <a:defRPr/>
            </a:lvl1pPr>
          </a:lstStyle>
          <a:p>
            <a:pPr>
              <a:defRPr/>
            </a:pPr>
            <a:fld id="{1709BBAD-74FA-4056-AAA3-D58B2879018F}" type="slidenum">
              <a:rPr lang="en-US"/>
              <a:pPr>
                <a:defRPr/>
              </a:pPr>
              <a:t>‹#›</a:t>
            </a:fld>
            <a:endParaRPr lang="en-US" dirty="0"/>
          </a:p>
        </p:txBody>
      </p:sp>
    </p:spTree>
    <p:extLst>
      <p:ext uri="{BB962C8B-B14F-4D97-AF65-F5344CB8AC3E}">
        <p14:creationId xmlns:p14="http://schemas.microsoft.com/office/powerpoint/2010/main" val="3912623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B6EFCA14-B532-41E9-B362-B3D555C18BA7}" type="slidenum">
              <a:rPr lang="en-US"/>
              <a:pPr>
                <a:defRPr/>
              </a:pPr>
              <a:t>‹#›</a:t>
            </a:fld>
            <a:endParaRPr lang="en-US" dirty="0"/>
          </a:p>
        </p:txBody>
      </p:sp>
    </p:spTree>
    <p:extLst>
      <p:ext uri="{BB962C8B-B14F-4D97-AF65-F5344CB8AC3E}">
        <p14:creationId xmlns:p14="http://schemas.microsoft.com/office/powerpoint/2010/main" val="1470971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67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28600"/>
            <a:ext cx="6019800" cy="5867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4"/>
          <p:cNvSpPr>
            <a:spLocks noGrp="1" noChangeArrowheads="1"/>
          </p:cNvSpPr>
          <p:nvPr>
            <p:ph type="dt" sz="half" idx="10"/>
          </p:nvPr>
        </p:nvSpPr>
        <p:spPr>
          <a:ln/>
        </p:spPr>
        <p:txBody>
          <a:bodyPr/>
          <a:lstStyle>
            <a:lvl1pPr>
              <a:defRPr/>
            </a:lvl1pPr>
          </a:lstStyle>
          <a:p>
            <a:pPr>
              <a:defRPr/>
            </a:pPr>
            <a:endParaRPr lang="en-US" dirty="0"/>
          </a:p>
        </p:txBody>
      </p:sp>
      <p:sp>
        <p:nvSpPr>
          <p:cNvPr id="5"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26"/>
          <p:cNvSpPr>
            <a:spLocks noGrp="1" noChangeArrowheads="1"/>
          </p:cNvSpPr>
          <p:nvPr>
            <p:ph type="sldNum" sz="quarter" idx="12"/>
          </p:nvPr>
        </p:nvSpPr>
        <p:spPr>
          <a:ln/>
        </p:spPr>
        <p:txBody>
          <a:bodyPr/>
          <a:lstStyle>
            <a:lvl1pPr>
              <a:defRPr/>
            </a:lvl1pPr>
          </a:lstStyle>
          <a:p>
            <a:pPr>
              <a:defRPr/>
            </a:pPr>
            <a:fld id="{E9F66412-7F99-47F3-844C-CA9CB620B688}" type="slidenum">
              <a:rPr lang="en-US"/>
              <a:pPr>
                <a:defRPr/>
              </a:pPr>
              <a:t>‹#›</a:t>
            </a:fld>
            <a:endParaRPr lang="en-US" dirty="0"/>
          </a:p>
        </p:txBody>
      </p:sp>
    </p:spTree>
    <p:extLst>
      <p:ext uri="{BB962C8B-B14F-4D97-AF65-F5344CB8AC3E}">
        <p14:creationId xmlns:p14="http://schemas.microsoft.com/office/powerpoint/2010/main" val="22112287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28600"/>
            <a:ext cx="8229600" cy="5867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4"/>
          <p:cNvSpPr>
            <a:spLocks noGrp="1" noChangeArrowheads="1"/>
          </p:cNvSpPr>
          <p:nvPr>
            <p:ph type="dt" sz="half" idx="10"/>
          </p:nvPr>
        </p:nvSpPr>
        <p:spPr>
          <a:ln/>
        </p:spPr>
        <p:txBody>
          <a:bodyPr/>
          <a:lstStyle>
            <a:lvl1pPr>
              <a:defRPr/>
            </a:lvl1pPr>
          </a:lstStyle>
          <a:p>
            <a:pPr>
              <a:defRPr/>
            </a:pPr>
            <a:endParaRPr lang="en-US" dirty="0"/>
          </a:p>
        </p:txBody>
      </p:sp>
      <p:sp>
        <p:nvSpPr>
          <p:cNvPr id="4" name="Rectangle 2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26"/>
          <p:cNvSpPr>
            <a:spLocks noGrp="1" noChangeArrowheads="1"/>
          </p:cNvSpPr>
          <p:nvPr>
            <p:ph type="sldNum" sz="quarter" idx="12"/>
          </p:nvPr>
        </p:nvSpPr>
        <p:spPr>
          <a:ln/>
        </p:spPr>
        <p:txBody>
          <a:bodyPr/>
          <a:lstStyle>
            <a:lvl1pPr>
              <a:defRPr/>
            </a:lvl1pPr>
          </a:lstStyle>
          <a:p>
            <a:pPr>
              <a:defRPr/>
            </a:pPr>
            <a:fld id="{AB6D5EC9-8A6E-4564-A6E4-C88FE0AD2226}" type="slidenum">
              <a:rPr lang="en-US"/>
              <a:pPr>
                <a:defRPr/>
              </a:pPr>
              <a:t>‹#›</a:t>
            </a:fld>
            <a:endParaRPr lang="en-US" dirty="0"/>
          </a:p>
        </p:txBody>
      </p:sp>
    </p:spTree>
    <p:extLst>
      <p:ext uri="{BB962C8B-B14F-4D97-AF65-F5344CB8AC3E}">
        <p14:creationId xmlns:p14="http://schemas.microsoft.com/office/powerpoint/2010/main" val="1595011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6858000"/>
            <a:chOff x="0" y="0"/>
            <a:chExt cx="5760" cy="4320"/>
          </a:xfrm>
        </p:grpSpPr>
        <p:sp>
          <p:nvSpPr>
            <p:cNvPr id="57347"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en-US" dirty="0"/>
            </a:p>
          </p:txBody>
        </p:sp>
        <p:sp>
          <p:nvSpPr>
            <p:cNvPr id="57348"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en-US" dirty="0"/>
            </a:p>
          </p:txBody>
        </p:sp>
      </p:grpSp>
      <p:sp>
        <p:nvSpPr>
          <p:cNvPr id="57349" name="Freeform 5"/>
          <p:cNvSpPr>
            <a:spLocks/>
          </p:cNvSpPr>
          <p:nvPr/>
        </p:nvSpPr>
        <p:spPr bwMode="hidden">
          <a:xfrm>
            <a:off x="6248400" y="6262688"/>
            <a:ext cx="2895600" cy="6096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en-US" dirty="0"/>
          </a:p>
        </p:txBody>
      </p:sp>
      <p:grpSp>
        <p:nvGrpSpPr>
          <p:cNvPr id="1028" name="Group 6"/>
          <p:cNvGrpSpPr>
            <a:grpSpLocks/>
          </p:cNvGrpSpPr>
          <p:nvPr/>
        </p:nvGrpSpPr>
        <p:grpSpPr bwMode="auto">
          <a:xfrm>
            <a:off x="0" y="6019800"/>
            <a:ext cx="7848600" cy="857250"/>
            <a:chOff x="0" y="3792"/>
            <a:chExt cx="4944" cy="540"/>
          </a:xfrm>
        </p:grpSpPr>
        <p:sp>
          <p:nvSpPr>
            <p:cNvPr id="57351"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en-US" dirty="0"/>
            </a:p>
          </p:txBody>
        </p:sp>
        <p:grpSp>
          <p:nvGrpSpPr>
            <p:cNvPr id="1042" name="Group 8"/>
            <p:cNvGrpSpPr>
              <a:grpSpLocks/>
            </p:cNvGrpSpPr>
            <p:nvPr userDrawn="1"/>
          </p:nvGrpSpPr>
          <p:grpSpPr bwMode="auto">
            <a:xfrm>
              <a:off x="2486" y="3792"/>
              <a:ext cx="2458" cy="540"/>
              <a:chOff x="2486" y="3792"/>
              <a:chExt cx="2458" cy="540"/>
            </a:xfrm>
          </p:grpSpPr>
          <p:sp>
            <p:nvSpPr>
              <p:cNvPr id="57353"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pPr>
                  <a:defRPr/>
                </a:pPr>
                <a:endParaRPr lang="en-US" dirty="0"/>
              </a:p>
            </p:txBody>
          </p:sp>
          <p:sp>
            <p:nvSpPr>
              <p:cNvPr id="57354"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en-US" dirty="0"/>
              </a:p>
            </p:txBody>
          </p:sp>
          <p:sp>
            <p:nvSpPr>
              <p:cNvPr id="57355"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en-US" dirty="0"/>
              </a:p>
            </p:txBody>
          </p:sp>
          <p:sp>
            <p:nvSpPr>
              <p:cNvPr id="57356" name="Freeform 12"/>
              <p:cNvSpPr>
                <a:spLocks/>
              </p:cNvSpPr>
              <p:nvPr userDrawn="1"/>
            </p:nvSpPr>
            <p:spPr bwMode="ltGray">
              <a:xfrm>
                <a:off x="3628" y="3866"/>
                <a:ext cx="155" cy="74"/>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en-US" dirty="0"/>
              </a:p>
            </p:txBody>
          </p:sp>
          <p:sp>
            <p:nvSpPr>
              <p:cNvPr id="57357"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en-US" dirty="0"/>
              </a:p>
            </p:txBody>
          </p:sp>
        </p:grpSp>
        <p:sp>
          <p:nvSpPr>
            <p:cNvPr id="57358"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en-US" dirty="0"/>
            </a:p>
          </p:txBody>
        </p:sp>
      </p:grpSp>
      <p:grpSp>
        <p:nvGrpSpPr>
          <p:cNvPr id="1029" name="Group 15"/>
          <p:cNvGrpSpPr>
            <a:grpSpLocks/>
          </p:cNvGrpSpPr>
          <p:nvPr/>
        </p:nvGrpSpPr>
        <p:grpSpPr bwMode="auto">
          <a:xfrm>
            <a:off x="627063" y="6021388"/>
            <a:ext cx="5684837" cy="849312"/>
            <a:chOff x="395" y="3793"/>
            <a:chExt cx="3581" cy="535"/>
          </a:xfrm>
        </p:grpSpPr>
        <p:sp>
          <p:nvSpPr>
            <p:cNvPr id="57360"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en-US" dirty="0"/>
            </a:p>
          </p:txBody>
        </p:sp>
        <p:sp>
          <p:nvSpPr>
            <p:cNvPr id="57361"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en-US" dirty="0"/>
            </a:p>
          </p:txBody>
        </p:sp>
        <p:sp>
          <p:nvSpPr>
            <p:cNvPr id="57362" name="Freeform 18"/>
            <p:cNvSpPr>
              <a:spLocks/>
            </p:cNvSpPr>
            <p:nvPr/>
          </p:nvSpPr>
          <p:spPr bwMode="auto">
            <a:xfrm>
              <a:off x="1830" y="3823"/>
              <a:ext cx="71" cy="61"/>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en-US" dirty="0"/>
            </a:p>
          </p:txBody>
        </p:sp>
        <p:sp>
          <p:nvSpPr>
            <p:cNvPr id="57363"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en-US" dirty="0"/>
            </a:p>
          </p:txBody>
        </p:sp>
        <p:sp>
          <p:nvSpPr>
            <p:cNvPr id="57364" name="Freeform 20"/>
            <p:cNvSpPr>
              <a:spLocks/>
            </p:cNvSpPr>
            <p:nvPr/>
          </p:nvSpPr>
          <p:spPr bwMode="auto">
            <a:xfrm>
              <a:off x="706" y="3854"/>
              <a:ext cx="59" cy="61"/>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en-US" dirty="0"/>
            </a:p>
          </p:txBody>
        </p:sp>
        <p:sp>
          <p:nvSpPr>
            <p:cNvPr id="57365" name="Freeform 21"/>
            <p:cNvSpPr>
              <a:spLocks/>
            </p:cNvSpPr>
            <p:nvPr/>
          </p:nvSpPr>
          <p:spPr bwMode="auto">
            <a:xfrm>
              <a:off x="395" y="3811"/>
              <a:ext cx="245" cy="207"/>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en-US" dirty="0"/>
            </a:p>
          </p:txBody>
        </p:sp>
      </p:grpSp>
      <p:sp>
        <p:nvSpPr>
          <p:cNvPr id="57366" name="Rectangle 22"/>
          <p:cNvSpPr>
            <a:spLocks noGrp="1" noChangeArrowheads="1"/>
          </p:cNvSpPr>
          <p:nvPr>
            <p:ph type="title"/>
          </p:nvPr>
        </p:nvSpPr>
        <p:spPr bwMode="auto">
          <a:xfrm>
            <a:off x="457200" y="228600"/>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31" name="Rectangle 23"/>
          <p:cNvSpPr>
            <a:spLocks noGrp="1" noChangeArrowheads="1"/>
          </p:cNvSpPr>
          <p:nvPr>
            <p:ph type="body" idx="1"/>
          </p:nvPr>
        </p:nvSpPr>
        <p:spPr bwMode="auto">
          <a:xfrm>
            <a:off x="457200" y="1600200"/>
            <a:ext cx="8229600" cy="4495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7368" name="Rectangle 2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effectLst>
                  <a:outerShdw blurRad="38100" dist="38100" dir="2700000" algn="tl">
                    <a:srgbClr val="000000"/>
                  </a:outerShdw>
                </a:effectLst>
                <a:latin typeface="+mn-lt"/>
              </a:defRPr>
            </a:lvl1pPr>
          </a:lstStyle>
          <a:p>
            <a:pPr>
              <a:defRPr/>
            </a:pPr>
            <a:endParaRPr lang="en-US" dirty="0"/>
          </a:p>
        </p:txBody>
      </p:sp>
      <p:sp>
        <p:nvSpPr>
          <p:cNvPr id="57369" name="Rectangle 2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effectLst>
                  <a:outerShdw blurRad="38100" dist="38100" dir="2700000" algn="tl">
                    <a:srgbClr val="000000"/>
                  </a:outerShdw>
                </a:effectLst>
                <a:latin typeface="+mn-lt"/>
              </a:defRPr>
            </a:lvl1pPr>
          </a:lstStyle>
          <a:p>
            <a:pPr>
              <a:defRPr/>
            </a:pPr>
            <a:endParaRPr lang="en-US" dirty="0"/>
          </a:p>
        </p:txBody>
      </p:sp>
      <p:sp>
        <p:nvSpPr>
          <p:cNvPr id="57370" name="Rectangle 2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effectLst>
                  <a:outerShdw blurRad="38100" dist="38100" dir="2700000" algn="tl">
                    <a:srgbClr val="000000"/>
                  </a:outerShdw>
                </a:effectLst>
                <a:latin typeface="+mn-lt"/>
              </a:defRPr>
            </a:lvl1pPr>
          </a:lstStyle>
          <a:p>
            <a:pPr>
              <a:defRPr/>
            </a:pPr>
            <a:fld id="{046C1E6C-7028-4BF1-8CA4-45E388D6F3FB}" type="slidenum">
              <a:rPr lang="en-US"/>
              <a:pPr>
                <a:defRPr/>
              </a:pPr>
              <a:t>‹#›</a:t>
            </a:fld>
            <a:endParaRPr lang="en-US" dirty="0"/>
          </a:p>
        </p:txBody>
      </p:sp>
    </p:spTree>
    <p:extLst>
      <p:ext uri="{BB962C8B-B14F-4D97-AF65-F5344CB8AC3E}">
        <p14:creationId xmlns:p14="http://schemas.microsoft.com/office/powerpoint/2010/main" val="1192864865"/>
      </p:ext>
    </p:extLst>
  </p:cSld>
  <p:clrMap bg1="dk2" tx1="lt1" bg2="dk1"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l" rtl="0" eaLnBrk="0" fontAlgn="base" hangingPunct="0">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lr>
          <a:schemeClr val="tx2"/>
        </a:buClr>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tx2"/>
        </a:buClr>
        <a:buChar char="•"/>
        <a:defRPr sz="2000">
          <a:solidFill>
            <a:schemeClr val="tx1"/>
          </a:solidFill>
          <a:latin typeface="+mn-lt"/>
          <a:cs typeface="+mn-cs"/>
        </a:defRPr>
      </a:lvl5pPr>
      <a:lvl6pPr marL="2514600" indent="-228600" algn="l" rtl="0" fontAlgn="base">
        <a:spcBef>
          <a:spcPct val="20000"/>
        </a:spcBef>
        <a:spcAft>
          <a:spcPct val="0"/>
        </a:spcAft>
        <a:buClr>
          <a:schemeClr val="tx2"/>
        </a:buClr>
        <a:buChar char="•"/>
        <a:defRPr sz="2000">
          <a:solidFill>
            <a:schemeClr val="tx1"/>
          </a:solidFill>
          <a:latin typeface="+mn-lt"/>
          <a:cs typeface="+mn-cs"/>
        </a:defRPr>
      </a:lvl6pPr>
      <a:lvl7pPr marL="2971800" indent="-228600" algn="l" rtl="0" fontAlgn="base">
        <a:spcBef>
          <a:spcPct val="20000"/>
        </a:spcBef>
        <a:spcAft>
          <a:spcPct val="0"/>
        </a:spcAft>
        <a:buClr>
          <a:schemeClr val="tx2"/>
        </a:buClr>
        <a:buChar char="•"/>
        <a:defRPr sz="2000">
          <a:solidFill>
            <a:schemeClr val="tx1"/>
          </a:solidFill>
          <a:latin typeface="+mn-lt"/>
          <a:cs typeface="+mn-cs"/>
        </a:defRPr>
      </a:lvl7pPr>
      <a:lvl8pPr marL="3429000" indent="-228600" algn="l" rtl="0" fontAlgn="base">
        <a:spcBef>
          <a:spcPct val="20000"/>
        </a:spcBef>
        <a:spcAft>
          <a:spcPct val="0"/>
        </a:spcAft>
        <a:buClr>
          <a:schemeClr val="tx2"/>
        </a:buClr>
        <a:buChar char="•"/>
        <a:defRPr sz="2000">
          <a:solidFill>
            <a:schemeClr val="tx1"/>
          </a:solidFill>
          <a:latin typeface="+mn-lt"/>
          <a:cs typeface="+mn-cs"/>
        </a:defRPr>
      </a:lvl8pPr>
      <a:lvl9pPr marL="3886200" indent="-228600" algn="l" rtl="0" fontAlgn="base">
        <a:spcBef>
          <a:spcPct val="20000"/>
        </a:spcBef>
        <a:spcAft>
          <a:spcPct val="0"/>
        </a:spcAft>
        <a:buClr>
          <a:schemeClr val="tx2"/>
        </a:buClr>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28600" y="-30480"/>
            <a:ext cx="8686800" cy="3046988"/>
          </a:xfrm>
          <a:prstGeom prst="rect">
            <a:avLst/>
          </a:prstGeom>
          <a:noFill/>
        </p:spPr>
        <p:txBody>
          <a:bodyPr wrap="square" rtlCol="0">
            <a:spAutoFit/>
          </a:bodyPr>
          <a:lstStyle/>
          <a:p>
            <a:pPr algn="ctr"/>
            <a:r>
              <a:rPr lang="en-US" sz="3200" b="1" dirty="0"/>
              <a:t>God Strengthen Me to Endure</a:t>
            </a:r>
            <a:endParaRPr lang="en-US" sz="3200" dirty="0"/>
          </a:p>
          <a:p>
            <a:pPr algn="ctr"/>
            <a:r>
              <a:rPr lang="en-US" sz="2800" b="1" dirty="0"/>
              <a:t>By Pastor Fee Soliven</a:t>
            </a:r>
            <a:endParaRPr lang="en-US" sz="2800" dirty="0"/>
          </a:p>
          <a:p>
            <a:pPr algn="ctr"/>
            <a:r>
              <a:rPr lang="en-US" sz="3200" b="1" dirty="0"/>
              <a:t>Ephesians 4:1-6</a:t>
            </a:r>
            <a:endParaRPr lang="en-US" sz="3200" dirty="0"/>
          </a:p>
          <a:p>
            <a:pPr algn="ctr"/>
            <a:r>
              <a:rPr lang="en-US" sz="3200" b="1" dirty="0"/>
              <a:t>Sunday Morning</a:t>
            </a:r>
            <a:endParaRPr lang="en-US" sz="3200" dirty="0"/>
          </a:p>
          <a:p>
            <a:pPr algn="ctr"/>
            <a:r>
              <a:rPr lang="en-US" sz="3200" b="1" dirty="0"/>
              <a:t>June 10, 2018</a:t>
            </a:r>
            <a:endParaRPr lang="en-US" sz="3200" dirty="0"/>
          </a:p>
          <a:p>
            <a:pPr algn="ctr"/>
            <a:endParaRPr lang="en-US" sz="3200" b="1" dirty="0"/>
          </a:p>
        </p:txBody>
      </p:sp>
      <p:pic>
        <p:nvPicPr>
          <p:cNvPr id="4" name="Picture 3">
            <a:extLst>
              <a:ext uri="{FF2B5EF4-FFF2-40B4-BE49-F238E27FC236}">
                <a16:creationId xmlns:a16="http://schemas.microsoft.com/office/drawing/2014/main" id="{F685C19E-BBD1-445F-B5D2-91CB40E5C9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38400"/>
            <a:ext cx="9144000" cy="4419600"/>
          </a:xfrm>
          <a:prstGeom prst="rect">
            <a:avLst/>
          </a:prstGeom>
        </p:spPr>
      </p:pic>
      <p:pic>
        <p:nvPicPr>
          <p:cNvPr id="9" name="Picture 8" descr="AGCF highest resolution.jpg"/>
          <p:cNvPicPr>
            <a:picLocks noChangeAspect="1"/>
          </p:cNvPicPr>
          <p:nvPr/>
        </p:nvPicPr>
        <p:blipFill>
          <a:blip r:embed="rId4" cstate="print"/>
          <a:stretch>
            <a:fillRect/>
          </a:stretch>
        </p:blipFill>
        <p:spPr>
          <a:xfrm>
            <a:off x="0" y="6054570"/>
            <a:ext cx="1094913" cy="82118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3700" dirty="0"/>
              <a:t>1 I, therefore, the prisoner of the Lord, beseech you to walk worthy of the calling with which you were called, 2 with all lowliness and gentleness, with longsuffering, bearing with one another in love, 3 endeavoring to keep the unity of the Spirit in the bond of peace. 4 There is one body and one Spirit, just as you were called in one hope of your calling; 5 one Lord, one faith, one baptism; 6 one God and Father of all, who is above all, and through all, and in you all. </a:t>
            </a:r>
          </a:p>
          <a:p>
            <a:pPr algn="ctr"/>
            <a:endParaRPr kumimoji="0" lang="en-US" sz="37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1691981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0" y="0"/>
            <a:ext cx="9144000" cy="5029200"/>
          </a:xfrm>
          <a:prstGeom prst="rect">
            <a:avLst/>
          </a:prstGeom>
        </p:spPr>
        <p:txBody>
          <a:bodyPr/>
          <a:lstStyle/>
          <a:p>
            <a:pPr algn="ctr"/>
            <a:r>
              <a:rPr lang="en-US" sz="4000" dirty="0"/>
              <a:t> </a:t>
            </a:r>
            <a:r>
              <a:rPr lang="en-US" sz="4000" b="1" dirty="0"/>
              <a:t> </a:t>
            </a:r>
            <a:r>
              <a:rPr lang="en-US" sz="4000" dirty="0"/>
              <a:t> </a:t>
            </a:r>
            <a:r>
              <a:rPr lang="en-US" sz="4000" b="1" dirty="0"/>
              <a:t>A Common Misconception of Christian People</a:t>
            </a:r>
            <a:endParaRPr lang="en-US" sz="4000" dirty="0"/>
          </a:p>
          <a:p>
            <a:pPr algn="ctr"/>
            <a:r>
              <a:rPr lang="en-US" sz="4000" dirty="0"/>
              <a:t> </a:t>
            </a:r>
          </a:p>
          <a:p>
            <a:pPr lvl="0" algn="ctr" fontAlgn="base">
              <a:spcBef>
                <a:spcPct val="0"/>
              </a:spcBef>
              <a:spcAft>
                <a:spcPct val="0"/>
              </a:spcAft>
              <a:defRPr/>
            </a:pPr>
            <a:endParaRPr kumimoji="0" lang="en-US" sz="4000" b="0" i="0" u="none" strike="noStrike" kern="1200" cap="none" spc="0" normalizeH="0" baseline="0" noProof="0" dirty="0">
              <a:ln>
                <a:noFill/>
              </a:ln>
              <a:solidFill>
                <a:srgbClr val="FFFFFF"/>
              </a:solidFill>
              <a:effectLst/>
              <a:uLnTx/>
              <a:uFillTx/>
              <a:latin typeface="Verdana" pitchFamily="34" charset="0"/>
              <a:ea typeface="+mn-ea"/>
              <a:cs typeface="Arial" charset="0"/>
            </a:endParaRPr>
          </a:p>
        </p:txBody>
      </p:sp>
    </p:spTree>
    <p:extLst>
      <p:ext uri="{BB962C8B-B14F-4D97-AF65-F5344CB8AC3E}">
        <p14:creationId xmlns:p14="http://schemas.microsoft.com/office/powerpoint/2010/main" val="31486986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3785652"/>
          </a:xfrm>
          <a:prstGeom prst="rect">
            <a:avLst/>
          </a:prstGeom>
        </p:spPr>
        <p:txBody>
          <a:bodyPr wrap="square">
            <a:spAutoFit/>
          </a:bodyPr>
          <a:lstStyle/>
          <a:p>
            <a:pPr algn="ctr"/>
            <a:r>
              <a:rPr lang="en-US" sz="4000" b="1" dirty="0"/>
              <a:t>If we possess enough Faith, we will automatically find Supernatural escape from every problem, sickness, or trial.</a:t>
            </a:r>
            <a:endParaRPr lang="en-US" sz="4000" dirty="0"/>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52936"/>
            <a:ext cx="8915400" cy="1938992"/>
          </a:xfrm>
          <a:prstGeom prst="rect">
            <a:avLst/>
          </a:prstGeom>
        </p:spPr>
        <p:txBody>
          <a:bodyPr wrap="square">
            <a:spAutoFit/>
          </a:bodyPr>
          <a:lstStyle/>
          <a:p>
            <a:pPr algn="ctr"/>
            <a:r>
              <a:rPr lang="en-US" sz="4000" b="1" dirty="0"/>
              <a:t>Walking with God is a </a:t>
            </a:r>
          </a:p>
          <a:p>
            <a:pPr algn="ctr"/>
            <a:r>
              <a:rPr lang="en-US" sz="4000" b="1" dirty="0"/>
              <a:t>"VOCATION" not a "VACATION"!</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8408"/>
            <a:ext cx="8915400" cy="3170099"/>
          </a:xfrm>
          <a:prstGeom prst="rect">
            <a:avLst/>
          </a:prstGeom>
        </p:spPr>
        <p:txBody>
          <a:bodyPr wrap="square">
            <a:spAutoFit/>
          </a:bodyPr>
          <a:lstStyle/>
          <a:p>
            <a:pPr algn="ctr"/>
            <a:r>
              <a:rPr lang="en-US" sz="4000" b="1" u="sng" dirty="0"/>
              <a:t>Ephesians 4:1</a:t>
            </a:r>
            <a:endParaRPr lang="en-US" sz="4000" u="sng" dirty="0"/>
          </a:p>
          <a:p>
            <a:pPr algn="ctr"/>
            <a:r>
              <a:rPr lang="en-US" sz="4000" dirty="0"/>
              <a:t>1 I therefore, the prisoner of the Lord, beseech you that ye walk worthy of the vocation wherewith ye are called…</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algn="ctr"/>
            <a:endParaRPr lang="en-US" sz="4000" dirty="0"/>
          </a:p>
          <a:p>
            <a:pPr algn="ctr"/>
            <a:r>
              <a:rPr lang="en-US" sz="4000" b="1" dirty="0"/>
              <a:t> </a:t>
            </a:r>
            <a:endParaRPr lang="en-US" sz="4000" dirty="0"/>
          </a:p>
        </p:txBody>
      </p:sp>
      <p:sp>
        <p:nvSpPr>
          <p:cNvPr id="4" name="Rectangle 3"/>
          <p:cNvSpPr/>
          <p:nvPr/>
        </p:nvSpPr>
        <p:spPr>
          <a:xfrm>
            <a:off x="76200" y="76200"/>
            <a:ext cx="8915400" cy="3785652"/>
          </a:xfrm>
          <a:prstGeom prst="rect">
            <a:avLst/>
          </a:prstGeom>
        </p:spPr>
        <p:txBody>
          <a:bodyPr wrap="square">
            <a:spAutoFit/>
          </a:bodyPr>
          <a:lstStyle/>
          <a:p>
            <a:pPr algn="ctr"/>
            <a:r>
              <a:rPr lang="en-US" sz="4000" b="1" u="sng" dirty="0"/>
              <a:t>Vocation</a:t>
            </a:r>
            <a:endParaRPr lang="en-US" sz="4000" u="sng" dirty="0"/>
          </a:p>
          <a:p>
            <a:pPr algn="ctr"/>
            <a:r>
              <a:rPr lang="en-US" sz="4000" dirty="0"/>
              <a:t>specialized training, intense training (GREEK - </a:t>
            </a:r>
            <a:r>
              <a:rPr lang="en-US" sz="4000" dirty="0" err="1"/>
              <a:t>klesis</a:t>
            </a:r>
            <a:r>
              <a:rPr lang="en-US" sz="4000" dirty="0"/>
              <a:t>, </a:t>
            </a:r>
            <a:r>
              <a:rPr lang="en-US" sz="4000" dirty="0" err="1"/>
              <a:t>kletos</a:t>
            </a:r>
            <a:r>
              <a:rPr lang="en-US" sz="4000" dirty="0"/>
              <a:t>: high calling, heavenly calling, holy calling to a particular task.)</a:t>
            </a:r>
          </a:p>
          <a:p>
            <a:pPr algn="ctr"/>
            <a:endParaRPr lang="en-US" sz="4000" b="1"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b="1" u="sng" dirty="0"/>
              <a:t>Hebrews 6:13-15</a:t>
            </a:r>
            <a:endParaRPr lang="en-US" sz="4000" u="sng" dirty="0"/>
          </a:p>
          <a:p>
            <a:pPr algn="ctr"/>
            <a:r>
              <a:rPr lang="en-US" sz="4000" dirty="0"/>
              <a:t>13 For when God made a promise to Abraham, because He could swear by no one greater, He swore by Himself, 14 saying, "Surely blessing I will bless you, and multiplying I will multiply you."  15 And so, after he had patiently endured, he obtained the promise.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1739"/>
            <a:ext cx="8915400" cy="3170099"/>
          </a:xfrm>
          <a:prstGeom prst="rect">
            <a:avLst/>
          </a:prstGeom>
        </p:spPr>
        <p:txBody>
          <a:bodyPr wrap="square">
            <a:spAutoFit/>
          </a:bodyPr>
          <a:lstStyle/>
          <a:p>
            <a:pPr algn="ctr"/>
            <a:r>
              <a:rPr kumimoji="0" lang="en-US" sz="4000" i="0" u="sng" strike="noStrike" kern="1200" cap="none" spc="0" normalizeH="0" baseline="0" noProof="0" dirty="0">
                <a:ln>
                  <a:noFill/>
                </a:ln>
                <a:solidFill>
                  <a:prstClr val="black"/>
                </a:solidFill>
                <a:effectLst/>
                <a:uLnTx/>
                <a:uFillTx/>
                <a:latin typeface="Calibri"/>
              </a:rPr>
              <a:t> </a:t>
            </a:r>
            <a:r>
              <a:rPr lang="en-US" sz="4000" dirty="0"/>
              <a:t> </a:t>
            </a:r>
            <a:r>
              <a:rPr lang="en-US" sz="4000" b="1" u="sng" dirty="0"/>
              <a:t>Endure </a:t>
            </a:r>
            <a:endParaRPr lang="en-US" sz="4000" u="sng" dirty="0"/>
          </a:p>
          <a:p>
            <a:pPr algn="ctr"/>
            <a:r>
              <a:rPr lang="en-US" sz="4000" dirty="0"/>
              <a:t>The Greek word for Endure is </a:t>
            </a:r>
            <a:r>
              <a:rPr lang="en-US" sz="4000" dirty="0" err="1"/>
              <a:t>Hupophero</a:t>
            </a:r>
            <a:r>
              <a:rPr lang="en-US" sz="4000" dirty="0"/>
              <a:t>" - - to bear up courageously under stress, suffering…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715015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b="1" u="sng" dirty="0"/>
              <a:t>Matthew 10:23</a:t>
            </a:r>
            <a:endParaRPr lang="en-US" sz="4000" u="sng" dirty="0"/>
          </a:p>
          <a:p>
            <a:pPr algn="ctr"/>
            <a:r>
              <a:rPr lang="en-US" sz="4000" dirty="0">
                <a:solidFill>
                  <a:srgbClr val="FF0000"/>
                </a:solidFill>
              </a:rPr>
              <a:t>“And you will be hated by all for My name's sake. But he who endures to the end will be saved”</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b="1" u="sng" dirty="0"/>
              <a:t>Mark 13:13</a:t>
            </a:r>
            <a:endParaRPr lang="en-US" sz="4000" u="sng" dirty="0"/>
          </a:p>
          <a:p>
            <a:pPr algn="ctr"/>
            <a:r>
              <a:rPr lang="en-US" sz="4000" dirty="0">
                <a:solidFill>
                  <a:srgbClr val="FF0000"/>
                </a:solidFill>
              </a:rPr>
              <a:t>“And you will be hated by all men for My name's sake. But he who endures to the end shall be saved” </a:t>
            </a:r>
          </a:p>
          <a:p>
            <a:pPr algn="ctr"/>
            <a:r>
              <a:rPr lang="en-US" sz="4000" dirty="0"/>
              <a:t> </a:t>
            </a:r>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5016758"/>
          </a:xfrm>
          <a:prstGeom prst="rect">
            <a:avLst/>
          </a:prstGeom>
        </p:spPr>
        <p:txBody>
          <a:bodyPr wrap="square">
            <a:spAutoFit/>
          </a:bodyPr>
          <a:lstStyle/>
          <a:p>
            <a:pPr algn="ctr"/>
            <a:r>
              <a:rPr lang="en-US" sz="4000" b="1" u="sng" dirty="0"/>
              <a:t>Romans 12:12</a:t>
            </a:r>
            <a:endParaRPr lang="en-US" sz="4000" u="sng" dirty="0"/>
          </a:p>
          <a:p>
            <a:pPr algn="ctr"/>
            <a:r>
              <a:rPr lang="en-US" sz="4000" dirty="0"/>
              <a:t>“rejoicing in hope, patient in tribulation, continuing steadfastly in prayer”</a:t>
            </a:r>
          </a:p>
          <a:p>
            <a:pPr algn="ctr"/>
            <a:r>
              <a:rPr lang="en-US" sz="4000" dirty="0"/>
              <a:t> </a:t>
            </a:r>
          </a:p>
          <a:p>
            <a:pPr lvl="0" algn="ctr">
              <a:defRPr/>
            </a:pPr>
            <a:endParaRPr lang="en-US" sz="4000" dirty="0">
              <a:solidFill>
                <a:prstClr val="black"/>
              </a:solidFill>
              <a:latin typeface="Calibri"/>
            </a:endParaRPr>
          </a:p>
          <a:p>
            <a:pPr algn="ctr"/>
            <a:endParaRPr lang="en-US" sz="4000" b="1" dirty="0"/>
          </a:p>
          <a:p>
            <a:pPr algn="ctr"/>
            <a:endParaRPr lang="en-US" sz="4000" b="1"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21636692"/>
          </a:xfrm>
          <a:prstGeom prst="rect">
            <a:avLst/>
          </a:prstGeom>
        </p:spPr>
        <p:txBody>
          <a:bodyPr wrap="square">
            <a:spAutoFit/>
          </a:bodyPr>
          <a:lstStyle/>
          <a:p>
            <a:pPr algn="ctr"/>
            <a:r>
              <a:rPr lang="en-US" sz="4000" b="1" u="sng" dirty="0"/>
              <a:t>2 Corinthians 6:4</a:t>
            </a:r>
            <a:r>
              <a:rPr lang="en-US" sz="4000" b="1" dirty="0"/>
              <a:t>	</a:t>
            </a:r>
            <a:endParaRPr lang="en-US" sz="4000" dirty="0"/>
          </a:p>
          <a:p>
            <a:pPr algn="ctr"/>
            <a:r>
              <a:rPr lang="en-US" sz="4000" dirty="0"/>
              <a:t>“But as servants of God we commend ourselves in every way: by great endurance, in afflictions, hardships, calamities”…</a:t>
            </a:r>
          </a:p>
          <a:p>
            <a:pPr algn="ctr"/>
            <a:r>
              <a:rPr lang="en-US" sz="4000" dirty="0"/>
              <a:t> </a:t>
            </a:r>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r>
              <a:rPr lang="en-US" sz="4000" dirty="0"/>
              <a:t> </a:t>
            </a:r>
          </a:p>
          <a:p>
            <a:pPr lvl="0" algn="ctr">
              <a:defRPr/>
            </a:pPr>
            <a:endParaRPr lang="en-US" sz="4000" dirty="0">
              <a:solidFill>
                <a:prstClr val="black"/>
              </a:solidFill>
              <a:latin typeface="Calibri"/>
            </a:endParaRPr>
          </a:p>
          <a:p>
            <a:pPr lvl="0" algn="ctr">
              <a:defRPr/>
            </a:pPr>
            <a:r>
              <a:rPr lang="en-US" sz="4000" dirty="0">
                <a:solidFill>
                  <a:prstClr val="black"/>
                </a:solidFill>
                <a:latin typeface="Calibri"/>
              </a:rPr>
              <a:t> </a:t>
            </a:r>
          </a:p>
          <a:p>
            <a:pPr lvl="0" algn="ctr">
              <a:defRPr/>
            </a:pPr>
            <a:endParaRPr lang="en-US" sz="4000" dirty="0">
              <a:solidFill>
                <a:prstClr val="black"/>
              </a:solidFill>
              <a:latin typeface="Calibri"/>
            </a:endParaRPr>
          </a:p>
          <a:p>
            <a:pPr lvl="0" algn="ctr">
              <a:defRPr/>
            </a:pPr>
            <a:endParaRPr lang="en-US" sz="4000" dirty="0">
              <a:solidFill>
                <a:prstClr val="black"/>
              </a:solidFill>
              <a:latin typeface="Calibri"/>
            </a:endParaRP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dirty="0"/>
          </a:p>
        </p:txBody>
      </p:sp>
    </p:spTree>
    <p:extLst>
      <p:ext uri="{BB962C8B-B14F-4D97-AF65-F5344CB8AC3E}">
        <p14:creationId xmlns:p14="http://schemas.microsoft.com/office/powerpoint/2010/main" val="1293127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1323439"/>
          </a:xfrm>
          <a:prstGeom prst="rect">
            <a:avLst/>
          </a:prstGeom>
        </p:spPr>
        <p:txBody>
          <a:bodyPr wrap="square">
            <a:spAutoFit/>
          </a:bodyPr>
          <a:lstStyle/>
          <a:p>
            <a:pPr algn="ctr"/>
            <a:r>
              <a:rPr lang="en-US" sz="4000" b="1" dirty="0"/>
              <a:t>WHAT DOES IT MEAN TO ENDURE?</a:t>
            </a:r>
            <a:endParaRPr lang="en-US" sz="4000" dirty="0"/>
          </a:p>
          <a:p>
            <a:pPr algn="ctr"/>
            <a:endParaRPr lang="en-US" sz="4000" dirty="0"/>
          </a:p>
        </p:txBody>
      </p:sp>
    </p:spTree>
    <p:extLst>
      <p:ext uri="{BB962C8B-B14F-4D97-AF65-F5344CB8AC3E}">
        <p14:creationId xmlns:p14="http://schemas.microsoft.com/office/powerpoint/2010/main" val="4053348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8094524"/>
          </a:xfrm>
          <a:prstGeom prst="rect">
            <a:avLst/>
          </a:prstGeom>
        </p:spPr>
        <p:txBody>
          <a:bodyPr wrap="square">
            <a:spAutoFit/>
          </a:bodyPr>
          <a:lstStyle/>
          <a:p>
            <a:pPr algn="ctr"/>
            <a:r>
              <a:rPr lang="en-US" sz="4000" b="1" u="sng" dirty="0"/>
              <a:t>Daniel 3:8-29</a:t>
            </a:r>
            <a:endParaRPr lang="en-US" sz="4000" u="sng" dirty="0"/>
          </a:p>
          <a:p>
            <a:pPr algn="ctr"/>
            <a:r>
              <a:rPr lang="en-US" sz="4000" dirty="0"/>
              <a:t>8 Therefore at that time certain Chaldeans came forward and accused the Jews. 9 They spoke and said to King Nebuchadnezzar, "O king, live forever! 10 You, O king, have made a decree that everyone who hears the sound of the horn, flute, harp, lyre, and psaltery, in symphony with all kinds of music, shall fall down and worship the gold image;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2852777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7478970"/>
          </a:xfrm>
          <a:prstGeom prst="rect">
            <a:avLst/>
          </a:prstGeom>
        </p:spPr>
        <p:txBody>
          <a:bodyPr wrap="square">
            <a:spAutoFit/>
          </a:bodyPr>
          <a:lstStyle/>
          <a:p>
            <a:pPr algn="ctr"/>
            <a:r>
              <a:rPr lang="en-US" sz="4000" dirty="0"/>
              <a:t>11 and whoever does not fall down and worship shall be cast into the midst of a burning fiery furnace. 12 There are certain Jews whom you have set over the affairs of the province of Babylon: Shadrach, Meshach, and Abed-</a:t>
            </a:r>
            <a:r>
              <a:rPr lang="en-US" sz="4000" dirty="0" err="1"/>
              <a:t>nego</a:t>
            </a:r>
            <a:r>
              <a:rPr lang="en-US" sz="4000" dirty="0"/>
              <a:t>; these men, O king, have not paid due regard to you. They do not serve your gods or worship the gold image which you have set up." </a:t>
            </a:r>
          </a:p>
          <a:p>
            <a:pPr algn="ctr"/>
            <a:endParaRPr lang="en-US" sz="4000" dirty="0"/>
          </a:p>
        </p:txBody>
      </p:sp>
    </p:spTree>
    <p:extLst>
      <p:ext uri="{BB962C8B-B14F-4D97-AF65-F5344CB8AC3E}">
        <p14:creationId xmlns:p14="http://schemas.microsoft.com/office/powerpoint/2010/main" val="321040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6863417"/>
          </a:xfrm>
          <a:prstGeom prst="rect">
            <a:avLst/>
          </a:prstGeom>
        </p:spPr>
        <p:txBody>
          <a:bodyPr wrap="square">
            <a:spAutoFit/>
          </a:bodyPr>
          <a:lstStyle/>
          <a:p>
            <a:pPr algn="ctr"/>
            <a:r>
              <a:rPr lang="en-US" sz="4000" dirty="0"/>
              <a:t> 13 Then Nebuchadnezzar, in rage and fury, gave the command to bring Shadrach, Meshach, and Abed-</a:t>
            </a:r>
            <a:r>
              <a:rPr lang="en-US" sz="4000" dirty="0" err="1"/>
              <a:t>nego</a:t>
            </a:r>
            <a:r>
              <a:rPr lang="en-US" sz="4000" dirty="0"/>
              <a:t>. So they brought these men before the king. 14 Nebuchadnezzar spoke, saying to them, "Is it true, Shadrach, Meshach, and Abed-</a:t>
            </a:r>
            <a:r>
              <a:rPr lang="en-US" sz="4000" dirty="0" err="1"/>
              <a:t>nego</a:t>
            </a:r>
            <a:r>
              <a:rPr lang="en-US" sz="4000" dirty="0"/>
              <a:t>, that you do not serve my gods or worship the gold image which I have set up? </a:t>
            </a:r>
          </a:p>
          <a:p>
            <a:pPr algn="ctr"/>
            <a:r>
              <a:rPr lang="en-US" sz="4000" dirty="0"/>
              <a:t> </a:t>
            </a:r>
          </a:p>
          <a:p>
            <a:pPr algn="ctr"/>
            <a:endParaRPr lang="en-US" sz="4000" dirty="0"/>
          </a:p>
        </p:txBody>
      </p:sp>
    </p:spTree>
    <p:extLst>
      <p:ext uri="{BB962C8B-B14F-4D97-AF65-F5344CB8AC3E}">
        <p14:creationId xmlns:p14="http://schemas.microsoft.com/office/powerpoint/2010/main" val="170799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8710077"/>
          </a:xfrm>
          <a:prstGeom prst="rect">
            <a:avLst/>
          </a:prstGeom>
        </p:spPr>
        <p:txBody>
          <a:bodyPr wrap="square">
            <a:spAutoFit/>
          </a:bodyPr>
          <a:lstStyle/>
          <a:p>
            <a:pPr algn="ctr"/>
            <a:r>
              <a:rPr lang="en-US" sz="4000" dirty="0"/>
              <a:t>15 Now if you are ready at the time you hear the sound of the horn, flute, harp, lyre, and psaltery, in symphony with all kinds of music, and you fall down and worship the image which I have made, good! But if you do not worship, you shall be cast immediately into the midst of a burning fiery furnace. And who is the god who will deliver you from my hands?" </a:t>
            </a:r>
          </a:p>
          <a:p>
            <a:pPr algn="ctr"/>
            <a:r>
              <a:rPr lang="en-US" sz="4000" dirty="0"/>
              <a:t> </a:t>
            </a:r>
          </a:p>
          <a:p>
            <a:pPr algn="ctr"/>
            <a:r>
              <a:rPr lang="en-US" sz="4000" dirty="0"/>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4130823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dirty="0"/>
              <a:t>16 Shadrach, Meshach, and Abed-</a:t>
            </a:r>
            <a:r>
              <a:rPr lang="en-US" sz="4000" dirty="0" err="1"/>
              <a:t>nego</a:t>
            </a:r>
            <a:r>
              <a:rPr lang="en-US" sz="4000" dirty="0"/>
              <a:t> answered and said to the king, "O Nebuchadnezzar, we have no need to answer you in this matter. 17 If that is the case, our God whom we serve is able to deliver us from the burning fiery furnace, and He will deliver us from your hand, O king.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8094524"/>
          </a:xfrm>
          <a:prstGeom prst="rect">
            <a:avLst/>
          </a:prstGeom>
        </p:spPr>
        <p:txBody>
          <a:bodyPr wrap="square">
            <a:spAutoFit/>
          </a:bodyPr>
          <a:lstStyle/>
          <a:p>
            <a:pPr algn="ctr"/>
            <a:r>
              <a:rPr lang="en-US" sz="4000" dirty="0"/>
              <a:t>18 But if not, let it be known to you, O king, that we do not serve your gods, nor will we worship the gold image which you have set up." 19 Then Nebuchadnezzar was full of fury, and the expression on his face changed toward Shadrach, Meshach, and Abed-</a:t>
            </a:r>
            <a:r>
              <a:rPr lang="en-US" sz="4000" dirty="0" err="1"/>
              <a:t>nego</a:t>
            </a:r>
            <a:r>
              <a:rPr lang="en-US" sz="4000" dirty="0"/>
              <a:t>. He spoke and commanded that they heat the furnace seven times more than it was usually heated.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41017"/>
            <a:ext cx="8915400" cy="6863417"/>
          </a:xfrm>
          <a:prstGeom prst="rect">
            <a:avLst/>
          </a:prstGeom>
        </p:spPr>
        <p:txBody>
          <a:bodyPr wrap="square">
            <a:spAutoFit/>
          </a:bodyPr>
          <a:lstStyle/>
          <a:p>
            <a:pPr algn="ctr"/>
            <a:r>
              <a:rPr lang="en-US" sz="4000" dirty="0"/>
              <a:t>20 And he commanded certain mighty men of valor who were in his army to bind Shadrach, Meshach, and Abed-</a:t>
            </a:r>
            <a:r>
              <a:rPr lang="en-US" sz="4000" dirty="0" err="1"/>
              <a:t>nego</a:t>
            </a:r>
            <a:r>
              <a:rPr lang="en-US" sz="4000" dirty="0"/>
              <a:t>, and cast them into the burning fiery furnace. 21 Then these men were bound in their coats, their trousers, their turbans, and their other garments, and were cast into the midst of the burning fiery furnace.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88166"/>
            <a:ext cx="8915400" cy="6863417"/>
          </a:xfrm>
          <a:prstGeom prst="rect">
            <a:avLst/>
          </a:prstGeom>
        </p:spPr>
        <p:txBody>
          <a:bodyPr wrap="square">
            <a:spAutoFit/>
          </a:bodyPr>
          <a:lstStyle/>
          <a:p>
            <a:pPr algn="ctr"/>
            <a:r>
              <a:rPr lang="en-US" sz="4000" dirty="0"/>
              <a:t>22 Therefore, because the king's command was urgent, and the furnace exceedingly hot, the flame of the fire killed those men who took up Shadrach, Meshach, and Abed-</a:t>
            </a:r>
            <a:r>
              <a:rPr lang="en-US" sz="4000" dirty="0" err="1"/>
              <a:t>nego</a:t>
            </a:r>
            <a:r>
              <a:rPr lang="en-US" sz="4000" dirty="0"/>
              <a:t>. 23 And these three men, Shadrach, Meshach, and Abed-</a:t>
            </a:r>
            <a:r>
              <a:rPr lang="en-US" sz="4000" dirty="0" err="1"/>
              <a:t>nego</a:t>
            </a:r>
            <a:r>
              <a:rPr lang="en-US" sz="4000" dirty="0"/>
              <a:t>, fell down bound into the midst of the burning fiery furnace.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6863417"/>
          </a:xfrm>
          <a:prstGeom prst="rect">
            <a:avLst/>
          </a:prstGeom>
        </p:spPr>
        <p:txBody>
          <a:bodyPr wrap="square">
            <a:spAutoFit/>
          </a:bodyPr>
          <a:lstStyle/>
          <a:p>
            <a:pPr algn="ctr"/>
            <a:r>
              <a:rPr lang="en-US" sz="4000" dirty="0"/>
              <a:t>24 Then King Nebuchadnezzar was astonished; and he rose in haste and spoke, saying to his counselors, "Did we not cast three men bound into the midst of the fire?" They answered and said to the king, "True, O king." 25 "Look!" he answered, "I see four men loose, walking in the midst of the fire; and they are not hurt, and the form of the fourth is like the Son of God."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247864"/>
          </a:xfrm>
          <a:prstGeom prst="rect">
            <a:avLst/>
          </a:prstGeom>
        </p:spPr>
        <p:txBody>
          <a:bodyPr wrap="square">
            <a:spAutoFit/>
          </a:bodyPr>
          <a:lstStyle/>
          <a:p>
            <a:pPr algn="ctr"/>
            <a:r>
              <a:rPr lang="en-US" sz="4000" dirty="0"/>
              <a:t>26 Then Nebuchadnezzar went near the mouth of the burning fiery furnace and spoke, saying, "Shadrach, Meshach, and Abed-</a:t>
            </a:r>
            <a:r>
              <a:rPr lang="en-US" sz="4000" dirty="0" err="1"/>
              <a:t>nego</a:t>
            </a:r>
            <a:r>
              <a:rPr lang="en-US" sz="4000" dirty="0"/>
              <a:t>, servants of the Most High God, come out, and come here." Then Shadrach, Meshach, and Abed-</a:t>
            </a:r>
            <a:r>
              <a:rPr lang="en-US" sz="4000" dirty="0" err="1"/>
              <a:t>nego</a:t>
            </a:r>
            <a:r>
              <a:rPr lang="en-US" sz="4000" dirty="0"/>
              <a:t> came from the midst of the fire.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3634502"/>
          </a:xfrm>
          <a:prstGeom prst="rect">
            <a:avLst/>
          </a:prstGeom>
        </p:spPr>
        <p:txBody>
          <a:bodyPr wrap="square">
            <a:spAutoFit/>
          </a:bodyPr>
          <a:lstStyle/>
          <a:p>
            <a:pPr algn="ctr"/>
            <a:r>
              <a:rPr lang="en-US" sz="4000"/>
              <a:t>27 </a:t>
            </a:r>
            <a:r>
              <a:rPr lang="en-US" sz="4000" dirty="0"/>
              <a:t>And the satraps, administrators, governors, and the king's counselors gathered together, and they saw these men on whose bodies the fire had no power; the hair of their head was not singed nor were their garments affected, and the smell of fire was not on them. </a:t>
            </a:r>
          </a:p>
          <a:p>
            <a:pPr algn="ctr"/>
            <a:r>
              <a:rPr lang="en-US" sz="4000" dirty="0"/>
              <a:t> </a:t>
            </a:r>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3634502"/>
          </a:xfrm>
          <a:prstGeom prst="rect">
            <a:avLst/>
          </a:prstGeom>
        </p:spPr>
        <p:txBody>
          <a:bodyPr wrap="square">
            <a:spAutoFit/>
          </a:bodyPr>
          <a:lstStyle/>
          <a:p>
            <a:pPr algn="ctr"/>
            <a:r>
              <a:rPr lang="en-US" sz="4000" dirty="0"/>
              <a:t>28 Nebuchadnezzar spoke, saying, "Blessed be the God of Shadrach, Meshach, and Abed-</a:t>
            </a:r>
            <a:r>
              <a:rPr lang="en-US" sz="4000" dirty="0" err="1"/>
              <a:t>nego</a:t>
            </a:r>
            <a:r>
              <a:rPr lang="en-US" sz="4000" dirty="0"/>
              <a:t>, who sent His Angel and delivered His servants who trusted in Him, and they have frustrated the king's word, and yielded their bodies, that they should not serve nor worship any god except their own God! </a:t>
            </a:r>
          </a:p>
          <a:p>
            <a:pPr algn="ctr"/>
            <a:r>
              <a:rPr lang="en-US" sz="4000" dirty="0"/>
              <a:t> </a:t>
            </a: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b="1" dirty="0"/>
          </a:p>
          <a:p>
            <a:pPr algn="ctr"/>
            <a:r>
              <a:rPr lang="en-US" sz="4000" dirty="0"/>
              <a:t> </a:t>
            </a:r>
          </a:p>
          <a:p>
            <a:pPr algn="ctr"/>
            <a:endParaRPr lang="en-US" sz="4000" b="1" dirty="0"/>
          </a:p>
          <a:p>
            <a:pPr algn="ctr"/>
            <a:endParaRPr lang="en-US" sz="4000" b="1" dirty="0"/>
          </a:p>
          <a:p>
            <a:pPr algn="ctr"/>
            <a:endParaRPr lang="en-US" sz="4000" b="1" dirty="0"/>
          </a:p>
          <a:p>
            <a:pPr algn="ctr"/>
            <a:r>
              <a:rPr lang="en-US" sz="4000" b="1" dirty="0"/>
              <a:t>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3170099"/>
          </a:xfrm>
          <a:prstGeom prst="rect">
            <a:avLst/>
          </a:prstGeom>
        </p:spPr>
        <p:txBody>
          <a:bodyPr wrap="square">
            <a:spAutoFit/>
          </a:bodyPr>
          <a:lstStyle/>
          <a:p>
            <a:pPr algn="ctr"/>
            <a:r>
              <a:rPr lang="en-US" sz="4000" b="1" dirty="0"/>
              <a:t>GOD DELIVERED THEM </a:t>
            </a:r>
          </a:p>
          <a:p>
            <a:pPr algn="ctr"/>
            <a:r>
              <a:rPr lang="en-US" sz="4000" b="1" dirty="0"/>
              <a:t>"IN THE FIRE" </a:t>
            </a:r>
          </a:p>
          <a:p>
            <a:pPr algn="ctr"/>
            <a:r>
              <a:rPr lang="en-US" sz="4000" b="1" dirty="0"/>
              <a:t>AND NOT </a:t>
            </a:r>
          </a:p>
          <a:p>
            <a:pPr algn="ctr"/>
            <a:r>
              <a:rPr lang="en-US" sz="4000" b="1" dirty="0"/>
              <a:t>"FROM THE FIRE!"</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2554545"/>
          </a:xfrm>
          <a:prstGeom prst="rect">
            <a:avLst/>
          </a:prstGeom>
        </p:spPr>
        <p:txBody>
          <a:bodyPr wrap="square">
            <a:spAutoFit/>
          </a:bodyPr>
          <a:lstStyle/>
          <a:p>
            <a:pPr algn="ctr"/>
            <a:r>
              <a:rPr lang="en-US" sz="4000" b="1" dirty="0"/>
              <a:t>SOME THINGS WE COULD BE CALLED UPON IN THIS </a:t>
            </a:r>
          </a:p>
          <a:p>
            <a:pPr algn="ctr"/>
            <a:r>
              <a:rPr lang="en-US" sz="4000" b="1" dirty="0"/>
              <a:t>LIFE TO "ENDURE"</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938992"/>
          </a:xfrm>
          <a:prstGeom prst="rect">
            <a:avLst/>
          </a:prstGeom>
        </p:spPr>
        <p:txBody>
          <a:bodyPr wrap="square">
            <a:spAutoFit/>
          </a:bodyPr>
          <a:lstStyle/>
          <a:p>
            <a:pPr algn="ctr"/>
            <a:r>
              <a:rPr lang="en-US" sz="4000" b="1" dirty="0"/>
              <a:t>1. Persecution </a:t>
            </a:r>
            <a:endParaRPr lang="en-US" sz="4000" dirty="0"/>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b="1" u="sng" dirty="0"/>
              <a:t>2 Thessalonians 1:4</a:t>
            </a:r>
            <a:endParaRPr lang="en-US" sz="4000" u="sng" dirty="0"/>
          </a:p>
          <a:p>
            <a:pPr algn="ctr"/>
            <a:r>
              <a:rPr lang="en-US" sz="4000" dirty="0"/>
              <a:t>“Therefore, among God's churches we boast about your perseverance and faith in all the persecutions and trials you are enduring”</a:t>
            </a:r>
          </a:p>
          <a:p>
            <a:pPr algn="ctr"/>
            <a:endParaRPr lang="en-US" sz="4000" dirty="0"/>
          </a:p>
        </p:txBody>
      </p:sp>
    </p:spTree>
    <p:extLst>
      <p:ext uri="{BB962C8B-B14F-4D97-AF65-F5344CB8AC3E}">
        <p14:creationId xmlns:p14="http://schemas.microsoft.com/office/powerpoint/2010/main" val="396303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b="1" u="sng" dirty="0"/>
              <a:t>2 Timothy 3:11-12</a:t>
            </a:r>
            <a:endParaRPr lang="en-US" sz="4000" u="sng" dirty="0"/>
          </a:p>
          <a:p>
            <a:pPr algn="ctr"/>
            <a:r>
              <a:rPr lang="en-US" sz="4000" dirty="0"/>
              <a:t>10 But you have carefully followed my doctrine, manner of life, purpose, faith, longsuffering, love, perseverance, 11 persecutions, afflictions, which happened to me at Antioch, at Iconium, at Lystra--what persecutions I endured. And out of them all the Lord delivered me. </a:t>
            </a:r>
          </a:p>
        </p:txBody>
      </p:sp>
    </p:spTree>
    <p:extLst>
      <p:ext uri="{BB962C8B-B14F-4D97-AF65-F5344CB8AC3E}">
        <p14:creationId xmlns:p14="http://schemas.microsoft.com/office/powerpoint/2010/main" val="27152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4401205"/>
          </a:xfrm>
          <a:prstGeom prst="rect">
            <a:avLst/>
          </a:prstGeom>
        </p:spPr>
        <p:txBody>
          <a:bodyPr wrap="square">
            <a:spAutoFit/>
          </a:bodyPr>
          <a:lstStyle/>
          <a:p>
            <a:pPr algn="ctr"/>
            <a:r>
              <a:rPr lang="en-US" sz="4000" dirty="0"/>
              <a:t>12 Yes, and all who desire to live godly in Christ Jesus will suffer persecution. 13 But evil men and impostors will grow worse and worse, deceiving and being deceived. </a:t>
            </a:r>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2431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323439"/>
          </a:xfrm>
          <a:prstGeom prst="rect">
            <a:avLst/>
          </a:prstGeom>
        </p:spPr>
        <p:txBody>
          <a:bodyPr wrap="square">
            <a:spAutoFit/>
          </a:bodyPr>
          <a:lstStyle/>
          <a:p>
            <a:pPr algn="ctr"/>
            <a:r>
              <a:rPr lang="en-US" sz="4000" dirty="0"/>
              <a:t> </a:t>
            </a:r>
            <a:r>
              <a:rPr lang="en-US" sz="4000" b="1" dirty="0"/>
              <a:t>2. Affliction</a:t>
            </a:r>
            <a:endParaRPr lang="en-US" sz="4000" dirty="0"/>
          </a:p>
          <a:p>
            <a:pPr algn="ctr"/>
            <a:endParaRPr lang="en-US" sz="4000" dirty="0"/>
          </a:p>
        </p:txBody>
      </p:sp>
    </p:spTree>
    <p:extLst>
      <p:ext uri="{BB962C8B-B14F-4D97-AF65-F5344CB8AC3E}">
        <p14:creationId xmlns:p14="http://schemas.microsoft.com/office/powerpoint/2010/main" val="345752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b="1" u="sng" dirty="0"/>
              <a:t>2 Timothy 4:5</a:t>
            </a:r>
            <a:endParaRPr lang="en-US" sz="4000" u="sng" dirty="0"/>
          </a:p>
          <a:p>
            <a:pPr algn="ctr"/>
            <a:r>
              <a:rPr lang="en-US" sz="4000" dirty="0"/>
              <a:t>“But you be watchful in all things, endure afflictions, do the work of an evangelist, fulfill your ministry”</a:t>
            </a:r>
          </a:p>
          <a:p>
            <a:pPr algn="ctr"/>
            <a:r>
              <a:rPr lang="en-US" sz="4000" dirty="0"/>
              <a:t> </a:t>
            </a:r>
          </a:p>
          <a:p>
            <a:pPr algn="ctr"/>
            <a:endParaRPr lang="en-US" sz="4000" dirty="0"/>
          </a:p>
        </p:txBody>
      </p:sp>
    </p:spTree>
    <p:extLst>
      <p:ext uri="{BB962C8B-B14F-4D97-AF65-F5344CB8AC3E}">
        <p14:creationId xmlns:p14="http://schemas.microsoft.com/office/powerpoint/2010/main" val="818961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b="1" u="sng" dirty="0"/>
              <a:t>1 Thessalonians 1:6</a:t>
            </a:r>
            <a:endParaRPr lang="en-US" sz="4000" u="sng" dirty="0"/>
          </a:p>
          <a:p>
            <a:pPr algn="ctr"/>
            <a:r>
              <a:rPr lang="en-US" sz="4000" dirty="0"/>
              <a:t>“And you became followers of us and of the Lord, having received the word in much affliction, with joy of the Holy Spirit”</a:t>
            </a:r>
          </a:p>
          <a:p>
            <a:pPr algn="ctr"/>
            <a:r>
              <a:rPr lang="en-US" sz="4000" dirty="0"/>
              <a:t> </a:t>
            </a:r>
          </a:p>
          <a:p>
            <a:pPr algn="ctr"/>
            <a:endParaRPr lang="en-US" sz="4000" dirty="0"/>
          </a:p>
        </p:txBody>
      </p:sp>
    </p:spTree>
    <p:extLst>
      <p:ext uri="{BB962C8B-B14F-4D97-AF65-F5344CB8AC3E}">
        <p14:creationId xmlns:p14="http://schemas.microsoft.com/office/powerpoint/2010/main" val="3654019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8094524"/>
          </a:xfrm>
          <a:prstGeom prst="rect">
            <a:avLst/>
          </a:prstGeom>
        </p:spPr>
        <p:txBody>
          <a:bodyPr wrap="square">
            <a:spAutoFit/>
          </a:bodyPr>
          <a:lstStyle/>
          <a:p>
            <a:pPr algn="ctr"/>
            <a:r>
              <a:rPr lang="en-US" sz="4000" b="1" u="sng" dirty="0"/>
              <a:t>James 5:10-11</a:t>
            </a:r>
            <a:endParaRPr lang="en-US" sz="4000" u="sng" dirty="0"/>
          </a:p>
          <a:p>
            <a:pPr algn="ctr"/>
            <a:r>
              <a:rPr lang="en-US" sz="4000" dirty="0"/>
              <a:t>10 My brethren, take the prophets, who spoke in the name of the Lord, as an example of suffering and patience. 11 Indeed we count them blessed who endure. You have heard of the perseverance of Job and seen the end intended by the Lord--that the Lord is very compassionate and merciful. </a:t>
            </a:r>
          </a:p>
          <a:p>
            <a:pPr algn="ctr"/>
            <a:r>
              <a:rPr lang="en-US" sz="4000" dirty="0"/>
              <a:t> </a:t>
            </a:r>
          </a:p>
          <a:p>
            <a:pPr algn="ctr"/>
            <a:r>
              <a:rPr lang="en-US" sz="4000" dirty="0"/>
              <a:t> </a:t>
            </a:r>
          </a:p>
          <a:p>
            <a:pPr algn="ctr"/>
            <a:r>
              <a:rPr lang="en-US" sz="4000" dirty="0"/>
              <a:t> </a:t>
            </a:r>
          </a:p>
          <a:p>
            <a:pPr algn="ctr"/>
            <a:r>
              <a:rPr lang="en-US" sz="4000" dirty="0"/>
              <a:t> </a:t>
            </a:r>
          </a:p>
        </p:txBody>
      </p:sp>
    </p:spTree>
    <p:extLst>
      <p:ext uri="{BB962C8B-B14F-4D97-AF65-F5344CB8AC3E}">
        <p14:creationId xmlns:p14="http://schemas.microsoft.com/office/powerpoint/2010/main" val="81002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323439"/>
          </a:xfrm>
          <a:prstGeom prst="rect">
            <a:avLst/>
          </a:prstGeom>
        </p:spPr>
        <p:txBody>
          <a:bodyPr wrap="square">
            <a:spAutoFit/>
          </a:bodyPr>
          <a:lstStyle/>
          <a:p>
            <a:pPr algn="ctr"/>
            <a:r>
              <a:rPr lang="en-US" sz="4000" b="1" dirty="0"/>
              <a:t>3. Hardship</a:t>
            </a:r>
            <a:endParaRPr lang="en-US" sz="4000" dirty="0"/>
          </a:p>
          <a:p>
            <a:pPr algn="ctr"/>
            <a:endParaRPr lang="en-US" sz="4000" dirty="0"/>
          </a:p>
        </p:txBody>
      </p:sp>
    </p:spTree>
    <p:extLst>
      <p:ext uri="{BB962C8B-B14F-4D97-AF65-F5344CB8AC3E}">
        <p14:creationId xmlns:p14="http://schemas.microsoft.com/office/powerpoint/2010/main" val="172881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b="1" u="sng" dirty="0"/>
              <a:t>2 Timothy 2:1-3</a:t>
            </a:r>
            <a:endParaRPr lang="en-US" sz="4000" u="sng" dirty="0"/>
          </a:p>
          <a:p>
            <a:pPr algn="ctr"/>
            <a:r>
              <a:rPr lang="en-US" sz="4000" dirty="0"/>
              <a:t>1 You therefore, my son, be strong in the grace that is in Christ Jesus. 2 And the things that you have heard from me among many witnesses, commit these to faithful men who will be able to teach others also. 3 You therefore must endure hardship as a good soldier of Jesus Christ. </a:t>
            </a:r>
          </a:p>
          <a:p>
            <a:pPr algn="ctr"/>
            <a:r>
              <a:rPr lang="en-US" sz="4000" dirty="0"/>
              <a:t> </a:t>
            </a:r>
          </a:p>
          <a:p>
            <a:pPr algn="ctr"/>
            <a:endParaRPr lang="en-US" sz="4000" dirty="0"/>
          </a:p>
        </p:txBody>
      </p:sp>
    </p:spTree>
    <p:extLst>
      <p:ext uri="{BB962C8B-B14F-4D97-AF65-F5344CB8AC3E}">
        <p14:creationId xmlns:p14="http://schemas.microsoft.com/office/powerpoint/2010/main" val="1279280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323439"/>
          </a:xfrm>
          <a:prstGeom prst="rect">
            <a:avLst/>
          </a:prstGeom>
        </p:spPr>
        <p:txBody>
          <a:bodyPr wrap="square">
            <a:spAutoFit/>
          </a:bodyPr>
          <a:lstStyle/>
          <a:p>
            <a:pPr algn="ctr"/>
            <a:r>
              <a:rPr lang="en-US" sz="4000" b="1" dirty="0"/>
              <a:t>4. Grief </a:t>
            </a:r>
            <a:endParaRPr lang="en-US" sz="4000" dirty="0"/>
          </a:p>
          <a:p>
            <a:pPr algn="ctr"/>
            <a:endParaRPr lang="en-US" sz="4000" dirty="0"/>
          </a:p>
        </p:txBody>
      </p:sp>
    </p:spTree>
    <p:extLst>
      <p:ext uri="{BB962C8B-B14F-4D97-AF65-F5344CB8AC3E}">
        <p14:creationId xmlns:p14="http://schemas.microsoft.com/office/powerpoint/2010/main" val="102894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8063746"/>
          </a:xfrm>
          <a:prstGeom prst="rect">
            <a:avLst/>
          </a:prstGeom>
        </p:spPr>
        <p:txBody>
          <a:bodyPr wrap="square">
            <a:spAutoFit/>
          </a:bodyPr>
          <a:lstStyle/>
          <a:p>
            <a:pPr algn="ctr"/>
            <a:r>
              <a:rPr lang="en-US" sz="3700" u="sng" dirty="0"/>
              <a:t> </a:t>
            </a:r>
            <a:r>
              <a:rPr lang="en-US" sz="3700" b="1" u="sng" dirty="0"/>
              <a:t>1 Peter 2:19-21</a:t>
            </a:r>
            <a:endParaRPr lang="en-US" sz="3700" u="sng" dirty="0"/>
          </a:p>
          <a:p>
            <a:pPr algn="ctr"/>
            <a:r>
              <a:rPr lang="en-US" sz="3700" dirty="0"/>
              <a:t>19 For this is commendable, if because of conscience toward God one endures grief, suffering wrongfully. 20 For what credit is it if, when you are beaten for your faults, you take it patiently? But when you do good and suffer, if you take it patiently, this is commendable before God. 21 For to this you were called, because Christ also suffered for us, leaving us an example, that you should follow His steps: </a:t>
            </a:r>
          </a:p>
          <a:p>
            <a:pPr algn="ctr"/>
            <a:r>
              <a:rPr lang="en-US" sz="3700" dirty="0"/>
              <a:t> </a:t>
            </a:r>
          </a:p>
          <a:p>
            <a:pPr algn="ctr"/>
            <a:endParaRPr lang="en-US" sz="3700" dirty="0"/>
          </a:p>
        </p:txBody>
      </p:sp>
    </p:spTree>
    <p:extLst>
      <p:ext uri="{BB962C8B-B14F-4D97-AF65-F5344CB8AC3E}">
        <p14:creationId xmlns:p14="http://schemas.microsoft.com/office/powerpoint/2010/main" val="1995941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323439"/>
          </a:xfrm>
          <a:prstGeom prst="rect">
            <a:avLst/>
          </a:prstGeom>
        </p:spPr>
        <p:txBody>
          <a:bodyPr wrap="square">
            <a:spAutoFit/>
          </a:bodyPr>
          <a:lstStyle/>
          <a:p>
            <a:pPr algn="ctr"/>
            <a:r>
              <a:rPr lang="en-US" sz="4000" b="1" dirty="0"/>
              <a:t>5. Chastening</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1183721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b="1" u="sng" dirty="0"/>
              <a:t>Hebrews 12:5-8</a:t>
            </a:r>
            <a:endParaRPr lang="en-US" sz="4000" u="sng" dirty="0"/>
          </a:p>
          <a:p>
            <a:pPr algn="ctr"/>
            <a:r>
              <a:rPr lang="en-US" sz="4000" dirty="0"/>
              <a:t>5 And you have forgotten the exhortation which speaks to you as to sons: "My son, do not despise the chastening of the LORD, Nor be discouraged when you are rebuked by Him; 6 For whom the LORD loves He chastens, And scourges every son whom He receives."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1048960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dirty="0"/>
              <a:t>7 If you endure chastening, God deals with you as with sons; for what son is there whom a father does not chasten? 8 But if you are without chastening, of which all have become partakers, then you are illegitimate and not sons.</a:t>
            </a:r>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123241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b="1" dirty="0"/>
              <a:t>6. Temptation</a:t>
            </a:r>
            <a:endParaRPr lang="en-US" sz="4000" dirty="0"/>
          </a:p>
          <a:p>
            <a:pPr algn="ctr"/>
            <a:r>
              <a:rPr lang="en-US" sz="4000" dirty="0"/>
              <a:t> </a:t>
            </a:r>
          </a:p>
          <a:p>
            <a:pPr algn="ctr"/>
            <a:r>
              <a:rPr lang="en-US" sz="4000" b="1" dirty="0"/>
              <a:t> An enticement to evil </a:t>
            </a:r>
            <a:endParaRPr lang="en-US" sz="4000" dirty="0"/>
          </a:p>
          <a:p>
            <a:pPr algn="ctr"/>
            <a:r>
              <a:rPr lang="en-US" sz="4000" b="1" dirty="0"/>
              <a:t> and</a:t>
            </a:r>
            <a:endParaRPr lang="en-US" sz="4000" dirty="0"/>
          </a:p>
          <a:p>
            <a:pPr algn="ctr"/>
            <a:r>
              <a:rPr lang="en-US" sz="4000" b="1" dirty="0"/>
              <a:t>A test or trial</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3280878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u="sng" dirty="0"/>
              <a:t>James 1:12</a:t>
            </a:r>
            <a:endParaRPr lang="en-US" sz="4000" u="sng" dirty="0"/>
          </a:p>
          <a:p>
            <a:pPr algn="ctr"/>
            <a:r>
              <a:rPr lang="en-US" sz="4000" dirty="0"/>
              <a:t>“Blessed is the man who endures temptation; for when he has been approved, he will receive the crown of life which the Lord has promised to those who love Him”</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3753917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b="1" u="sng" dirty="0"/>
              <a:t>Luke 9:23</a:t>
            </a:r>
            <a:endParaRPr lang="en-US" sz="4000" u="sng" dirty="0"/>
          </a:p>
          <a:p>
            <a:pPr algn="ctr"/>
            <a:r>
              <a:rPr lang="en-US" sz="4000" dirty="0"/>
              <a:t>“Then He said to them all, </a:t>
            </a:r>
            <a:r>
              <a:rPr lang="en-US" sz="4000" dirty="0">
                <a:solidFill>
                  <a:srgbClr val="FF0000"/>
                </a:solidFill>
              </a:rPr>
              <a:t>"If anyone desires to come after Me, let him deny himself, and take up his cross daily, and follow Me.”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135859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r>
              <a:rPr lang="en-US" sz="4000" dirty="0"/>
              <a:t>1. We must deny ourselves.</a:t>
            </a:r>
          </a:p>
          <a:p>
            <a:r>
              <a:rPr lang="en-US" sz="4000" dirty="0"/>
              <a:t> </a:t>
            </a:r>
          </a:p>
          <a:p>
            <a:r>
              <a:rPr lang="en-US" sz="4000" dirty="0"/>
              <a:t>2. We must take up our cross daily.</a:t>
            </a:r>
          </a:p>
          <a:p>
            <a:r>
              <a:rPr lang="en-US" sz="4000" dirty="0"/>
              <a:t> </a:t>
            </a:r>
          </a:p>
          <a:p>
            <a:r>
              <a:rPr lang="en-US" sz="4000" dirty="0"/>
              <a:t>3. We must follow Jesus Christ.</a:t>
            </a:r>
          </a:p>
          <a:p>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538998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b="1" u="sng" dirty="0"/>
              <a:t>Galatians 6:14</a:t>
            </a:r>
            <a:endParaRPr lang="en-US" sz="4000" u="sng" dirty="0"/>
          </a:p>
          <a:p>
            <a:pPr algn="ctr"/>
            <a:r>
              <a:rPr lang="en-US" sz="4000" dirty="0"/>
              <a:t>“But God forbid that I should boast except in the cross of our Lord Jesus Christ, by whom the world has been crucified to me, and I to the world.</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cs typeface="Arial"/>
            </a:endParaRPr>
          </a:p>
        </p:txBody>
      </p:sp>
    </p:spTree>
    <p:extLst>
      <p:ext uri="{BB962C8B-B14F-4D97-AF65-F5344CB8AC3E}">
        <p14:creationId xmlns:p14="http://schemas.microsoft.com/office/powerpoint/2010/main" val="2469208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Those that endure to the </a:t>
            </a:r>
          </a:p>
          <a:p>
            <a:pPr algn="ctr"/>
            <a:r>
              <a:rPr lang="en-US" sz="4000" b="1" dirty="0"/>
              <a:t>end will be saved</a:t>
            </a:r>
            <a:r>
              <a:rPr lang="en-US" sz="4000" dirty="0"/>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3576962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785652"/>
          </a:xfrm>
          <a:prstGeom prst="rect">
            <a:avLst/>
          </a:prstGeom>
        </p:spPr>
        <p:txBody>
          <a:bodyPr wrap="square">
            <a:spAutoFit/>
          </a:bodyPr>
          <a:lstStyle/>
          <a:p>
            <a:pPr algn="ctr"/>
            <a:r>
              <a:rPr lang="en-US" sz="4000" b="1" u="sng" dirty="0"/>
              <a:t>Matthew 10:22</a:t>
            </a:r>
            <a:endParaRPr lang="en-US" sz="4000" u="sng" dirty="0"/>
          </a:p>
          <a:p>
            <a:pPr algn="ctr"/>
            <a:r>
              <a:rPr lang="en-US" sz="4000" dirty="0">
                <a:solidFill>
                  <a:srgbClr val="FF0000"/>
                </a:solidFill>
              </a:rPr>
              <a:t>“And you will be hated by all for My name's sake. But he who endures to the end will be saved.”</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2890603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b="1" u="sng" dirty="0"/>
              <a:t>Ezekiel 22:14</a:t>
            </a:r>
            <a:endParaRPr lang="en-US" sz="4000" u="sng" dirty="0"/>
          </a:p>
          <a:p>
            <a:pPr algn="ctr"/>
            <a:r>
              <a:rPr lang="en-US" sz="4000" dirty="0"/>
              <a:t>“Can your heart endure, or can your hands remain strong, in the days when I shall deal with you? I, the LORD, have spoken, and will do it”</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3431540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u="sng" dirty="0"/>
              <a:t>1 Corinthian 13:7</a:t>
            </a:r>
            <a:endParaRPr lang="en-US" sz="4000" u="sng" dirty="0"/>
          </a:p>
          <a:p>
            <a:pPr algn="ctr"/>
            <a:r>
              <a:rPr lang="en-US" sz="4000" dirty="0"/>
              <a:t>“ love bears all things, believes all things, hopes all things, endures all things”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FFFFFF"/>
              </a:solidFill>
              <a:effectLst/>
              <a:uLnTx/>
              <a:uFillTx/>
              <a:latin typeface="Arial"/>
              <a:ea typeface="+mn-ea"/>
              <a:cs typeface="Arial"/>
            </a:endParaRPr>
          </a:p>
        </p:txBody>
      </p:sp>
    </p:spTree>
    <p:extLst>
      <p:ext uri="{BB962C8B-B14F-4D97-AF65-F5344CB8AC3E}">
        <p14:creationId xmlns:p14="http://schemas.microsoft.com/office/powerpoint/2010/main" val="2419545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1403424887"/>
      </p:ext>
    </p:extLst>
  </p:cSld>
  <p:clrMapOvr>
    <a:masterClrMapping/>
  </p:clrMapOvr>
</p:sld>
</file>

<file path=ppt/theme/theme1.xml><?xml version="1.0" encoding="utf-8"?>
<a:theme xmlns:a="http://schemas.openxmlformats.org/drawingml/2006/main" name="1_Mountain Top">
  <a:themeElements>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1_Mountain Top">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1_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1_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1_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1_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1_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1_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1_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1_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19712</TotalTime>
  <Words>1771</Words>
  <Application>Microsoft Office PowerPoint</Application>
  <PresentationFormat>On-screen Show (4:3)</PresentationFormat>
  <Paragraphs>190</Paragraphs>
  <Slides>55</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55</vt:i4>
      </vt:variant>
    </vt:vector>
  </HeadingPairs>
  <TitlesOfParts>
    <vt:vector size="59" baseType="lpstr">
      <vt:lpstr>Arial</vt:lpstr>
      <vt:lpstr>Calibri</vt:lpstr>
      <vt:lpstr>Verdana</vt:lpstr>
      <vt:lpstr>1_Mountain Top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Placido Soliven</dc:creator>
  <cp:lastModifiedBy>Placido soliven</cp:lastModifiedBy>
  <cp:revision>1277</cp:revision>
  <dcterms:created xsi:type="dcterms:W3CDTF">2013-06-05T21:04:28Z</dcterms:created>
  <dcterms:modified xsi:type="dcterms:W3CDTF">2018-06-10T22:12:40Z</dcterms:modified>
</cp:coreProperties>
</file>