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46"/>
  </p:notesMasterIdLst>
  <p:sldIdLst>
    <p:sldId id="833" r:id="rId4"/>
    <p:sldId id="698" r:id="rId5"/>
    <p:sldId id="258" r:id="rId6"/>
    <p:sldId id="259" r:id="rId7"/>
    <p:sldId id="617" r:id="rId8"/>
    <p:sldId id="738" r:id="rId9"/>
    <p:sldId id="615" r:id="rId10"/>
    <p:sldId id="616" r:id="rId11"/>
    <p:sldId id="806" r:id="rId12"/>
    <p:sldId id="807" r:id="rId13"/>
    <p:sldId id="260" r:id="rId14"/>
    <p:sldId id="799" r:id="rId15"/>
    <p:sldId id="704" r:id="rId16"/>
    <p:sldId id="706" r:id="rId17"/>
    <p:sldId id="707" r:id="rId18"/>
    <p:sldId id="709" r:id="rId19"/>
    <p:sldId id="520" r:id="rId20"/>
    <p:sldId id="522" r:id="rId21"/>
    <p:sldId id="825" r:id="rId22"/>
    <p:sldId id="523" r:id="rId23"/>
    <p:sldId id="808" r:id="rId24"/>
    <p:sldId id="809" r:id="rId25"/>
    <p:sldId id="810" r:id="rId26"/>
    <p:sldId id="811" r:id="rId27"/>
    <p:sldId id="812" r:id="rId28"/>
    <p:sldId id="813" r:id="rId29"/>
    <p:sldId id="814" r:id="rId30"/>
    <p:sldId id="815" r:id="rId31"/>
    <p:sldId id="816" r:id="rId32"/>
    <p:sldId id="817" r:id="rId33"/>
    <p:sldId id="818" r:id="rId34"/>
    <p:sldId id="819" r:id="rId35"/>
    <p:sldId id="820" r:id="rId36"/>
    <p:sldId id="821" r:id="rId37"/>
    <p:sldId id="822" r:id="rId38"/>
    <p:sldId id="823" r:id="rId39"/>
    <p:sldId id="824" r:id="rId40"/>
    <p:sldId id="828" r:id="rId41"/>
    <p:sldId id="829" r:id="rId42"/>
    <p:sldId id="830" r:id="rId43"/>
    <p:sldId id="831" r:id="rId44"/>
    <p:sldId id="298"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4660"/>
  </p:normalViewPr>
  <p:slideViewPr>
    <p:cSldViewPr>
      <p:cViewPr varScale="1">
        <p:scale>
          <a:sx n="108" d="100"/>
          <a:sy n="108" d="100"/>
        </p:scale>
        <p:origin x="168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6/28/2018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6/28/2018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6/28/2018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6/28/2018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6/28/2018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B80C8-9C17-4C8D-80FA-039A6827A3A1}" type="datetimeFigureOut">
              <a:rPr lang="en-US" smtClean="0">
                <a:solidFill>
                  <a:prstClr val="black">
                    <a:tint val="75000"/>
                  </a:prstClr>
                </a:solidFill>
              </a:rPr>
              <a:pPr/>
              <a:t>6/28/2018</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6/28/2018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3871305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8" name="TextBox 7"/>
          <p:cNvSpPr txBox="1"/>
          <p:nvPr/>
        </p:nvSpPr>
        <p:spPr>
          <a:xfrm>
            <a:off x="246355" y="0"/>
            <a:ext cx="8686800" cy="2554545"/>
          </a:xfrm>
          <a:prstGeom prst="rect">
            <a:avLst/>
          </a:prstGeom>
          <a:noFill/>
        </p:spPr>
        <p:txBody>
          <a:bodyPr wrap="square" rtlCol="0">
            <a:spAutoFit/>
          </a:bodyPr>
          <a:lstStyle/>
          <a:p>
            <a:pPr algn="ctr"/>
            <a:r>
              <a:rPr lang="en-US" sz="3200" b="1" dirty="0"/>
              <a:t>When You are Forsaken</a:t>
            </a:r>
            <a:endParaRPr lang="en-US" sz="3200" dirty="0"/>
          </a:p>
          <a:p>
            <a:pPr algn="ctr"/>
            <a:r>
              <a:rPr lang="en-US" sz="2800" b="1" dirty="0"/>
              <a:t>By Pastor Fee Soliven</a:t>
            </a:r>
            <a:endParaRPr lang="en-US" sz="2800" dirty="0"/>
          </a:p>
          <a:p>
            <a:pPr algn="ctr"/>
            <a:r>
              <a:rPr lang="en-US" sz="3200" b="1" dirty="0"/>
              <a:t>2 Timothy 4:9-16</a:t>
            </a:r>
            <a:endParaRPr lang="en-US" sz="3200" dirty="0"/>
          </a:p>
          <a:p>
            <a:pPr algn="ctr"/>
            <a:r>
              <a:rPr lang="en-US" sz="3200" b="1" dirty="0"/>
              <a:t>Wednesday Evening</a:t>
            </a:r>
            <a:endParaRPr lang="en-US" sz="3200" dirty="0"/>
          </a:p>
          <a:p>
            <a:pPr algn="ctr"/>
            <a:r>
              <a:rPr lang="en-US" sz="3200" b="1" dirty="0"/>
              <a:t>June 27, 2018</a:t>
            </a:r>
            <a:endParaRPr lang="en-US" sz="3200" dirty="0"/>
          </a:p>
        </p:txBody>
      </p:sp>
      <p:pic>
        <p:nvPicPr>
          <p:cNvPr id="5" name="Picture 4" descr="C:\Users\Placido Soliven\Desktop\AllAboutJesus-Image1.jpg"/>
          <p:cNvPicPr>
            <a:picLocks noChangeAspect="1" noChangeArrowheads="1"/>
          </p:cNvPicPr>
          <p:nvPr/>
        </p:nvPicPr>
        <p:blipFill>
          <a:blip r:embed="rId3" cstate="print"/>
          <a:srcRect/>
          <a:stretch>
            <a:fillRect/>
          </a:stretch>
        </p:blipFill>
        <p:spPr bwMode="auto">
          <a:xfrm>
            <a:off x="0" y="2428043"/>
            <a:ext cx="9161755" cy="4419600"/>
          </a:xfrm>
          <a:prstGeom prst="rect">
            <a:avLst/>
          </a:prstGeom>
          <a:noFill/>
        </p:spPr>
      </p:pic>
      <p:pic>
        <p:nvPicPr>
          <p:cNvPr id="9" name="Picture 8" descr="AGCF highest resolution.jpg"/>
          <p:cNvPicPr>
            <a:picLocks noChangeAspect="1"/>
          </p:cNvPicPr>
          <p:nvPr/>
        </p:nvPicPr>
        <p:blipFill>
          <a:blip r:embed="rId4" cstate="print"/>
          <a:stretch>
            <a:fillRect/>
          </a:stretch>
        </p:blipFill>
        <p:spPr>
          <a:xfrm>
            <a:off x="-12577" y="5829300"/>
            <a:ext cx="1371600" cy="10287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785652"/>
          </a:xfrm>
          <a:prstGeom prst="rect">
            <a:avLst/>
          </a:prstGeom>
        </p:spPr>
        <p:txBody>
          <a:bodyPr wrap="square">
            <a:spAutoFit/>
          </a:bodyPr>
          <a:lstStyle/>
          <a:p>
            <a:pPr algn="ctr"/>
            <a:r>
              <a:rPr lang="en-US" sz="4000" dirty="0"/>
              <a:t> </a:t>
            </a:r>
            <a:r>
              <a:rPr lang="en-US" sz="4000" b="1" dirty="0"/>
              <a:t> 9 Be diligent to come to me quickly; </a:t>
            </a:r>
            <a:endParaRPr lang="en-US" sz="4000" dirty="0"/>
          </a:p>
          <a:p>
            <a:pPr algn="ctr"/>
            <a:r>
              <a:rPr lang="en-US" sz="4000" b="1" dirty="0"/>
              <a:t> </a:t>
            </a:r>
            <a:endParaRPr lang="en-US" sz="4000" dirty="0"/>
          </a:p>
          <a:p>
            <a:pPr algn="ctr"/>
            <a:endParaRPr lang="en-US" sz="4000" dirty="0"/>
          </a:p>
          <a:p>
            <a:pPr algn="ct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 10 for Demas has forsaken me, having loved this present world, and has departed for Thessalonica--</a:t>
            </a:r>
            <a:r>
              <a:rPr lang="en-US" sz="4000" b="1" dirty="0" err="1"/>
              <a:t>Crescens</a:t>
            </a:r>
            <a:r>
              <a:rPr lang="en-US" sz="4000" b="1" dirty="0"/>
              <a:t> for Galatia, Titus for Dalmatia. </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 11 Only Luke is with me. Get Mark and bring him with you, for he is useful to me for ministry.</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04224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1938992"/>
          </a:xfrm>
          <a:prstGeom prst="rect">
            <a:avLst/>
          </a:prstGeom>
        </p:spPr>
        <p:txBody>
          <a:bodyPr wrap="square">
            <a:spAutoFit/>
          </a:bodyPr>
          <a:lstStyle/>
          <a:p>
            <a:pPr algn="ctr"/>
            <a:r>
              <a:rPr lang="en-US" sz="4000" b="1" dirty="0"/>
              <a:t>12 And Tychicus I have sent to Ephesus. </a:t>
            </a: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20405586"/>
          </a:xfrm>
          <a:prstGeom prst="rect">
            <a:avLst/>
          </a:prstGeom>
        </p:spPr>
        <p:txBody>
          <a:bodyPr wrap="square">
            <a:spAutoFit/>
          </a:bodyPr>
          <a:lstStyle/>
          <a:p>
            <a:pPr algn="ctr"/>
            <a:r>
              <a:rPr lang="en-US" sz="4000" b="1" dirty="0"/>
              <a:t> 13 Bring the cloak that I left with Carpus at Troas when you come--and the books, especially the parchments. </a:t>
            </a:r>
            <a:endParaRPr lang="en-US" sz="4000" dirty="0"/>
          </a:p>
          <a:p>
            <a:pPr algn="ctr"/>
            <a:r>
              <a:rPr lang="en-US" sz="4000" b="1" dirty="0"/>
              <a:t> </a:t>
            </a:r>
            <a:endParaRPr lang="en-US" sz="4000"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ea typeface="+mn-ea"/>
                <a:cs typeface="+mn-cs"/>
              </a:rPr>
              <a:t> </a:t>
            </a: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3"/>
          <p:cNvSpPr/>
          <p:nvPr/>
        </p:nvSpPr>
        <p:spPr>
          <a:xfrm>
            <a:off x="76200" y="76200"/>
            <a:ext cx="8915400" cy="21636692"/>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dirty="0"/>
              <a:t> </a:t>
            </a:r>
            <a:r>
              <a:rPr lang="en-US" sz="4000" b="1" dirty="0"/>
              <a:t>14 Alexander the coppersmith did me much harm. May the Lord repay him according to his works. 15 You also must beware of him, for he has greatly resisted our words.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45960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ea typeface="+mn-ea"/>
                <a:cs typeface="+mn-cs"/>
              </a:rPr>
              <a:t> </a:t>
            </a: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3"/>
          <p:cNvSpPr/>
          <p:nvPr/>
        </p:nvSpPr>
        <p:spPr>
          <a:xfrm>
            <a:off x="76200" y="76200"/>
            <a:ext cx="8915400" cy="19790033"/>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b="1" dirty="0"/>
              <a:t>16 “At my first defense no one stood with me, but all forsook me. May it not be charged against them”</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4293872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1323439"/>
          </a:xfrm>
          <a:prstGeom prst="rect">
            <a:avLst/>
          </a:prstGeom>
        </p:spPr>
        <p:txBody>
          <a:bodyPr wrap="square">
            <a:spAutoFit/>
          </a:bodyPr>
          <a:lstStyle/>
          <a:p>
            <a:pPr algn="ctr"/>
            <a:r>
              <a:rPr lang="en-US" sz="4000" b="1" dirty="0"/>
              <a:t>9 Be diligent to come to me quickly;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4401205"/>
          </a:xfrm>
          <a:prstGeom prst="rect">
            <a:avLst/>
          </a:prstGeom>
        </p:spPr>
        <p:txBody>
          <a:bodyPr wrap="square">
            <a:spAutoFit/>
          </a:bodyPr>
          <a:lstStyle/>
          <a:p>
            <a:pPr algn="ctr"/>
            <a:r>
              <a:rPr lang="en-US" sz="4000" b="1" dirty="0"/>
              <a:t>10 for Demas has forsaken me, having loved this present world, and has departed for Thessalonica--</a:t>
            </a:r>
            <a:r>
              <a:rPr lang="en-US" sz="4000" b="1" dirty="0" err="1"/>
              <a:t>Crescens</a:t>
            </a:r>
            <a:r>
              <a:rPr lang="en-US" sz="4000" b="1" dirty="0"/>
              <a:t> for Galatia, Titus for Dalmatia. </a:t>
            </a:r>
            <a:endParaRPr lang="en-US" sz="4000" dirty="0"/>
          </a:p>
          <a:p>
            <a:pPr algn="ctr"/>
            <a:r>
              <a:rPr lang="en-US" sz="4000" b="1" dirty="0"/>
              <a:t> </a:t>
            </a:r>
            <a:endParaRPr lang="en-US" sz="4000" dirty="0"/>
          </a:p>
          <a:p>
            <a:pPr algn="ctr"/>
            <a:r>
              <a:rPr lang="en-US" sz="4000" dirty="0"/>
              <a:t> </a:t>
            </a:r>
          </a:p>
          <a:p>
            <a:pPr algn="ctr"/>
            <a:endParaRPr lang="en-US" sz="4000" dirty="0"/>
          </a:p>
        </p:txBody>
      </p:sp>
    </p:spTree>
    <p:extLst>
      <p:ext uri="{BB962C8B-B14F-4D97-AF65-F5344CB8AC3E}">
        <p14:creationId xmlns:p14="http://schemas.microsoft.com/office/powerpoint/2010/main" val="360790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u="sng" dirty="0"/>
              <a:t>Colossians 4:14</a:t>
            </a:r>
            <a:endParaRPr lang="en-US" sz="4000" u="sng" dirty="0"/>
          </a:p>
          <a:p>
            <a:pPr algn="ctr"/>
            <a:r>
              <a:rPr lang="en-US" sz="4000" dirty="0"/>
              <a:t>“Luke the beloved physician and Demas greet you”</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6232475"/>
          </a:xfrm>
          <a:prstGeom prst="rect">
            <a:avLst/>
          </a:prstGeom>
        </p:spPr>
        <p:txBody>
          <a:bodyPr wrap="square">
            <a:spAutoFit/>
          </a:bodyPr>
          <a:lstStyle/>
          <a:p>
            <a:pPr algn="ctr"/>
            <a:r>
              <a:rPr lang="en-US" sz="3600" b="1" u="sng" dirty="0"/>
              <a:t>Philemon 23-25</a:t>
            </a:r>
            <a:endParaRPr lang="en-US" sz="3600" u="sng" dirty="0"/>
          </a:p>
          <a:p>
            <a:pPr algn="ctr"/>
            <a:r>
              <a:rPr lang="en-US" sz="3600" dirty="0"/>
              <a:t>23 Epaphras, my fellow prisoner in Christ Jesus, greets you, 24 as do Mark, Aristarchus, Demas, Luke, my fellow laborers. 25 The grace of our Lord Jesus Christ be with your spirit. Amen.</a:t>
            </a:r>
          </a:p>
          <a:p>
            <a:pPr algn="ctr"/>
            <a:r>
              <a:rPr lang="en-US" sz="3600" dirty="0"/>
              <a:t> </a:t>
            </a:r>
          </a:p>
          <a:p>
            <a:pPr algn="ctr"/>
            <a:r>
              <a:rPr lang="en-US" sz="3600" dirty="0"/>
              <a:t> </a:t>
            </a:r>
          </a:p>
          <a:p>
            <a:pPr algn="ctr"/>
            <a:endParaRPr lang="en-US" sz="3700" dirty="0"/>
          </a:p>
          <a:p>
            <a:pPr algn="ctr"/>
            <a:endParaRPr lang="en-US" sz="3700" dirty="0"/>
          </a:p>
          <a:p>
            <a:pPr algn="ctr"/>
            <a:endParaRPr lang="en-US" sz="3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3524"/>
            <a:ext cx="8915400" cy="5016758"/>
          </a:xfrm>
          <a:prstGeom prst="rect">
            <a:avLst/>
          </a:prstGeom>
        </p:spPr>
        <p:txBody>
          <a:bodyPr wrap="square">
            <a:spAutoFit/>
          </a:bodyPr>
          <a:lstStyle/>
          <a:p>
            <a:pPr algn="ctr"/>
            <a:r>
              <a:rPr lang="en-US" sz="4000" b="1" u="sng" dirty="0"/>
              <a:t>Proverbs 27:10</a:t>
            </a:r>
            <a:endParaRPr lang="en-US" sz="4000" u="sng" dirty="0"/>
          </a:p>
          <a:p>
            <a:pPr algn="ctr"/>
            <a:r>
              <a:rPr lang="en-US" sz="4000" dirty="0"/>
              <a:t>“Do not forsake your friend and the friend of your father, and do not go to your brother's house when disaster strikes you--better a neighbor nearby than a brother far away.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b="1" u="sng" dirty="0"/>
              <a:t>Job 19:14-20</a:t>
            </a:r>
            <a:endParaRPr lang="en-US" sz="4000" u="sng" dirty="0"/>
          </a:p>
          <a:p>
            <a:pPr algn="ctr"/>
            <a:r>
              <a:rPr lang="en-US" sz="4000" dirty="0"/>
              <a:t>14 My relatives have failed, And my close friends have forgotten me. 15 Those who dwell in my house, and my maidservants, Count me as a stranger; I am an alien in their sight. 16 I call my servant, but he gives no answer; I beg him with my mouth. 17 My breath is offensive to my wife, And I am repulsive to the children of my own body.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5632311"/>
          </a:xfrm>
          <a:prstGeom prst="rect">
            <a:avLst/>
          </a:prstGeom>
        </p:spPr>
        <p:txBody>
          <a:bodyPr wrap="square">
            <a:spAutoFit/>
          </a:bodyPr>
          <a:lstStyle/>
          <a:p>
            <a:pPr algn="ctr"/>
            <a:r>
              <a:rPr lang="en-US" sz="4000" dirty="0"/>
              <a:t>18 Even young children despise me; I arise, and they speak against me. 19 All my close friends abhor me, And those whom I love have turned against me. 20 My bone clings to my skin and to my flesh, And I have escaped by the skin of my teeth.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7494359"/>
          </a:xfrm>
          <a:prstGeom prst="rect">
            <a:avLst/>
          </a:prstGeom>
        </p:spPr>
        <p:txBody>
          <a:bodyPr wrap="square">
            <a:spAutoFit/>
          </a:bodyPr>
          <a:lstStyle/>
          <a:p>
            <a:pPr algn="ctr"/>
            <a:r>
              <a:rPr lang="en-US" sz="3700" b="1" u="sng" dirty="0"/>
              <a:t> Mark 14:43-50</a:t>
            </a:r>
            <a:endParaRPr lang="en-US" sz="3700" u="sng" dirty="0"/>
          </a:p>
          <a:p>
            <a:pPr algn="ctr"/>
            <a:r>
              <a:rPr lang="en-US" sz="3700" dirty="0"/>
              <a:t>43 And immediately, while He was still speaking, Judas, one of the twelve, with a great multitude with swords and clubs, came from the chief priests and the scribes and the elders. 44 Now His betrayer had given them a signal, saying, "Whomever I kiss, He is the One; take Him and lead Him away safely." 45 And as soon as He had come, immediately he went up to Him and said to Him, "Rabbi, Rabbi!" and kissed Him. </a:t>
            </a:r>
          </a:p>
          <a:p>
            <a:pPr algn="ctr"/>
            <a:r>
              <a:rPr lang="en-US" sz="3700" dirty="0"/>
              <a:t> </a:t>
            </a:r>
          </a:p>
          <a:p>
            <a:pPr algn="ctr"/>
            <a:endParaRPr lang="en-US" sz="3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dirty="0"/>
              <a:t>46 Then they laid their hands on Him and took Him. 47 And one of those who stood by drew his sword and struck the servant of the high priest, and cut off his ear. 48 Then Jesus answered and said to them, "Have you come out, as against a robber, with swords and clubs to take Me? 49 I was daily with you in the temple teaching, and you did not take Me. But the Scriptures must be fulfilled." 50 Then they all forsook Him and fled.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739993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b="1" u="sng" dirty="0"/>
              <a:t> Hebrews 13:5-6</a:t>
            </a:r>
            <a:endParaRPr lang="en-US" sz="4000" u="sng" dirty="0"/>
          </a:p>
          <a:p>
            <a:pPr algn="ctr"/>
            <a:r>
              <a:rPr lang="en-US" sz="4000" dirty="0"/>
              <a:t>5 Let your conduct be without covetousness; be content with such things as you have. For He Himself has said, "I will never leave you nor forsake you."  6 So we may boldly say: The LORD is my helper; I will not fear. What can man do to me?"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2554545"/>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b="1" dirty="0"/>
              <a:t>11 Only Luke is with me. Get Mark and bring him with you, for he is useful to me for ministry.</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123501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2554545"/>
          </a:xfrm>
          <a:prstGeom prst="rect">
            <a:avLst/>
          </a:prstGeom>
        </p:spPr>
        <p:txBody>
          <a:bodyPr wrap="square">
            <a:spAutoFit/>
          </a:bodyPr>
          <a:lstStyle/>
          <a:p>
            <a:pPr algn="ctr"/>
            <a:r>
              <a:rPr lang="en-US" sz="4000" b="1" u="sng" dirty="0"/>
              <a:t>Colossians 4:14</a:t>
            </a:r>
            <a:endParaRPr lang="en-US" sz="4000" u="sng" dirty="0"/>
          </a:p>
          <a:p>
            <a:pPr algn="ctr"/>
            <a:r>
              <a:rPr lang="en-US" sz="4000" dirty="0"/>
              <a:t>“Luke the beloved physician and Demas greet you”</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9027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6863417"/>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b="1" u="sng" dirty="0"/>
              <a:t>2 Corinthians 12:7-10</a:t>
            </a:r>
            <a:endParaRPr lang="en-US" sz="4000" u="sng" dirty="0"/>
          </a:p>
          <a:p>
            <a:pPr algn="ctr"/>
            <a:r>
              <a:rPr lang="en-US" sz="4000" dirty="0"/>
              <a:t>7 And lest I should be exalted above measure by the abundance of the revelations, a thorn in the flesh was given to me, a messenger of Satan to buffet me, lest I be exalted above measure. 8 Concerning this thing I pleaded with the Lord three times that it might depart from me.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974538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6863417"/>
          </a:xfrm>
          <a:prstGeom prst="rect">
            <a:avLst/>
          </a:prstGeom>
        </p:spPr>
        <p:txBody>
          <a:bodyPr wrap="square">
            <a:spAutoFit/>
          </a:bodyPr>
          <a:lstStyle/>
          <a:p>
            <a:pPr algn="ctr"/>
            <a:r>
              <a:rPr lang="en-US" sz="4000" dirty="0"/>
              <a:t>9 And He said to me, "My grace is sufficient for you, for My strength is made perfect in weakness." Therefore most gladly I will rather boast in my infirmities, that the power of Christ may rest upon me. 10 Therefore I take pleasure in infirmities, in reproaches, in needs, in persecutions, in distresses, for Christ's sake. For when I am weak, then I am strong.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013082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6247864"/>
          </a:xfrm>
          <a:prstGeom prst="rect">
            <a:avLst/>
          </a:prstGeom>
        </p:spPr>
        <p:txBody>
          <a:bodyPr wrap="square">
            <a:spAutoFit/>
          </a:bodyPr>
          <a:lstStyle/>
          <a:p>
            <a:pPr algn="ctr"/>
            <a:r>
              <a:rPr lang="en-US" sz="4000" b="1" u="sng" dirty="0"/>
              <a:t>Acts 15:36-41</a:t>
            </a:r>
            <a:endParaRPr lang="en-US" sz="4000" u="sng" dirty="0"/>
          </a:p>
          <a:p>
            <a:pPr algn="ctr"/>
            <a:r>
              <a:rPr lang="en-US" sz="4000" dirty="0"/>
              <a:t>36 Then after some days Paul said to Barnabas, "Let us now go back and visit our brethren in every city where we have preached the word of the Lord, and see how they are doing." 37 Now Barnabas was determined to take with them John called Mark.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2073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5632311"/>
          </a:xfrm>
          <a:prstGeom prst="rect">
            <a:avLst/>
          </a:prstGeom>
        </p:spPr>
        <p:txBody>
          <a:bodyPr wrap="square">
            <a:spAutoFit/>
          </a:bodyPr>
          <a:lstStyle/>
          <a:p>
            <a:pPr algn="ctr"/>
            <a:r>
              <a:rPr lang="en-US" sz="4000" dirty="0"/>
              <a:t>38 But Paul insisted that they should not take with them the one who had departed from them in Pamphylia, and had not gone with them to the work. 39 Then the contention became so sharp that they parted from one another. And so Barnabas took Mark and sailed to Cyprus;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265353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5016758"/>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dirty="0"/>
              <a:t>40 but Paul chose Silas and departed, being commended by the brethren to the grace of God. 41 And he went through Syria and Cilicia, strengthening the churches.</a:t>
            </a:r>
          </a:p>
          <a:p>
            <a:pPr algn="ctr"/>
            <a:r>
              <a:rPr lang="en-US" sz="4000" dirty="0"/>
              <a:t> </a:t>
            </a:r>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049546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7478970"/>
          </a:xfrm>
          <a:prstGeom prst="rect">
            <a:avLst/>
          </a:prstGeom>
        </p:spPr>
        <p:txBody>
          <a:bodyPr wrap="square">
            <a:spAutoFit/>
          </a:bodyPr>
          <a:lstStyle/>
          <a:p>
            <a:pPr algn="ctr"/>
            <a:r>
              <a:rPr lang="en-US" sz="4000" b="1" u="sng" dirty="0"/>
              <a:t>1 Peter 5:12-14</a:t>
            </a:r>
            <a:endParaRPr lang="en-US" sz="4000" u="sng" dirty="0"/>
          </a:p>
          <a:p>
            <a:pPr algn="ctr"/>
            <a:r>
              <a:rPr lang="en-US" sz="4000" dirty="0"/>
              <a:t>12 By Silvanus, our faithful brother as I consider him, I have written to you briefly, exhorting and testifying that this is the true grace of God in which you stand. 13 She who is in Babylon, elect together with you, greets you; and so does Mark my son. 14 Greet one another with a kiss of love. Peace to you all who are in Christ Jesus. Amen.</a:t>
            </a:r>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020344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1938992"/>
          </a:xfrm>
          <a:prstGeom prst="rect">
            <a:avLst/>
          </a:prstGeom>
        </p:spPr>
        <p:txBody>
          <a:bodyPr wrap="square">
            <a:spAutoFit/>
          </a:bodyPr>
          <a:lstStyle/>
          <a:p>
            <a:pPr algn="ctr"/>
            <a:r>
              <a:rPr lang="en-US" sz="4000" b="1" dirty="0"/>
              <a:t>12 And Tychicus I have sent to Ephesus. </a:t>
            </a:r>
            <a:endParaRPr lang="en-US" sz="4000" dirty="0"/>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9993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4401205"/>
          </a:xfrm>
          <a:prstGeom prst="rect">
            <a:avLst/>
          </a:prstGeom>
        </p:spPr>
        <p:txBody>
          <a:bodyPr wrap="square">
            <a:spAutoFit/>
          </a:bodyPr>
          <a:lstStyle/>
          <a:p>
            <a:pPr algn="ctr"/>
            <a:r>
              <a:rPr lang="en-US" sz="4000" b="1" u="sng" dirty="0"/>
              <a:t>Ephesians 6:21</a:t>
            </a:r>
            <a:endParaRPr lang="en-US" sz="4000" u="sng" dirty="0"/>
          </a:p>
          <a:p>
            <a:pPr algn="ctr"/>
            <a:r>
              <a:rPr lang="en-US" sz="4000" dirty="0"/>
              <a:t>“But that you also may know my affairs and how I am doing, Tychicus, a beloved brother and faithful minister in the Lord, will make all things known to you”</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27538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4401205"/>
          </a:xfrm>
          <a:prstGeom prst="rect">
            <a:avLst/>
          </a:prstGeom>
        </p:spPr>
        <p:txBody>
          <a:bodyPr wrap="square">
            <a:spAutoFit/>
          </a:bodyPr>
          <a:lstStyle/>
          <a:p>
            <a:pPr algn="ctr"/>
            <a:r>
              <a:rPr lang="en-US" sz="4000" b="1" u="sng" dirty="0"/>
              <a:t>Colossians 4:7</a:t>
            </a:r>
            <a:endParaRPr lang="en-US" sz="4000" u="sng" dirty="0"/>
          </a:p>
          <a:p>
            <a:pPr algn="ctr"/>
            <a:r>
              <a:rPr lang="en-US" sz="4000" dirty="0"/>
              <a:t>“Tychicus, a beloved brother, faithful minister, and fellow servant in the Lord, will tell you all the news about me”</a:t>
            </a:r>
          </a:p>
          <a:p>
            <a:pPr algn="ctr"/>
            <a:r>
              <a:rPr lang="en-US" sz="4000" dirty="0"/>
              <a:t> </a:t>
            </a:r>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012067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3785652"/>
          </a:xfrm>
          <a:prstGeom prst="rect">
            <a:avLst/>
          </a:prstGeom>
        </p:spPr>
        <p:txBody>
          <a:bodyPr wrap="square">
            <a:spAutoFit/>
          </a:bodyPr>
          <a:lstStyle/>
          <a:p>
            <a:pPr algn="ctr"/>
            <a:r>
              <a:rPr lang="en-US" sz="4000" b="1" u="sng" dirty="0"/>
              <a:t>Titus 3:12</a:t>
            </a:r>
            <a:endParaRPr lang="en-US" sz="4000" u="sng" dirty="0"/>
          </a:p>
          <a:p>
            <a:pPr algn="ctr"/>
            <a:r>
              <a:rPr lang="en-US" sz="4000" dirty="0"/>
              <a:t>“When I send </a:t>
            </a:r>
            <a:r>
              <a:rPr lang="en-US" sz="4000" dirty="0" err="1"/>
              <a:t>Artemas</a:t>
            </a:r>
            <a:r>
              <a:rPr lang="en-US" sz="4000" dirty="0"/>
              <a:t> to you, or Tychicus, be diligent to come to me at </a:t>
            </a:r>
            <a:r>
              <a:rPr lang="en-US" sz="4000" dirty="0" err="1"/>
              <a:t>Nicopolis</a:t>
            </a:r>
            <a:r>
              <a:rPr lang="en-US" sz="4000" dirty="0"/>
              <a:t>, for I have decided to spend the winter there”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75869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2062103"/>
          </a:xfrm>
          <a:prstGeom prst="rect">
            <a:avLst/>
          </a:prstGeom>
        </p:spPr>
        <p:txBody>
          <a:bodyPr wrap="square">
            <a:spAutoFit/>
          </a:bodyPr>
          <a:lstStyle/>
          <a:p>
            <a:pPr algn="ctr"/>
            <a:r>
              <a:rPr lang="en-US" sz="3200" b="1" dirty="0"/>
              <a:t>13 Bring the cloak that I left with Carpus at Troas when you come--and the books, especially the parchments. </a:t>
            </a:r>
            <a:endParaRPr lang="en-US" sz="32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95389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6247864"/>
          </a:xfrm>
          <a:prstGeom prst="rect">
            <a:avLst/>
          </a:prstGeom>
        </p:spPr>
        <p:txBody>
          <a:bodyPr wrap="square">
            <a:spAutoFit/>
          </a:bodyPr>
          <a:lstStyle/>
          <a:p>
            <a:pPr algn="ctr"/>
            <a:r>
              <a:rPr lang="en-US" sz="4000" b="1" u="sng" dirty="0"/>
              <a:t>Matthew 5:3-10</a:t>
            </a:r>
            <a:endParaRPr lang="en-US" sz="4000" u="sng" dirty="0"/>
          </a:p>
          <a:p>
            <a:pPr algn="ctr"/>
            <a:r>
              <a:rPr lang="en-US" sz="4000" dirty="0">
                <a:solidFill>
                  <a:srgbClr val="FF0000"/>
                </a:solidFill>
              </a:rPr>
              <a:t>3 "Blessed are the poor in spirit, For theirs is the kingdom of heaven. </a:t>
            </a:r>
            <a:r>
              <a:rPr lang="en-US" sz="4000" dirty="0"/>
              <a:t>4 </a:t>
            </a:r>
            <a:r>
              <a:rPr lang="en-US" sz="4000" dirty="0">
                <a:solidFill>
                  <a:srgbClr val="FF0000"/>
                </a:solidFill>
              </a:rPr>
              <a:t>Blessed are those who mourn, For they shall be comforted.</a:t>
            </a:r>
            <a:r>
              <a:rPr lang="en-US" sz="4000" dirty="0"/>
              <a:t> 5 </a:t>
            </a:r>
            <a:r>
              <a:rPr lang="en-US" sz="4000" dirty="0">
                <a:solidFill>
                  <a:srgbClr val="FF0000"/>
                </a:solidFill>
              </a:rPr>
              <a:t>Blessed are the meek, For they shall inherit the earth. </a:t>
            </a:r>
            <a:r>
              <a:rPr lang="en-US" sz="4000" dirty="0"/>
              <a:t>6 </a:t>
            </a:r>
            <a:r>
              <a:rPr lang="en-US" sz="4000" dirty="0">
                <a:solidFill>
                  <a:srgbClr val="FF0000"/>
                </a:solidFill>
              </a:rPr>
              <a:t>Blessed are those who hunger and thirst for righteousness, For they shall be filled.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394043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5016758"/>
          </a:xfrm>
          <a:prstGeom prst="rect">
            <a:avLst/>
          </a:prstGeom>
        </p:spPr>
        <p:txBody>
          <a:bodyPr wrap="square">
            <a:spAutoFit/>
          </a:bodyPr>
          <a:lstStyle/>
          <a:p>
            <a:pPr algn="ctr"/>
            <a:r>
              <a:rPr lang="en-US" sz="4000" dirty="0"/>
              <a:t>7 </a:t>
            </a:r>
            <a:r>
              <a:rPr lang="en-US" sz="4000" dirty="0">
                <a:solidFill>
                  <a:srgbClr val="FF0000"/>
                </a:solidFill>
              </a:rPr>
              <a:t>Blessed are the merciful, For they shall obtain mercy. </a:t>
            </a:r>
            <a:r>
              <a:rPr lang="en-US" sz="4000" dirty="0"/>
              <a:t>8 </a:t>
            </a:r>
            <a:r>
              <a:rPr lang="en-US" sz="4000" dirty="0">
                <a:solidFill>
                  <a:srgbClr val="FF0000"/>
                </a:solidFill>
              </a:rPr>
              <a:t>Blessed are the pure in heart, For they shall see God. 9 Blessed are the peacemakers, For they shall be called sons of God. </a:t>
            </a:r>
            <a:r>
              <a:rPr lang="en-US" sz="4000" dirty="0"/>
              <a:t>10 </a:t>
            </a:r>
            <a:r>
              <a:rPr lang="en-US" sz="4000" dirty="0">
                <a:solidFill>
                  <a:srgbClr val="FF0000"/>
                </a:solidFill>
              </a:rPr>
              <a:t>Blessed are those who are persecuted for righteousness' sake, For theirs is the kingdom of heaven.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618646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3785652"/>
          </a:xfrm>
          <a:prstGeom prst="rect">
            <a:avLst/>
          </a:prstGeom>
        </p:spPr>
        <p:txBody>
          <a:bodyPr wrap="square">
            <a:spAutoFit/>
          </a:bodyPr>
          <a:lstStyle/>
          <a:p>
            <a:pPr algn="ctr"/>
            <a:r>
              <a:rPr lang="en-US" sz="4000" b="1" dirty="0"/>
              <a:t>14 Alexander the coppersmith did me much harm. May the Lord repay him according to his works. 15 You also must beware of him, for he has greatly resisted our words.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8744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6247864"/>
          </a:xfrm>
          <a:prstGeom prst="rect">
            <a:avLst/>
          </a:prstGeom>
        </p:spPr>
        <p:txBody>
          <a:bodyPr wrap="square">
            <a:spAutoFit/>
          </a:bodyPr>
          <a:lstStyle/>
          <a:p>
            <a:pPr algn="ctr"/>
            <a:r>
              <a:rPr lang="en-US" sz="4000" b="1" u="sng" dirty="0"/>
              <a:t>Psalm 105:13-15</a:t>
            </a:r>
            <a:endParaRPr lang="en-US" sz="4000" u="sng" dirty="0"/>
          </a:p>
          <a:p>
            <a:pPr algn="ctr"/>
            <a:r>
              <a:rPr lang="en-US" sz="4000" dirty="0"/>
              <a:t>13 When they went from one nation to another, From one kingdom to another people, 14 He permitted no one to do them wrong; Yes, He rebuked kings for their sakes, 15 Saying, "Do not touch My anointed ones, And do My prophets no harm."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427397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5016758"/>
          </a:xfrm>
          <a:prstGeom prst="rect">
            <a:avLst/>
          </a:prstGeom>
        </p:spPr>
        <p:txBody>
          <a:bodyPr wrap="square">
            <a:spAutoFit/>
          </a:bodyPr>
          <a:lstStyle/>
          <a:p>
            <a:pPr algn="ctr"/>
            <a:r>
              <a:rPr lang="en-US" sz="4000" b="1" u="sng" dirty="0"/>
              <a:t>1 Chronicles 16:21-22</a:t>
            </a:r>
            <a:endParaRPr lang="en-US" sz="4000" u="sng" dirty="0"/>
          </a:p>
          <a:p>
            <a:pPr algn="ctr"/>
            <a:r>
              <a:rPr lang="en-US" sz="4000" dirty="0"/>
              <a:t>21 He permitted no man to do them wrong; Yes, He rebuked kings for their sakes, 22 Saying, "Do not touch My anointed ones,</a:t>
            </a:r>
          </a:p>
          <a:p>
            <a:pPr algn="ctr"/>
            <a:r>
              <a:rPr lang="en-US" sz="4000" dirty="0"/>
              <a:t>And do My prophets no harm."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5221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8094524"/>
          </a:xfrm>
          <a:prstGeom prst="rect">
            <a:avLst/>
          </a:prstGeom>
        </p:spPr>
        <p:txBody>
          <a:bodyPr wrap="square">
            <a:spAutoFit/>
          </a:bodyPr>
          <a:lstStyle/>
          <a:p>
            <a:pPr algn="ctr"/>
            <a:r>
              <a:rPr lang="en-US" sz="4000" b="1" u="sng" dirty="0"/>
              <a:t>Psalm 20:6-9</a:t>
            </a:r>
            <a:endParaRPr lang="en-US" sz="4000" u="sng" dirty="0"/>
          </a:p>
          <a:p>
            <a:pPr algn="ctr"/>
            <a:r>
              <a:rPr lang="en-US" sz="4000" dirty="0"/>
              <a:t>6 Now I know that the LORD saves His anointed; He will answer him from His holy heaven With the saving strength of His right hand. 7 Some trust in chariots, and some in horses; But we will remember the name of the LORD our God. 8 They have bowed down and fallen; But we have risen and stand upright. 9 Save, LORD! May the King answer us when we call.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9878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2554545"/>
          </a:xfrm>
          <a:prstGeom prst="rect">
            <a:avLst/>
          </a:prstGeom>
        </p:spPr>
        <p:txBody>
          <a:bodyPr wrap="square">
            <a:spAutoFit/>
          </a:bodyPr>
          <a:lstStyle/>
          <a:p>
            <a:pPr algn="ctr"/>
            <a:r>
              <a:rPr lang="en-US" sz="4000" b="1" dirty="0"/>
              <a:t>16 “At my first defense no one stood with me, but all forsook me. May it not be charged against them”</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5632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3785652"/>
          </a:xfrm>
          <a:prstGeom prst="rect">
            <a:avLst/>
          </a:prstGeom>
        </p:spPr>
        <p:txBody>
          <a:bodyPr wrap="square">
            <a:spAutoFit/>
          </a:bodyPr>
          <a:lstStyle/>
          <a:p>
            <a:pPr algn="ctr"/>
            <a:r>
              <a:rPr lang="en-US" sz="4000" b="1" dirty="0"/>
              <a:t>Luke 23:34</a:t>
            </a:r>
            <a:endParaRPr lang="en-US" sz="4000" dirty="0"/>
          </a:p>
          <a:p>
            <a:pPr algn="ctr"/>
            <a:r>
              <a:rPr lang="en-US" sz="4000" dirty="0"/>
              <a:t>“Then Jesus said, </a:t>
            </a:r>
            <a:r>
              <a:rPr lang="en-US" sz="4000" dirty="0">
                <a:solidFill>
                  <a:srgbClr val="FF0000"/>
                </a:solidFill>
              </a:rPr>
              <a:t>"Father, forgive them, for they do not know what they do." And they divided His garments and cast lots.” </a:t>
            </a:r>
          </a:p>
          <a:p>
            <a:pPr algn="ctr"/>
            <a:r>
              <a:rPr lang="en-US" sz="4000" dirty="0">
                <a:solidFill>
                  <a:srgbClr val="FF0000"/>
                </a:solidFill>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269503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20629</TotalTime>
  <Words>1203</Words>
  <Application>Microsoft Office PowerPoint</Application>
  <PresentationFormat>On-screen Show (4:3)</PresentationFormat>
  <Paragraphs>183</Paragraphs>
  <Slides>42</Slides>
  <Notes>1</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42</vt:i4>
      </vt:variant>
    </vt:vector>
  </HeadingPairs>
  <TitlesOfParts>
    <vt:vector size="49" baseType="lpstr">
      <vt:lpstr>Arial</vt:lpstr>
      <vt:lpstr>Calibri</vt:lpstr>
      <vt:lpstr>Constantia</vt:lpstr>
      <vt:lpstr>Wingdings 2</vt:lpstr>
      <vt:lpstr>Flow</vt:lpstr>
      <vt:lpstr>1_Office Theme</vt:lpstr>
      <vt:lpstr>1_Flow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1322</cp:revision>
  <dcterms:created xsi:type="dcterms:W3CDTF">2013-06-05T21:04:28Z</dcterms:created>
  <dcterms:modified xsi:type="dcterms:W3CDTF">2018-06-28T19:44:51Z</dcterms:modified>
</cp:coreProperties>
</file>