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1"/>
  </p:notesMasterIdLst>
  <p:sldIdLst>
    <p:sldId id="257" r:id="rId2"/>
    <p:sldId id="698" r:id="rId3"/>
    <p:sldId id="258" r:id="rId4"/>
    <p:sldId id="790" r:id="rId5"/>
    <p:sldId id="793" r:id="rId6"/>
    <p:sldId id="259" r:id="rId7"/>
    <p:sldId id="617" r:id="rId8"/>
    <p:sldId id="615" r:id="rId9"/>
    <p:sldId id="616" r:id="rId10"/>
    <p:sldId id="260" r:id="rId11"/>
    <p:sldId id="789" r:id="rId12"/>
    <p:sldId id="518" r:id="rId13"/>
    <p:sldId id="704" r:id="rId14"/>
    <p:sldId id="706" r:id="rId15"/>
    <p:sldId id="874" r:id="rId16"/>
    <p:sldId id="875" r:id="rId17"/>
    <p:sldId id="876" r:id="rId18"/>
    <p:sldId id="877" r:id="rId19"/>
    <p:sldId id="878" r:id="rId20"/>
    <p:sldId id="879" r:id="rId21"/>
    <p:sldId id="709" r:id="rId22"/>
    <p:sldId id="708" r:id="rId23"/>
    <p:sldId id="519" r:id="rId24"/>
    <p:sldId id="520" r:id="rId25"/>
    <p:sldId id="522" r:id="rId26"/>
    <p:sldId id="523" r:id="rId27"/>
    <p:sldId id="524" r:id="rId28"/>
    <p:sldId id="614" r:id="rId29"/>
    <p:sldId id="717" r:id="rId30"/>
    <p:sldId id="666" r:id="rId31"/>
    <p:sldId id="713" r:id="rId32"/>
    <p:sldId id="718" r:id="rId33"/>
    <p:sldId id="719" r:id="rId34"/>
    <p:sldId id="720" r:id="rId35"/>
    <p:sldId id="721" r:id="rId36"/>
    <p:sldId id="722" r:id="rId37"/>
    <p:sldId id="723" r:id="rId38"/>
    <p:sldId id="725" r:id="rId39"/>
    <p:sldId id="95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24" autoAdjust="0"/>
    <p:restoredTop sz="94660"/>
  </p:normalViewPr>
  <p:slideViewPr>
    <p:cSldViewPr>
      <p:cViewPr varScale="1">
        <p:scale>
          <a:sx n="108" d="100"/>
          <a:sy n="108" d="100"/>
        </p:scale>
        <p:origin x="130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7/29/2018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28</a:t>
            </a:fld>
            <a:endParaRPr lang="en-US"/>
          </a:p>
        </p:txBody>
      </p:sp>
    </p:spTree>
    <p:extLst>
      <p:ext uri="{BB962C8B-B14F-4D97-AF65-F5344CB8AC3E}">
        <p14:creationId xmlns:p14="http://schemas.microsoft.com/office/powerpoint/2010/main" val="393575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153270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147097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221122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1595011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35058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55201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187976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13284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139330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417145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122651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391262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78486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627063" y="6021388"/>
            <a:ext cx="5684837"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1192864865"/>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478970"/>
          </a:xfrm>
          <a:prstGeom prst="rect">
            <a:avLst/>
          </a:prstGeom>
        </p:spPr>
        <p:txBody>
          <a:bodyPr wrap="square">
            <a:spAutoFit/>
          </a:bodyPr>
          <a:lstStyle/>
          <a:p>
            <a:pPr algn="ctr"/>
            <a:r>
              <a:rPr lang="en-US" sz="4000" b="1" u="sng" dirty="0"/>
              <a:t>Genesis 22:1-19</a:t>
            </a:r>
            <a:endParaRPr lang="en-US" sz="4000" u="sng" dirty="0"/>
          </a:p>
          <a:p>
            <a:pPr algn="ctr"/>
            <a:r>
              <a:rPr lang="en-US" sz="4000" dirty="0"/>
              <a:t>1 Now it came to pass after these things that God tested Abraham, and said to him, "Abraham!" And he said, "Here I am." 2 And He said, "Take now your son, your only son Isaac, whom you love, and go to the land of Moriah, and offer him there as a burnt offering on one of the mountains of which I shall tell you."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1739"/>
            <a:ext cx="8915400" cy="7494359"/>
          </a:xfrm>
          <a:prstGeom prst="rect">
            <a:avLst/>
          </a:prstGeom>
        </p:spPr>
        <p:txBody>
          <a:bodyPr wrap="square">
            <a:spAutoFit/>
          </a:bodyPr>
          <a:lstStyle/>
          <a:p>
            <a:pPr algn="ctr"/>
            <a:r>
              <a:rPr kumimoji="0" lang="en-US" sz="3700" i="0" u="sng" strike="noStrike" kern="1200" cap="none" spc="0" normalizeH="0" baseline="0" noProof="0" dirty="0">
                <a:ln>
                  <a:noFill/>
                </a:ln>
                <a:solidFill>
                  <a:prstClr val="black"/>
                </a:solidFill>
                <a:effectLst/>
                <a:uLnTx/>
                <a:uFillTx/>
                <a:latin typeface="Calibri"/>
              </a:rPr>
              <a:t> </a:t>
            </a:r>
            <a:r>
              <a:rPr lang="en-US" sz="3700" dirty="0"/>
              <a:t> 3 So Abraham rose early in the morning and saddled his donkey, and took two of his young men with him, and Isaac his son; and he split the wood for the burnt offering, and arose and went to the place of which God had told him. 4 Then on the third day Abraham lifted his eyes and saw the place afar off. 5 And Abraham said to his young men, "Stay here with the donkey; the lad and I will go yonder and worship, and we will come back to you." </a:t>
            </a:r>
          </a:p>
          <a:p>
            <a:pPr algn="ctr"/>
            <a:r>
              <a:rPr lang="en-US" sz="37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i="0"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71501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863691"/>
          </a:xfrm>
          <a:prstGeom prst="rect">
            <a:avLst/>
          </a:prstGeom>
        </p:spPr>
        <p:txBody>
          <a:bodyPr wrap="square">
            <a:spAutoFit/>
          </a:bodyPr>
          <a:lstStyle/>
          <a:p>
            <a:pPr algn="ctr"/>
            <a:r>
              <a:rPr lang="en-US" sz="3600" dirty="0"/>
              <a:t>6 So Abraham took the wood of the burnt offering and laid it on Isaac his son; and he took the fire in his hand, and a knife, and the two of them went together. 7 But Isaac spoke to Abraham his father and said, "My father!" And he said, "Here I am, my son." Then he said, "Look, the fire and the wood, but where is the lamb for a burnt offering?" 8 And Abraham said, "My son, God will provide for Himself the lamb for a burnt offering." So the two of them went together. </a:t>
            </a:r>
          </a:p>
          <a:p>
            <a:pPr algn="ctr"/>
            <a:r>
              <a:rPr lang="en-US" sz="3600" dirty="0"/>
              <a:t> </a:t>
            </a:r>
          </a:p>
          <a:p>
            <a:pPr algn="ctr"/>
            <a:endParaRPr lang="en-US" sz="3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8094524"/>
          </a:xfrm>
          <a:prstGeom prst="rect">
            <a:avLst/>
          </a:prstGeom>
        </p:spPr>
        <p:txBody>
          <a:bodyPr wrap="square">
            <a:spAutoFit/>
          </a:bodyPr>
          <a:lstStyle/>
          <a:p>
            <a:pPr algn="ctr"/>
            <a:r>
              <a:rPr lang="en-US" sz="4000" dirty="0"/>
              <a:t>9 Then they came to the place of which God had told him. And Abraham built an altar there and placed the wood in order; and he bound Isaac his son and laid him on the altar, upon the wood. 10 And Abraham stretched out his hand and took the knife to slay his son. 11 But the Angel of the LORD called to him from heaven and said, "Abraham, Abraham!" And he said, "Here I am."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7478970"/>
          </a:xfrm>
          <a:prstGeom prst="rect">
            <a:avLst/>
          </a:prstGeom>
        </p:spPr>
        <p:txBody>
          <a:bodyPr wrap="square">
            <a:spAutoFit/>
          </a:bodyPr>
          <a:lstStyle/>
          <a:p>
            <a:pPr algn="ctr"/>
            <a:r>
              <a:rPr lang="en-US" sz="4000" dirty="0"/>
              <a:t>12 And He said, "Do not lay your hand on the lad, or do anything to him; for now I know that you fear God, since you have not withheld your son, your only son, from Me." 13 Then Abraham lifted his eyes and looked, and there behind him was a ram caught in a thicket by its horns. So Abraham went and took the ram, and offered it up for a burnt offering instead of his son.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8710077"/>
          </a:xfrm>
          <a:prstGeom prst="rect">
            <a:avLst/>
          </a:prstGeom>
        </p:spPr>
        <p:txBody>
          <a:bodyPr wrap="square">
            <a:spAutoFit/>
          </a:bodyPr>
          <a:lstStyle/>
          <a:p>
            <a:pPr algn="ctr"/>
            <a:r>
              <a:rPr lang="en-US" sz="4000" dirty="0"/>
              <a:t> 14 And Abraham called the name of the place, The-Lord-Will-Provide; as it is said to this day, "In the Mount of The LORD it shall be provided." 15 Then the Angel of the LORD called to Abraham a second time out of heaven, 16 and said: "By Myself I have sworn, says the LORD, because you have done this thing, and have not withheld your son, your only son—</a:t>
            </a:r>
          </a:p>
          <a:p>
            <a:pPr algn="ctr"/>
            <a:r>
              <a:rPr lang="en-US" sz="4000" dirty="0"/>
              <a:t> </a:t>
            </a:r>
          </a:p>
          <a:p>
            <a:pPr algn="ctr"/>
            <a:r>
              <a:rPr lang="en-US" sz="4000" dirty="0"/>
              <a:t> </a:t>
            </a:r>
          </a:p>
          <a:p>
            <a:pPr algn="ctr"/>
            <a:r>
              <a:rPr lang="en-US" sz="4000" dirty="0"/>
              <a:t> </a:t>
            </a:r>
          </a:p>
          <a:p>
            <a:pPr algn="ctr"/>
            <a:endParaRPr lang="en-US" sz="4000" dirty="0"/>
          </a:p>
        </p:txBody>
      </p:sp>
    </p:spTree>
    <p:extLst>
      <p:ext uri="{BB962C8B-B14F-4D97-AF65-F5344CB8AC3E}">
        <p14:creationId xmlns:p14="http://schemas.microsoft.com/office/powerpoint/2010/main" val="129312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9202519"/>
          </a:xfrm>
          <a:prstGeom prst="rect">
            <a:avLst/>
          </a:prstGeom>
        </p:spPr>
        <p:txBody>
          <a:bodyPr wrap="square">
            <a:spAutoFit/>
          </a:bodyPr>
          <a:lstStyle/>
          <a:p>
            <a:pPr algn="ctr"/>
            <a:r>
              <a:rPr lang="en-US" sz="3700" dirty="0"/>
              <a:t>17 blessing I will bless you, and in multiplying I will multiply your descendants as the stars of the heaven and as the sand which is on the seashore; and your descendants shall possess the gate of their enemies. 18 In your seed all the nations of the earth shall be blessed, because you have obeyed My voice." 19 So Abraham returned to his young men, and they rose and went together to Beersheba; and Abraham dwelt at Beersheba. </a:t>
            </a:r>
          </a:p>
          <a:p>
            <a:pPr algn="ctr"/>
            <a:r>
              <a:rPr lang="en-US" sz="3700" dirty="0"/>
              <a:t> </a:t>
            </a:r>
          </a:p>
          <a:p>
            <a:pPr algn="ctr"/>
            <a:endParaRPr lang="en-US" sz="3700" b="1" dirty="0"/>
          </a:p>
          <a:p>
            <a:pPr algn="ctr"/>
            <a:endParaRPr lang="en-US" sz="3700" b="1" dirty="0"/>
          </a:p>
          <a:p>
            <a:pPr algn="ctr"/>
            <a:endParaRPr lang="en-US" sz="3700" dirty="0"/>
          </a:p>
        </p:txBody>
      </p:sp>
    </p:spTree>
    <p:extLst>
      <p:ext uri="{BB962C8B-B14F-4D97-AF65-F5344CB8AC3E}">
        <p14:creationId xmlns:p14="http://schemas.microsoft.com/office/powerpoint/2010/main" val="405334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5016758"/>
          </a:xfrm>
          <a:prstGeom prst="rect">
            <a:avLst/>
          </a:prstGeom>
        </p:spPr>
        <p:txBody>
          <a:bodyPr wrap="square">
            <a:spAutoFit/>
          </a:bodyPr>
          <a:lstStyle/>
          <a:p>
            <a:pPr algn="ctr"/>
            <a:r>
              <a:rPr lang="en-US" sz="4000" b="1" u="sng" dirty="0"/>
              <a:t>Genesis 22:2</a:t>
            </a:r>
            <a:endParaRPr lang="en-US" sz="4000" u="sng" dirty="0"/>
          </a:p>
          <a:p>
            <a:pPr algn="ctr"/>
            <a:r>
              <a:rPr lang="en-US" sz="4000" dirty="0"/>
              <a:t>“Take now your son, your only son, whom you love, Isaac, and go to the land of Moriah, and offer him there as a burnt offering on one of the mountains of which I will tell you”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285277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5632311"/>
          </a:xfrm>
          <a:prstGeom prst="rect">
            <a:avLst/>
          </a:prstGeom>
        </p:spPr>
        <p:txBody>
          <a:bodyPr wrap="square">
            <a:spAutoFit/>
          </a:bodyPr>
          <a:lstStyle/>
          <a:p>
            <a:pPr algn="ctr"/>
            <a:r>
              <a:rPr lang="en-US" sz="4000" u="sng" dirty="0"/>
              <a:t> </a:t>
            </a:r>
            <a:r>
              <a:rPr lang="en-US" sz="4000" b="1" u="sng" dirty="0"/>
              <a:t>Genesis 22:3</a:t>
            </a:r>
            <a:endParaRPr lang="en-US" sz="4000" u="sng" dirty="0"/>
          </a:p>
          <a:p>
            <a:pPr algn="ctr"/>
            <a:r>
              <a:rPr lang="en-US" sz="4000" dirty="0"/>
              <a:t>“So Abraham rose early in the morning and saddled his donkey, and took two of his young men with him and Isaac his son; and he split wood for the burnt offering, and arose and went to the place of which God had told him”</a:t>
            </a:r>
          </a:p>
          <a:p>
            <a:pPr algn="ctr"/>
            <a:r>
              <a:rPr lang="en-US" sz="4000" dirty="0"/>
              <a:t> </a:t>
            </a:r>
          </a:p>
          <a:p>
            <a:pPr algn="ctr"/>
            <a:endParaRPr lang="en-US" sz="4000" dirty="0"/>
          </a:p>
        </p:txBody>
      </p:sp>
    </p:spTree>
    <p:extLst>
      <p:ext uri="{BB962C8B-B14F-4D97-AF65-F5344CB8AC3E}">
        <p14:creationId xmlns:p14="http://schemas.microsoft.com/office/powerpoint/2010/main" val="321040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6863417"/>
          </a:xfrm>
          <a:prstGeom prst="rect">
            <a:avLst/>
          </a:prstGeom>
        </p:spPr>
        <p:txBody>
          <a:bodyPr wrap="square">
            <a:spAutoFit/>
          </a:bodyPr>
          <a:lstStyle/>
          <a:p>
            <a:pPr algn="ctr"/>
            <a:r>
              <a:rPr lang="en-US" sz="4000" b="1" u="sng" dirty="0"/>
              <a:t>Genesis 12:2-3</a:t>
            </a:r>
            <a:endParaRPr lang="en-US" sz="4000" u="sng" dirty="0"/>
          </a:p>
          <a:p>
            <a:pPr algn="ctr"/>
            <a:r>
              <a:rPr lang="en-US" sz="4000" dirty="0"/>
              <a:t>“I will make you a great nation, and I will bless you, and make your name great; and so you shall be a blessing; and I will bless those who bless you, and the one who curses you I will curse. And in you all the families of the earth shall be blessed”</a:t>
            </a:r>
          </a:p>
          <a:p>
            <a:pPr algn="ctr"/>
            <a:r>
              <a:rPr lang="en-US" sz="4000" dirty="0"/>
              <a:t> </a:t>
            </a:r>
          </a:p>
          <a:p>
            <a:pPr algn="ctr"/>
            <a:r>
              <a:rPr lang="en-US" sz="4000" dirty="0"/>
              <a:t> </a:t>
            </a:r>
          </a:p>
          <a:p>
            <a:pPr algn="ctr"/>
            <a:endParaRPr lang="en-US" sz="4000" dirty="0"/>
          </a:p>
        </p:txBody>
      </p:sp>
    </p:spTree>
    <p:extLst>
      <p:ext uri="{BB962C8B-B14F-4D97-AF65-F5344CB8AC3E}">
        <p14:creationId xmlns:p14="http://schemas.microsoft.com/office/powerpoint/2010/main" val="170799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2554545"/>
          </a:xfrm>
          <a:prstGeom prst="rect">
            <a:avLst/>
          </a:prstGeom>
        </p:spPr>
        <p:txBody>
          <a:bodyPr wrap="square">
            <a:spAutoFit/>
          </a:bodyPr>
          <a:lstStyle/>
          <a:p>
            <a:pPr algn="ctr"/>
            <a:r>
              <a:rPr lang="en-US" sz="4000" b="1" dirty="0"/>
              <a:t>How could all this come to pass if Isaac was dead?</a:t>
            </a: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413082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9941183"/>
          </a:xfrm>
          <a:prstGeom prst="rect">
            <a:avLst/>
          </a:prstGeom>
        </p:spPr>
        <p:txBody>
          <a:bodyPr wrap="square">
            <a:spAutoFit/>
          </a:bodyPr>
          <a:lstStyle/>
          <a:p>
            <a:pPr algn="ctr"/>
            <a:r>
              <a:rPr lang="en-US" sz="4000" b="1" dirty="0"/>
              <a:t>Our lack of understanding of why God tells us to do something is never an acceptable excuse for not doing it</a:t>
            </a:r>
            <a:endParaRPr lang="en-US" sz="4000" dirty="0"/>
          </a:p>
          <a:p>
            <a:pPr algn="ctr"/>
            <a:r>
              <a:rPr lang="en-US" sz="4000" b="1" dirty="0"/>
              <a:t> </a:t>
            </a:r>
            <a:endParaRPr lang="en-US" sz="4000" dirty="0"/>
          </a:p>
          <a:p>
            <a:pPr algn="ctr"/>
            <a:r>
              <a:rPr lang="en-US" sz="4000" dirty="0"/>
              <a:t> </a:t>
            </a:r>
          </a:p>
          <a:p>
            <a:pPr lvl="0" algn="ctr">
              <a:defRPr/>
            </a:pPr>
            <a:endParaRPr lang="en-US" sz="4000" dirty="0">
              <a:solidFill>
                <a:prstClr val="black"/>
              </a:solidFill>
              <a:latin typeface="Calibri"/>
            </a:endParaRPr>
          </a:p>
          <a:p>
            <a:pPr lvl="0" algn="ctr">
              <a:defRPr/>
            </a:pPr>
            <a:r>
              <a:rPr lang="en-US" sz="4000" dirty="0">
                <a:solidFill>
                  <a:prstClr val="black"/>
                </a:solidFill>
                <a:latin typeface="Calibri"/>
              </a:rPr>
              <a:t> </a:t>
            </a: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algn="ctr"/>
            <a:r>
              <a:rPr lang="en-US" sz="4000" dirty="0"/>
              <a:t> </a:t>
            </a:r>
          </a:p>
          <a:p>
            <a:pPr algn="ctr"/>
            <a:r>
              <a:rPr lang="en-US" sz="4000" b="1" dirty="0"/>
              <a:t> </a:t>
            </a:r>
            <a:endParaRPr lang="en-US" sz="4000" dirty="0"/>
          </a:p>
          <a:p>
            <a:pPr algn="ctr"/>
            <a:r>
              <a:rPr lang="en-US" sz="4000" dirty="0"/>
              <a:t> </a:t>
            </a:r>
          </a:p>
          <a:p>
            <a:pPr algn="ctr"/>
            <a:r>
              <a:rPr lang="en-US" sz="4000" dirty="0"/>
              <a:t>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5481161"/>
          </a:xfrm>
          <a:prstGeom prst="rect">
            <a:avLst/>
          </a:prstGeom>
        </p:spPr>
        <p:txBody>
          <a:bodyPr wrap="square">
            <a:spAutoFit/>
          </a:bodyPr>
          <a:lstStyle/>
          <a:p>
            <a:pPr algn="ctr"/>
            <a:r>
              <a:rPr lang="en-US" sz="4000" b="1" u="sng" dirty="0"/>
              <a:t>Genesis 22:4-5</a:t>
            </a:r>
            <a:endParaRPr lang="en-US" sz="4000" u="sng" dirty="0"/>
          </a:p>
          <a:p>
            <a:pPr algn="ctr"/>
            <a:r>
              <a:rPr lang="en-US" sz="4000" dirty="0"/>
              <a:t>“On the third day Abraham raised his eyes and saw the place from a distance. Abraham said to his young men, ‘Stay here with the donkey, and I and the lad will go over there; and we will worship and return to you.’” </a:t>
            </a:r>
          </a:p>
          <a:p>
            <a:pPr algn="ctr"/>
            <a:endParaRPr lang="en-US" sz="4000" b="1" dirty="0"/>
          </a:p>
          <a:p>
            <a:pPr lvl="0" algn="ctr">
              <a:defRPr/>
            </a:pPr>
            <a:endParaRPr lang="en-US" sz="4000" dirty="0">
              <a:solidFill>
                <a:prstClr val="black"/>
              </a:solidFill>
              <a:latin typeface="Calibri"/>
            </a:endParaRPr>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1017"/>
            <a:ext cx="8915400" cy="7478970"/>
          </a:xfrm>
          <a:prstGeom prst="rect">
            <a:avLst/>
          </a:prstGeom>
        </p:spPr>
        <p:txBody>
          <a:bodyPr wrap="square">
            <a:spAutoFit/>
          </a:bodyPr>
          <a:lstStyle/>
          <a:p>
            <a:pPr algn="ctr"/>
            <a:r>
              <a:rPr lang="en-US" sz="4000" b="1" u="sng" dirty="0"/>
              <a:t>Hebrews 11:17-19</a:t>
            </a:r>
            <a:endParaRPr lang="en-US" sz="4000" u="sng" dirty="0"/>
          </a:p>
          <a:p>
            <a:pPr algn="ctr"/>
            <a:r>
              <a:rPr lang="en-US" sz="4000" dirty="0"/>
              <a:t>17 By faith Abraham, when he was tested, offered up Isaac, and he who had received the promises offered up his only begotten son, 18 of whom it was said, "In Isaac your seed shall be called,"  19 concluding that God was able to raise him up, even from the dead, from which he also received him in a figurative sense.</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8166"/>
            <a:ext cx="8915400" cy="2308324"/>
          </a:xfrm>
          <a:prstGeom prst="rect">
            <a:avLst/>
          </a:prstGeom>
        </p:spPr>
        <p:txBody>
          <a:bodyPr wrap="square">
            <a:spAutoFit/>
          </a:bodyPr>
          <a:lstStyle/>
          <a:p>
            <a:pPr algn="ctr"/>
            <a:r>
              <a:rPr lang="en-US" sz="3600" b="1" dirty="0"/>
              <a:t>There is just as much power and authority behind God’s promises to us as there was to Abraham</a:t>
            </a:r>
            <a:endParaRPr lang="en-US" sz="3600" dirty="0"/>
          </a:p>
          <a:p>
            <a:pPr algn="ct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5632311"/>
          </a:xfrm>
          <a:prstGeom prst="rect">
            <a:avLst/>
          </a:prstGeom>
        </p:spPr>
        <p:txBody>
          <a:bodyPr wrap="square">
            <a:spAutoFit/>
          </a:bodyPr>
          <a:lstStyle/>
          <a:p>
            <a:pPr algn="ctr"/>
            <a:r>
              <a:rPr lang="en-US" sz="4000" b="1" u="sng" dirty="0"/>
              <a:t>2 Timothy 3:16-17 </a:t>
            </a:r>
            <a:endParaRPr lang="en-US" sz="4000" u="sng" dirty="0"/>
          </a:p>
          <a:p>
            <a:pPr algn="ctr"/>
            <a:r>
              <a:rPr lang="en-US" sz="4000" dirty="0"/>
              <a:t>16 All Scripture is breathed out by God and profitable for teaching, for reproof, for correction, and for training in righteousness, 17 that the man of God may be competent, equipped for every good work.</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785652"/>
          </a:xfrm>
          <a:prstGeom prst="rect">
            <a:avLst/>
          </a:prstGeom>
        </p:spPr>
        <p:txBody>
          <a:bodyPr wrap="square">
            <a:spAutoFit/>
          </a:bodyPr>
          <a:lstStyle/>
          <a:p>
            <a:pPr algn="ctr"/>
            <a:r>
              <a:rPr lang="en-US" sz="4000" b="1" u="sng" dirty="0"/>
              <a:t>Ephesians 2:10</a:t>
            </a:r>
            <a:r>
              <a:rPr lang="en-US" sz="4000" b="1" dirty="0"/>
              <a:t>	</a:t>
            </a:r>
            <a:endParaRPr lang="en-US" sz="4000" dirty="0"/>
          </a:p>
          <a:p>
            <a:pPr algn="ctr"/>
            <a:r>
              <a:rPr lang="en-US" sz="4000" dirty="0"/>
              <a:t>“For we are his workmanship, created in Christ Jesus for good works, which God prepared beforehand, that we should walk in them”</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u="sng" dirty="0"/>
              <a:t>Genesis 2:6</a:t>
            </a:r>
            <a:endParaRPr lang="en-US" sz="4000" u="sng" dirty="0"/>
          </a:p>
          <a:p>
            <a:pPr algn="ctr"/>
            <a:r>
              <a:rPr lang="en-US" sz="4000" dirty="0"/>
              <a:t>“Abraham took the wood of the burnt offering and laid it on Isaac his son, and he took in his hand the fire and the knife. So the two of them walked on together”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4865608"/>
          </a:xfrm>
          <a:prstGeom prst="rect">
            <a:avLst/>
          </a:prstGeom>
        </p:spPr>
        <p:txBody>
          <a:bodyPr wrap="square">
            <a:spAutoFit/>
          </a:bodyPr>
          <a:lstStyle/>
          <a:p>
            <a:pPr algn="ctr"/>
            <a:r>
              <a:rPr lang="en-US" sz="4000" b="1" u="sng" dirty="0"/>
              <a:t>Genesis 2:8</a:t>
            </a:r>
            <a:endParaRPr lang="en-US" sz="4000" u="sng" dirty="0"/>
          </a:p>
          <a:p>
            <a:pPr algn="ctr"/>
            <a:r>
              <a:rPr lang="en-US" sz="4000" dirty="0"/>
              <a:t>“God will provide for Himself the lamb for the burnt offering, my son”</a:t>
            </a:r>
          </a:p>
          <a:p>
            <a:pPr algn="ctr"/>
            <a:r>
              <a:rPr lang="en-US" sz="4000" dirty="0"/>
              <a:t> </a:t>
            </a:r>
          </a:p>
          <a:p>
            <a:pPr algn="ctr"/>
            <a:endParaRPr lang="en-US" sz="4000"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r>
              <a:rPr lang="en-US" sz="4000" dirty="0"/>
              <a:t> </a:t>
            </a:r>
          </a:p>
          <a:p>
            <a:pPr algn="ctr"/>
            <a:r>
              <a:rPr lang="en-US" sz="4000" dirty="0"/>
              <a:t>  </a:t>
            </a:r>
          </a:p>
          <a:p>
            <a:pPr algn="ctr"/>
            <a:r>
              <a:rPr lang="en-US" sz="4000" dirty="0"/>
              <a:t> </a:t>
            </a:r>
          </a:p>
          <a:p>
            <a:pPr algn="ctr"/>
            <a:r>
              <a:rPr lang="en-US" sz="4000" dirty="0"/>
              <a:t> </a:t>
            </a:r>
          </a:p>
          <a:p>
            <a:pPr algn="ctr"/>
            <a:endParaRPr lang="en-US" sz="4000" b="1" dirty="0"/>
          </a:p>
          <a:p>
            <a:pPr algn="ctr"/>
            <a:r>
              <a:rPr lang="en-US" sz="4000" dirty="0"/>
              <a:t> </a:t>
            </a:r>
          </a:p>
          <a:p>
            <a:pPr algn="ctr"/>
            <a:endParaRPr lang="en-US" sz="4000" b="1" dirty="0"/>
          </a:p>
          <a:p>
            <a:pPr algn="ctr"/>
            <a:endParaRPr lang="en-US" sz="4000" b="1" dirty="0"/>
          </a:p>
          <a:p>
            <a:pPr algn="ctr"/>
            <a:endParaRPr lang="en-US" sz="4000" b="1" dirty="0"/>
          </a:p>
          <a:p>
            <a:pPr algn="ctr"/>
            <a:r>
              <a:rPr lang="en-US" sz="4000" b="1"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938992"/>
          </a:xfrm>
          <a:prstGeom prst="rect">
            <a:avLst/>
          </a:prstGeom>
        </p:spPr>
        <p:txBody>
          <a:bodyPr wrap="square">
            <a:spAutoFit/>
          </a:bodyPr>
          <a:lstStyle/>
          <a:p>
            <a:pPr algn="ctr"/>
            <a:r>
              <a:rPr lang="en-US" sz="4000" b="1" dirty="0"/>
              <a:t>Abraham is proven faithful</a:t>
            </a:r>
            <a:endParaRPr lang="en-US" sz="4000" dirty="0"/>
          </a:p>
          <a:p>
            <a:pPr algn="ctr"/>
            <a:r>
              <a:rPr lang="en-US" sz="4000" b="1"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30480"/>
            <a:ext cx="8686800" cy="3046988"/>
          </a:xfrm>
          <a:prstGeom prst="rect">
            <a:avLst/>
          </a:prstGeom>
          <a:noFill/>
        </p:spPr>
        <p:txBody>
          <a:bodyPr wrap="square" rtlCol="0">
            <a:spAutoFit/>
          </a:bodyPr>
          <a:lstStyle/>
          <a:p>
            <a:pPr algn="ctr"/>
            <a:r>
              <a:rPr lang="en-US" sz="3200" b="1" dirty="0"/>
              <a:t>Help Me to See You Lord</a:t>
            </a:r>
            <a:endParaRPr lang="en-US" sz="3200" dirty="0"/>
          </a:p>
          <a:p>
            <a:pPr algn="ctr"/>
            <a:r>
              <a:rPr lang="en-US" sz="3200" b="1" dirty="0"/>
              <a:t>by Pastor Fee Soliven</a:t>
            </a:r>
            <a:endParaRPr lang="en-US" sz="3200" dirty="0"/>
          </a:p>
          <a:p>
            <a:pPr algn="ctr"/>
            <a:r>
              <a:rPr lang="en-US" sz="3200" b="1" dirty="0"/>
              <a:t>James 1:2-6 </a:t>
            </a:r>
            <a:endParaRPr lang="en-US" sz="3200" dirty="0"/>
          </a:p>
          <a:p>
            <a:pPr algn="ctr"/>
            <a:r>
              <a:rPr lang="en-US" sz="3200" b="1" dirty="0"/>
              <a:t>Sunday Morning</a:t>
            </a:r>
            <a:endParaRPr lang="en-US" sz="3200" dirty="0"/>
          </a:p>
          <a:p>
            <a:pPr algn="ctr"/>
            <a:r>
              <a:rPr lang="en-US" sz="3200" b="1" dirty="0"/>
              <a:t>July 29, 2018</a:t>
            </a:r>
            <a:endParaRPr lang="en-US" sz="3200" dirty="0"/>
          </a:p>
          <a:p>
            <a:pPr algn="ctr"/>
            <a:endParaRPr lang="en-US" sz="3200" b="1" dirty="0"/>
          </a:p>
        </p:txBody>
      </p:sp>
      <p:pic>
        <p:nvPicPr>
          <p:cNvPr id="4" name="Picture 3" descr="A sandy beach next to the ocean&#10;&#10;Description generated with very high confidence">
            <a:extLst>
              <a:ext uri="{FF2B5EF4-FFF2-40B4-BE49-F238E27FC236}">
                <a16:creationId xmlns:a16="http://schemas.microsoft.com/office/drawing/2014/main" id="{75193164-0D2E-407E-B515-457E5B659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8400"/>
            <a:ext cx="9144000" cy="5135385"/>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0" y="6172200"/>
            <a:ext cx="1094913" cy="82118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4401205"/>
          </a:xfrm>
          <a:prstGeom prst="rect">
            <a:avLst/>
          </a:prstGeom>
        </p:spPr>
        <p:txBody>
          <a:bodyPr wrap="square">
            <a:spAutoFit/>
          </a:bodyPr>
          <a:lstStyle/>
          <a:p>
            <a:pPr algn="ctr"/>
            <a:r>
              <a:rPr lang="en-US" sz="4000" dirty="0"/>
              <a:t> </a:t>
            </a:r>
            <a:r>
              <a:rPr lang="en-US" sz="4000" b="1" u="sng" dirty="0"/>
              <a:t>Genesis 22:9</a:t>
            </a:r>
            <a:endParaRPr lang="en-US" sz="4000" u="sng" dirty="0"/>
          </a:p>
          <a:p>
            <a:pPr algn="ctr"/>
            <a:r>
              <a:rPr lang="en-US" sz="4000" dirty="0"/>
              <a:t>“Then they came to the place of which God had told him. And Abraham built an altar there and placed the wood in order; and he bound Isaac his son and laid him on the altar, upon the wood”</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u="sng" dirty="0"/>
              <a:t>Genesis 22:12</a:t>
            </a:r>
            <a:endParaRPr lang="en-US" sz="4000" u="sng" dirty="0"/>
          </a:p>
          <a:p>
            <a:pPr algn="ctr"/>
            <a:r>
              <a:rPr lang="en-US" sz="4000" dirty="0"/>
              <a:t>“Now I know that you fear God, since you have not withheld your son, your only son, from Me”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dirty="0"/>
              <a:t> </a:t>
            </a:r>
            <a:r>
              <a:rPr lang="en-US" sz="4000" b="1" dirty="0"/>
              <a:t>1. What similarities do you see between Abraham’s willingness to sacrifice his son and God’s sacrifice of His Son for us? </a:t>
            </a:r>
            <a:endParaRPr lang="en-US" sz="4000" dirty="0"/>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96303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2. Are you reluctant to obey the Lord in some area of your life? </a:t>
            </a:r>
            <a:endParaRPr lang="en-US" sz="4000" dirty="0"/>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27152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1938992"/>
          </a:xfrm>
          <a:prstGeom prst="rect">
            <a:avLst/>
          </a:prstGeom>
        </p:spPr>
        <p:txBody>
          <a:bodyPr wrap="square">
            <a:spAutoFit/>
          </a:bodyPr>
          <a:lstStyle/>
          <a:p>
            <a:pPr algn="ctr"/>
            <a:r>
              <a:rPr lang="en-US" sz="4000" b="1" dirty="0"/>
              <a:t>3. What will obedience cost you? </a:t>
            </a:r>
            <a:endParaRPr lang="en-US" sz="4000" dirty="0"/>
          </a:p>
          <a:p>
            <a:pPr algn="ctr"/>
            <a:r>
              <a:rPr lang="en-US" sz="4000" b="1" dirty="0"/>
              <a:t> </a:t>
            </a:r>
            <a:endParaRPr lang="en-US" sz="4000" dirty="0"/>
          </a:p>
          <a:p>
            <a:pPr algn="ctr"/>
            <a:endParaRPr kumimoji="0" lang="en-US" sz="4000" b="0" i="0"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72431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938992"/>
          </a:xfrm>
          <a:prstGeom prst="rect">
            <a:avLst/>
          </a:prstGeom>
        </p:spPr>
        <p:txBody>
          <a:bodyPr wrap="square">
            <a:spAutoFit/>
          </a:bodyPr>
          <a:lstStyle/>
          <a:p>
            <a:pPr algn="ctr"/>
            <a:r>
              <a:rPr lang="en-US" sz="4000" b="1" dirty="0"/>
              <a:t>4. What will disobedience cost you? </a:t>
            </a:r>
            <a:endParaRPr lang="en-US" sz="4000" dirty="0"/>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45752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dirty="0"/>
              <a:t>5. Is the Lord asking you to surrender someone or something to Him? </a:t>
            </a:r>
            <a:endParaRPr lang="en-US" sz="4000" dirty="0"/>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81896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6. What do you think would happen if you obeyed? </a:t>
            </a:r>
            <a:endParaRPr lang="en-US" sz="4000" dirty="0"/>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65401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938992"/>
          </a:xfrm>
          <a:prstGeom prst="rect">
            <a:avLst/>
          </a:prstGeom>
        </p:spPr>
        <p:txBody>
          <a:bodyPr wrap="square">
            <a:spAutoFit/>
          </a:bodyPr>
          <a:lstStyle/>
          <a:p>
            <a:pPr algn="ctr"/>
            <a:r>
              <a:rPr lang="en-US" sz="4000" b="1" dirty="0"/>
              <a:t>7. How does Abraham’s story encourage you to trust God?</a:t>
            </a:r>
            <a:endParaRPr lang="en-US" sz="4000" dirty="0"/>
          </a:p>
          <a:p>
            <a:pPr algn="ctr"/>
            <a:endParaRPr lang="en-US" sz="4000" dirty="0"/>
          </a:p>
        </p:txBody>
      </p:sp>
    </p:spTree>
    <p:extLst>
      <p:ext uri="{BB962C8B-B14F-4D97-AF65-F5344CB8AC3E}">
        <p14:creationId xmlns:p14="http://schemas.microsoft.com/office/powerpoint/2010/main" val="81002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558530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3700" b="1" u="sng" dirty="0"/>
              <a:t>James 1:2-6</a:t>
            </a:r>
          </a:p>
          <a:p>
            <a:pPr algn="ctr"/>
            <a:r>
              <a:rPr lang="en-US" sz="3700" dirty="0"/>
              <a:t>2 My brethren, count it all joy when you fall into various trials, 3 knowing that the testing of your faith produces patience. 4 But let patience have its perfect work, that you may be perfect and complete, lacking nothing. 5 If any of you lacks wisdom, let him ask of God, who gives to all liberally and without reproach, and it will be given to him. 6 But let him ask in faith, with no doubting, for he who doubts is like a wave of the sea driven and tossed by the wind.</a:t>
            </a:r>
          </a:p>
          <a:p>
            <a:pPr algn="ctr"/>
            <a:r>
              <a:rPr lang="en-US" sz="3700" dirty="0"/>
              <a:t> </a:t>
            </a:r>
          </a:p>
          <a:p>
            <a:pPr algn="ct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69198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dirty="0"/>
              <a:t> </a:t>
            </a:r>
            <a:r>
              <a:rPr lang="en-US" sz="4000" b="1" dirty="0"/>
              <a:t> When we’re facing a difficult decision or situation, it’s important that we distinguish between a trial and a temptation</a:t>
            </a:r>
            <a:endParaRPr lang="en-US" sz="4000" dirty="0"/>
          </a:p>
          <a:p>
            <a:pPr lvl="0" algn="ctr" fontAlgn="base">
              <a:spcBef>
                <a:spcPct val="0"/>
              </a:spcBef>
              <a:spcAft>
                <a:spcPct val="0"/>
              </a:spcAf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4869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785652"/>
          </a:xfrm>
          <a:prstGeom prst="rect">
            <a:avLst/>
          </a:prstGeom>
        </p:spPr>
        <p:txBody>
          <a:bodyPr wrap="square">
            <a:spAutoFit/>
          </a:bodyPr>
          <a:lstStyle/>
          <a:p>
            <a:pPr algn="ctr"/>
            <a:r>
              <a:rPr lang="en-US" sz="4000" b="1" u="sng" dirty="0"/>
              <a:t>Titus 3:1 ESV </a:t>
            </a:r>
            <a:endParaRPr lang="en-US" sz="4000" u="sng" dirty="0"/>
          </a:p>
          <a:p>
            <a:pPr algn="ctr"/>
            <a:r>
              <a:rPr lang="en-US" sz="4000" dirty="0"/>
              <a:t>“Remind them to be submissive to rulers and authorities, to be obedient, to be ready for every good work…”</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u="sng" dirty="0"/>
              <a:t>John 14:15 ESV </a:t>
            </a:r>
            <a:endParaRPr lang="en-US" sz="4000" u="sng" dirty="0"/>
          </a:p>
          <a:p>
            <a:pPr algn="ctr"/>
            <a:r>
              <a:rPr lang="en-US" sz="4000" dirty="0">
                <a:solidFill>
                  <a:srgbClr val="FF0000"/>
                </a:solidFill>
              </a:rPr>
              <a:t>“If you love me, you will keep my commandments”</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8408"/>
            <a:ext cx="8915400" cy="3170099"/>
          </a:xfrm>
          <a:prstGeom prst="rect">
            <a:avLst/>
          </a:prstGeom>
        </p:spPr>
        <p:txBody>
          <a:bodyPr wrap="square">
            <a:spAutoFit/>
          </a:bodyPr>
          <a:lstStyle/>
          <a:p>
            <a:pPr algn="ctr"/>
            <a:r>
              <a:rPr lang="en-US" sz="4000" b="1" u="sng" dirty="0"/>
              <a:t>Acts 5:29</a:t>
            </a:r>
            <a:r>
              <a:rPr lang="en-US" sz="4000" b="1" dirty="0"/>
              <a:t>	</a:t>
            </a:r>
            <a:endParaRPr lang="en-US" sz="4000" dirty="0"/>
          </a:p>
          <a:p>
            <a:pPr algn="ctr"/>
            <a:r>
              <a:rPr lang="en-US" sz="4000" dirty="0"/>
              <a:t>“But Peter and the apostles answered, “We must obey God rather than men”</a:t>
            </a:r>
          </a:p>
          <a:p>
            <a:pPr algn="ctr"/>
            <a:r>
              <a:rPr lang="en-US" sz="4000" b="1" dirty="0"/>
              <a:t> </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1323439"/>
          </a:xfrm>
          <a:prstGeom prst="rect">
            <a:avLst/>
          </a:prstGeom>
        </p:spPr>
        <p:txBody>
          <a:bodyPr wrap="square">
            <a:spAutoFit/>
          </a:bodyPr>
          <a:lstStyle/>
          <a:p>
            <a:pPr algn="ctr"/>
            <a:r>
              <a:rPr lang="en-US" sz="4000" b="1" dirty="0"/>
              <a:t>The Lord tested Abraham’s faith</a:t>
            </a:r>
            <a:endParaRPr lang="en-US" sz="4000" dirty="0"/>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20053</TotalTime>
  <Words>1132</Words>
  <Application>Microsoft Office PowerPoint</Application>
  <PresentationFormat>On-screen Show (4:3)</PresentationFormat>
  <Paragraphs>136</Paragraphs>
  <Slides>39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Verdana</vt:lpstr>
      <vt:lpstr>1_Mountain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1317</cp:revision>
  <dcterms:created xsi:type="dcterms:W3CDTF">2013-06-05T21:04:28Z</dcterms:created>
  <dcterms:modified xsi:type="dcterms:W3CDTF">2018-07-29T22:35:17Z</dcterms:modified>
</cp:coreProperties>
</file>