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35"/>
  </p:notesMasterIdLst>
  <p:sldIdLst>
    <p:sldId id="835" r:id="rId4"/>
    <p:sldId id="698" r:id="rId5"/>
    <p:sldId id="258" r:id="rId6"/>
    <p:sldId id="259" r:id="rId7"/>
    <p:sldId id="617" r:id="rId8"/>
    <p:sldId id="738" r:id="rId9"/>
    <p:sldId id="615" r:id="rId10"/>
    <p:sldId id="616" r:id="rId11"/>
    <p:sldId id="806" r:id="rId12"/>
    <p:sldId id="807" r:id="rId13"/>
    <p:sldId id="260" r:id="rId14"/>
    <p:sldId id="799" r:id="rId15"/>
    <p:sldId id="704" r:id="rId16"/>
    <p:sldId id="706" r:id="rId17"/>
    <p:sldId id="707" r:id="rId18"/>
    <p:sldId id="709" r:id="rId19"/>
    <p:sldId id="520" r:id="rId20"/>
    <p:sldId id="522" r:id="rId21"/>
    <p:sldId id="825" r:id="rId22"/>
    <p:sldId id="523" r:id="rId23"/>
    <p:sldId id="808" r:id="rId24"/>
    <p:sldId id="809" r:id="rId25"/>
    <p:sldId id="810" r:id="rId26"/>
    <p:sldId id="811" r:id="rId27"/>
    <p:sldId id="812" r:id="rId28"/>
    <p:sldId id="813" r:id="rId29"/>
    <p:sldId id="814" r:id="rId30"/>
    <p:sldId id="815" r:id="rId31"/>
    <p:sldId id="816" r:id="rId32"/>
    <p:sldId id="817" r:id="rId33"/>
    <p:sldId id="298"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35" autoAdjust="0"/>
    <p:restoredTop sz="94660"/>
  </p:normalViewPr>
  <p:slideViewPr>
    <p:cSldViewPr>
      <p:cViewPr varScale="1">
        <p:scale>
          <a:sx n="108" d="100"/>
          <a:sy n="108" d="100"/>
        </p:scale>
        <p:origin x="1686"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7/11/2018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7/11/2018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7/11/2018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7/11/2018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7/11/2018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7/11/2018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7/11/2018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7/11/2018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6B80C8-9C17-4C8D-80FA-039A6827A3A1}" type="datetimeFigureOut">
              <a:rPr lang="en-US" smtClean="0">
                <a:solidFill>
                  <a:prstClr val="black">
                    <a:tint val="75000"/>
                  </a:prstClr>
                </a:solidFill>
              </a:rPr>
              <a:pPr/>
              <a:t>7/11/2018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prstClr val="black">
                    <a:tint val="75000"/>
                  </a:prstClr>
                </a:solidFill>
              </a:rPr>
              <a:pPr/>
              <a:t>7/11/2018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prstClr val="black">
                    <a:tint val="75000"/>
                  </a:prstClr>
                </a:solidFill>
              </a:rPr>
              <a:pPr/>
              <a:t>7/11/2018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7/11/2018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7/11/2018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7/11/2018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7/11/2018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7/11/2018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7/11/2018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7/11/2018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7/11/2018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7/11/2018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7/11/2018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7/11/2018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7/11/2018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7/11/2018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7/11/2018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7/11/2018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7/11/2018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7/11/2018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7/11/2018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7/11/2018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7/11/2018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7/11/2018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7/11/2018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7/11/2018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7/11/2018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B80C8-9C17-4C8D-80FA-039A6827A3A1}" type="datetimeFigureOut">
              <a:rPr lang="en-US" smtClean="0">
                <a:solidFill>
                  <a:prstClr val="black">
                    <a:tint val="75000"/>
                  </a:prstClr>
                </a:solidFill>
              </a:rPr>
              <a:pPr/>
              <a:t>7/11/2018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7/11/2018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2653344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21021139"/>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lang="en-US" sz="4000" b="1" dirty="0"/>
              <a:t>Key People:</a:t>
            </a:r>
            <a:endParaRPr lang="en-US" sz="4000" dirty="0"/>
          </a:p>
          <a:p>
            <a:pPr algn="ctr"/>
            <a:r>
              <a:rPr lang="en-US" sz="4000" dirty="0"/>
              <a:t>Jesus, The 12 Disciples, Pilot and the Religious Leaders</a:t>
            </a:r>
          </a:p>
          <a:p>
            <a:pPr algn="ctr"/>
            <a:endParaRPr lang="en-US" sz="4000" dirty="0"/>
          </a:p>
          <a:p>
            <a:pPr algn="ct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4293872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323439"/>
          </a:xfrm>
          <a:prstGeom prst="rect">
            <a:avLst/>
          </a:prstGeom>
        </p:spPr>
        <p:txBody>
          <a:bodyPr wrap="square">
            <a:spAutoFit/>
          </a:bodyPr>
          <a:lstStyle/>
          <a:p>
            <a:pPr algn="ctr"/>
            <a:r>
              <a:rPr lang="en-US" sz="4000" b="1" dirty="0"/>
              <a:t>Overview of the Book of Mark</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b="1" u="sng" dirty="0"/>
              <a:t>Matthew 10:44-45</a:t>
            </a:r>
            <a:endParaRPr lang="en-US" sz="4000" u="sng" dirty="0"/>
          </a:p>
          <a:p>
            <a:pPr algn="ctr"/>
            <a:r>
              <a:rPr lang="en-US" sz="4000" dirty="0">
                <a:solidFill>
                  <a:srgbClr val="FF0000"/>
                </a:solidFill>
              </a:rPr>
              <a:t>“And whoever wants to be first must be the slave of all. For even I, the Son of Man, came here not to be served but to serve others, and to give my life as a ransom for many” </a:t>
            </a:r>
          </a:p>
          <a:p>
            <a:pPr algn="ctr"/>
            <a:endParaRPr lang="en-US" sz="4000" dirty="0"/>
          </a:p>
        </p:txBody>
      </p:sp>
    </p:spTree>
    <p:extLst>
      <p:ext uri="{BB962C8B-B14F-4D97-AF65-F5344CB8AC3E}">
        <p14:creationId xmlns:p14="http://schemas.microsoft.com/office/powerpoint/2010/main" val="3607905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Mark 1:1-3</a:t>
            </a:r>
            <a:endParaRPr lang="en-US" sz="4000" u="sng" dirty="0"/>
          </a:p>
          <a:p>
            <a:pPr algn="ctr"/>
            <a:r>
              <a:rPr lang="en-US" sz="4000" b="1" dirty="0"/>
              <a:t>1 The beginning of the gospel of Jesus Christ, the Son of God.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678478"/>
          </a:xfrm>
          <a:prstGeom prst="rect">
            <a:avLst/>
          </a:prstGeom>
        </p:spPr>
        <p:txBody>
          <a:bodyPr wrap="square">
            <a:spAutoFit/>
          </a:bodyPr>
          <a:lstStyle/>
          <a:p>
            <a:pPr algn="ctr"/>
            <a:r>
              <a:rPr lang="en-US" sz="3600" b="1" dirty="0"/>
              <a:t>2 As it is written in the Prophets: "Behold, I send My messenger before Your face, Who will prepare Your way before You." 3 "The voice of one crying in the wilderness: 'Prepare the way of the LORD; Make His paths straight.' " </a:t>
            </a:r>
            <a:endParaRPr lang="en-US" sz="3600" dirty="0"/>
          </a:p>
          <a:p>
            <a:pPr algn="ctr"/>
            <a:r>
              <a:rPr lang="en-US" sz="3600" b="1" dirty="0"/>
              <a:t> </a:t>
            </a:r>
            <a:endParaRPr lang="en-US" sz="3600" dirty="0"/>
          </a:p>
          <a:p>
            <a:pPr algn="ctr"/>
            <a:endParaRPr lang="en-US" sz="3700" dirty="0"/>
          </a:p>
          <a:p>
            <a:pPr algn="ctr"/>
            <a:endParaRPr lang="en-US" sz="3700" dirty="0"/>
          </a:p>
          <a:p>
            <a:pPr algn="ctr"/>
            <a:endParaRPr lang="en-US" sz="3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2554545"/>
          </a:xfrm>
          <a:prstGeom prst="rect">
            <a:avLst/>
          </a:prstGeom>
        </p:spPr>
        <p:txBody>
          <a:bodyPr wrap="square">
            <a:spAutoFit/>
          </a:bodyPr>
          <a:lstStyle/>
          <a:p>
            <a:pPr algn="ctr"/>
            <a:r>
              <a:rPr lang="en-US" sz="4000" b="1" u="sng" dirty="0"/>
              <a:t>Mark 1:1</a:t>
            </a:r>
            <a:endParaRPr lang="en-US" sz="4000" u="sng" dirty="0"/>
          </a:p>
          <a:p>
            <a:pPr algn="ctr"/>
            <a:r>
              <a:rPr lang="en-US" sz="4000" b="1" dirty="0"/>
              <a:t>1 The beginning of the gospel of Jesus Christ, the Son of God.</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Matthew 1:21</a:t>
            </a:r>
            <a:endParaRPr lang="en-US" sz="4000" u="sng" dirty="0"/>
          </a:p>
          <a:p>
            <a:pPr algn="ctr"/>
            <a:r>
              <a:rPr lang="en-US" sz="4000" dirty="0"/>
              <a:t>“And she will bring forth a Son, and you shall call His name JESUS, for He will save His people from their sins." </a:t>
            </a:r>
          </a:p>
          <a:p>
            <a:pPr algn="ctr"/>
            <a:r>
              <a:rPr lang="en-US" sz="4000" b="1" dirty="0"/>
              <a:t>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4401205"/>
          </a:xfrm>
          <a:prstGeom prst="rect">
            <a:avLst/>
          </a:prstGeom>
        </p:spPr>
        <p:txBody>
          <a:bodyPr wrap="square">
            <a:spAutoFit/>
          </a:bodyPr>
          <a:lstStyle/>
          <a:p>
            <a:pPr algn="ctr"/>
            <a:r>
              <a:rPr lang="en-US" sz="4000" b="1" u="sng" dirty="0"/>
              <a:t>Luke 2:21</a:t>
            </a:r>
            <a:endParaRPr lang="en-US" sz="4000" u="sng" dirty="0"/>
          </a:p>
          <a:p>
            <a:pPr algn="ctr"/>
            <a:r>
              <a:rPr lang="en-US" sz="4000" dirty="0"/>
              <a:t>“And when eight days were completed for the circumcision of the Child, His name was called JESUS, the name given by the angel before He was conceived in the womb”</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3785652"/>
          </a:xfrm>
          <a:prstGeom prst="rect">
            <a:avLst/>
          </a:prstGeom>
        </p:spPr>
        <p:txBody>
          <a:bodyPr wrap="square">
            <a:spAutoFit/>
          </a:bodyPr>
          <a:lstStyle/>
          <a:p>
            <a:pPr algn="ctr"/>
            <a:r>
              <a:rPr lang="en-US" sz="4000" b="1" dirty="0"/>
              <a:t>“the Messiah,”</a:t>
            </a:r>
            <a:endParaRPr lang="en-US" sz="4000" dirty="0"/>
          </a:p>
          <a:p>
            <a:pPr algn="ctr"/>
            <a:r>
              <a:rPr lang="en-US" sz="4000" dirty="0"/>
              <a:t>is from the Greek word Christos meaning “the Anointed One.”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Genesis 49:10</a:t>
            </a:r>
            <a:endParaRPr lang="en-US" sz="4000" u="sng" dirty="0"/>
          </a:p>
          <a:p>
            <a:pPr algn="ctr"/>
            <a:r>
              <a:rPr lang="en-US" sz="4000" dirty="0"/>
              <a:t>“The scepter will not depart from Judah, nor the ruler's staff from between his feet, until he comes to whom it belongs and the obedience of the nations is his”</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739993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Isaiah 9:6-7</a:t>
            </a:r>
            <a:endParaRPr lang="en-US" sz="4000" u="sng" dirty="0"/>
          </a:p>
          <a:p>
            <a:pPr algn="ctr"/>
            <a:r>
              <a:rPr lang="en-US" sz="4000" dirty="0"/>
              <a:t>6 For unto us a Child is born, Unto us a Son is given; And the government will be upon His shoulder. And His name will be called Wonderful, Counselor, Mighty God, Everlasting Father, Prince of Peace.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7478970"/>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lang="en-US" sz="4000" dirty="0"/>
              <a:t>7 Of the increase of His government and peace There will be no end, Upon the throne of David and over His kingdom, To order it and establish it with judgment and justice From that time forward, even forever. The zeal of the LORD of hosts will perform this. </a:t>
            </a:r>
          </a:p>
          <a:p>
            <a:pPr algn="ctr"/>
            <a:r>
              <a:rPr lang="en-US" sz="4000" dirty="0"/>
              <a:t> </a:t>
            </a:r>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123501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5016758"/>
          </a:xfrm>
          <a:prstGeom prst="rect">
            <a:avLst/>
          </a:prstGeom>
        </p:spPr>
        <p:txBody>
          <a:bodyPr wrap="square">
            <a:spAutoFit/>
          </a:bodyPr>
          <a:lstStyle/>
          <a:p>
            <a:pPr algn="ctr"/>
            <a:r>
              <a:rPr lang="en-US" sz="4000" b="1" u="sng" dirty="0"/>
              <a:t>Zechariah 9:9-10</a:t>
            </a:r>
            <a:endParaRPr lang="en-US" sz="4000" u="sng" dirty="0"/>
          </a:p>
          <a:p>
            <a:pPr algn="ctr"/>
            <a:r>
              <a:rPr lang="en-US" sz="4000" dirty="0"/>
              <a:t>9 "Rejoice greatly, O daughter of Zion! Shout, O daughter of Jerusalem! Behold, your King is coming to you; He is just and having salvation, Lowly and riding on a donkey, A colt, the foal of a donkey.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902796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5016758"/>
          </a:xfrm>
          <a:prstGeom prst="rect">
            <a:avLst/>
          </a:prstGeom>
        </p:spPr>
        <p:txBody>
          <a:bodyPr wrap="square">
            <a:spAutoFit/>
          </a:bodyPr>
          <a:lstStyle/>
          <a:p>
            <a:pPr algn="ctr"/>
            <a:r>
              <a:rPr lang="en-US" sz="4000" dirty="0"/>
              <a:t>10 I will cut off the chariot from Ephraim And the horse from Jerusalem; The battle bow shall be cut off. He shall speak peace to the nations; His dominion shall be 'from sea to sea, And from the River to the ends of the earth.'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974538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3785652"/>
          </a:xfrm>
          <a:prstGeom prst="rect">
            <a:avLst/>
          </a:prstGeom>
        </p:spPr>
        <p:txBody>
          <a:bodyPr wrap="square">
            <a:spAutoFit/>
          </a:bodyPr>
          <a:lstStyle/>
          <a:p>
            <a:pPr algn="ctr"/>
            <a:r>
              <a:rPr lang="en-US" sz="4000" b="1" dirty="0"/>
              <a:t>Jesus is coeternal with God—and is himself God. He alone was fully man (Jesus), God’s Anointed One (the Messiah), and fully divine (Son of God).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013082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4401205"/>
          </a:xfrm>
          <a:prstGeom prst="rect">
            <a:avLst/>
          </a:prstGeom>
        </p:spPr>
        <p:txBody>
          <a:bodyPr wrap="square">
            <a:spAutoFit/>
          </a:bodyPr>
          <a:lstStyle/>
          <a:p>
            <a:pPr algn="ctr"/>
            <a:r>
              <a:rPr lang="en-US" sz="4000" b="1" dirty="0"/>
              <a:t>2 As it is written in the Prophets: "Behold, I send My messenger before Your face, Who will prepare Your way before You." 3 "The voice of one crying in the wilderness: 'Prepare the way of the LORD; Make His paths straight.' "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2073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5632311"/>
          </a:xfrm>
          <a:prstGeom prst="rect">
            <a:avLst/>
          </a:prstGeom>
        </p:spPr>
        <p:txBody>
          <a:bodyPr wrap="square">
            <a:spAutoFit/>
          </a:bodyPr>
          <a:lstStyle/>
          <a:p>
            <a:pPr algn="ctr"/>
            <a:r>
              <a:rPr lang="en-US" sz="4000" b="1" u="sng" dirty="0"/>
              <a:t>Malachi 3:1</a:t>
            </a:r>
            <a:endParaRPr lang="en-US" sz="4000" u="sng" dirty="0"/>
          </a:p>
          <a:p>
            <a:pPr algn="ctr"/>
            <a:r>
              <a:rPr lang="en-US" sz="4000" dirty="0"/>
              <a:t>1 "Behold, I send My messenger, And he will prepare the way before Me. And the Lord, whom you seek, Will suddenly come to His temple, Even the Messenger of the covenant, In whom you delight. Behold, He is coming," Says the LORD of hosts.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265353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3785652"/>
          </a:xfrm>
          <a:prstGeom prst="rect">
            <a:avLst/>
          </a:prstGeom>
        </p:spPr>
        <p:txBody>
          <a:bodyPr wrap="square">
            <a:spAutoFit/>
          </a:bodyPr>
          <a:lstStyle/>
          <a:p>
            <a:pPr algn="ctr"/>
            <a:r>
              <a:rPr kumimoji="0" lang="en-US" sz="4000" b="1" i="0" u="sng" strike="noStrike" kern="1200" cap="none" spc="0" normalizeH="0" baseline="0" noProof="0" dirty="0">
                <a:ln>
                  <a:noFill/>
                </a:ln>
                <a:solidFill>
                  <a:prstClr val="black"/>
                </a:solidFill>
                <a:effectLst/>
                <a:uLnTx/>
                <a:uFillTx/>
                <a:latin typeface="Calibri"/>
              </a:rPr>
              <a:t> </a:t>
            </a:r>
            <a:r>
              <a:rPr lang="en-US" sz="4000" b="1" u="sng" dirty="0"/>
              <a:t>Isaiah 40:3</a:t>
            </a:r>
            <a:endParaRPr lang="en-US" sz="4000" u="sng" dirty="0"/>
          </a:p>
          <a:p>
            <a:pPr algn="ctr"/>
            <a:r>
              <a:rPr lang="en-US" sz="4000" dirty="0"/>
              <a:t>“The voice of one crying in the wilderness: "Prepare the way of the LORD; Make straight in the desert A highway for our God”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049546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6247864"/>
          </a:xfrm>
          <a:prstGeom prst="rect">
            <a:avLst/>
          </a:prstGeom>
        </p:spPr>
        <p:txBody>
          <a:bodyPr wrap="square">
            <a:spAutoFit/>
          </a:bodyPr>
          <a:lstStyle/>
          <a:p>
            <a:pPr algn="ctr"/>
            <a:r>
              <a:rPr lang="en-US" sz="4000" b="1" u="sng" dirty="0"/>
              <a:t>Matthew 11:7-15</a:t>
            </a:r>
            <a:endParaRPr lang="en-US" sz="4000" u="sng" dirty="0"/>
          </a:p>
          <a:p>
            <a:pPr algn="ctr"/>
            <a:r>
              <a:rPr lang="en-US" sz="4000" dirty="0"/>
              <a:t>7 As John's disciples were leaving, Jesus began to speak to the crowd about John: "What did you go out into the desert to see? A reed swayed by the wind? 8 If not, what did you go out to see? A man dressed in fine clothes? No, those who wear fine clothes are in kings' palaces.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020344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8094524"/>
          </a:xfrm>
          <a:prstGeom prst="rect">
            <a:avLst/>
          </a:prstGeom>
        </p:spPr>
        <p:txBody>
          <a:bodyPr wrap="square">
            <a:spAutoFit/>
          </a:bodyPr>
          <a:lstStyle/>
          <a:p>
            <a:pPr algn="ctr"/>
            <a:r>
              <a:rPr lang="en-US" sz="4000" dirty="0"/>
              <a:t>9 Then what did you go out to see? A prophet? Yes, I tell you, and more than a prophet. 10 This is the one about whom it is written: "'I will send my messenger ahead of you, who will prepare your way before you.' 11 I tell you the truth: Among those born of women there has not risen anyone greater than John the Baptist; yet he who is least in the kingdom of heaven is greater than he. </a:t>
            </a:r>
          </a:p>
          <a:p>
            <a:pPr algn="ctr"/>
            <a:r>
              <a:rPr lang="en-US" sz="4000" dirty="0"/>
              <a:t>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69993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246355" y="0"/>
            <a:ext cx="8686800" cy="3539430"/>
          </a:xfrm>
          <a:prstGeom prst="rect">
            <a:avLst/>
          </a:prstGeom>
          <a:noFill/>
        </p:spPr>
        <p:txBody>
          <a:bodyPr wrap="square" rtlCol="0">
            <a:spAutoFit/>
          </a:bodyPr>
          <a:lstStyle/>
          <a:p>
            <a:pPr algn="ctr"/>
            <a:r>
              <a:rPr lang="en-US" sz="3200" b="1" dirty="0"/>
              <a:t>Introduction to the Book of Mark</a:t>
            </a:r>
            <a:endParaRPr lang="en-US" sz="3200" dirty="0"/>
          </a:p>
          <a:p>
            <a:pPr algn="ctr"/>
            <a:r>
              <a:rPr lang="en-US" sz="2800" b="1" dirty="0"/>
              <a:t>By Pastor Fee Soliven</a:t>
            </a:r>
            <a:endParaRPr lang="en-US" sz="2800" dirty="0"/>
          </a:p>
          <a:p>
            <a:pPr algn="ctr"/>
            <a:r>
              <a:rPr lang="en-US" sz="3200" b="1" dirty="0"/>
              <a:t>Mark 1:1-3</a:t>
            </a:r>
            <a:endParaRPr lang="en-US" sz="3200" dirty="0"/>
          </a:p>
          <a:p>
            <a:pPr algn="ctr"/>
            <a:r>
              <a:rPr lang="en-US" sz="3200" b="1" dirty="0"/>
              <a:t>Wednesday Evening</a:t>
            </a:r>
            <a:endParaRPr lang="en-US" sz="3200" dirty="0"/>
          </a:p>
          <a:p>
            <a:pPr algn="ctr"/>
            <a:r>
              <a:rPr lang="en-US" sz="3200" b="1" dirty="0"/>
              <a:t>July 11, 2018</a:t>
            </a:r>
            <a:endParaRPr lang="en-US" sz="3200" dirty="0"/>
          </a:p>
          <a:p>
            <a:pPr algn="ctr"/>
            <a:r>
              <a:rPr lang="en-US" sz="3200" dirty="0"/>
              <a:t> </a:t>
            </a:r>
          </a:p>
          <a:p>
            <a:pPr algn="ctr"/>
            <a:endParaRPr lang="en-US" sz="3200" dirty="0"/>
          </a:p>
        </p:txBody>
      </p:sp>
      <p:pic>
        <p:nvPicPr>
          <p:cNvPr id="5" name="Picture 4" descr="C:\Users\Placido Soliven\Desktop\AllAboutJesus-Image1.jpg"/>
          <p:cNvPicPr>
            <a:picLocks noChangeAspect="1" noChangeArrowheads="1"/>
          </p:cNvPicPr>
          <p:nvPr/>
        </p:nvPicPr>
        <p:blipFill>
          <a:blip r:embed="rId3" cstate="print"/>
          <a:srcRect/>
          <a:stretch>
            <a:fillRect/>
          </a:stretch>
        </p:blipFill>
        <p:spPr bwMode="auto">
          <a:xfrm>
            <a:off x="0" y="2428043"/>
            <a:ext cx="9161755" cy="4419600"/>
          </a:xfrm>
          <a:prstGeom prst="rect">
            <a:avLst/>
          </a:prstGeom>
          <a:noFill/>
        </p:spPr>
      </p:pic>
      <p:pic>
        <p:nvPicPr>
          <p:cNvPr id="9" name="Picture 8" descr="AGCF highest resolution.jpg"/>
          <p:cNvPicPr>
            <a:picLocks noChangeAspect="1"/>
          </p:cNvPicPr>
          <p:nvPr/>
        </p:nvPicPr>
        <p:blipFill>
          <a:blip r:embed="rId4" cstate="print"/>
          <a:stretch>
            <a:fillRect/>
          </a:stretch>
        </p:blipFill>
        <p:spPr>
          <a:xfrm>
            <a:off x="-12577" y="5829300"/>
            <a:ext cx="1371600" cy="10287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5632311"/>
          </a:xfrm>
          <a:prstGeom prst="rect">
            <a:avLst/>
          </a:prstGeom>
        </p:spPr>
        <p:txBody>
          <a:bodyPr wrap="square">
            <a:spAutoFit/>
          </a:bodyPr>
          <a:lstStyle/>
          <a:p>
            <a:pPr algn="ctr"/>
            <a:r>
              <a:rPr lang="en-US" sz="4000" dirty="0"/>
              <a:t>12 From the days of John the Baptist until now, the kingdom of heaven has been forcefully advancing, and forceful men lay hold of it. 13 For all the Prophets and the Law prophesied until John. 14 And if you are willing to accept it, he is the Elijah who was to come. 15 He who has ears, let him hear.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275387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170099"/>
          </a:xfrm>
          <a:prstGeom prst="rect">
            <a:avLst/>
          </a:prstGeom>
        </p:spPr>
        <p:txBody>
          <a:bodyPr wrap="square">
            <a:spAutoFit/>
          </a:bodyPr>
          <a:lstStyle/>
          <a:p>
            <a:pPr algn="ctr"/>
            <a:r>
              <a:rPr lang="en-US" sz="4000" dirty="0"/>
              <a:t> </a:t>
            </a:r>
            <a:r>
              <a:rPr lang="en-US" sz="4000" b="1" dirty="0"/>
              <a:t> </a:t>
            </a:r>
            <a:r>
              <a:rPr lang="en-US" sz="4000" dirty="0"/>
              <a:t> </a:t>
            </a:r>
            <a:r>
              <a:rPr lang="en-US" sz="4000" b="1" dirty="0"/>
              <a:t>Purpose:</a:t>
            </a:r>
            <a:endParaRPr lang="en-US" sz="4000" dirty="0"/>
          </a:p>
          <a:p>
            <a:pPr algn="ctr"/>
            <a:r>
              <a:rPr lang="en-US" sz="4000" dirty="0"/>
              <a:t>To present the person, work and teachings of Jesus</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 Author:</a:t>
            </a:r>
            <a:endParaRPr lang="en-US" sz="4000" dirty="0"/>
          </a:p>
          <a:p>
            <a:pPr algn="ctr"/>
            <a:r>
              <a:rPr lang="en-US" sz="4000" dirty="0"/>
              <a:t>John Mark. He was not of the original 12 apostles, but he accompanied Paul on his first missionary journey found in </a:t>
            </a:r>
          </a:p>
          <a:p>
            <a:pPr algn="ctr"/>
            <a:r>
              <a:rPr lang="en-US" sz="4000" dirty="0"/>
              <a:t>Acts 13:13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 Audience:</a:t>
            </a:r>
            <a:endParaRPr lang="en-US" sz="4000" dirty="0"/>
          </a:p>
          <a:p>
            <a:pPr algn="ctr"/>
            <a:r>
              <a:rPr lang="en-US" sz="4000" dirty="0"/>
              <a:t>The Christians in Rome, where he wrote the Gospel</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60422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2554545"/>
          </a:xfrm>
          <a:prstGeom prst="rect">
            <a:avLst/>
          </a:prstGeom>
        </p:spPr>
        <p:txBody>
          <a:bodyPr wrap="square">
            <a:spAutoFit/>
          </a:bodyPr>
          <a:lstStyle/>
          <a:p>
            <a:pPr algn="ctr"/>
            <a:r>
              <a:rPr lang="en-US" sz="4000" b="1" dirty="0"/>
              <a:t>Date Written:</a:t>
            </a:r>
            <a:endParaRPr lang="en-US" sz="4000" dirty="0"/>
          </a:p>
          <a:p>
            <a:pPr algn="ctr"/>
            <a:r>
              <a:rPr lang="en-US" sz="4000" dirty="0"/>
              <a:t>Approximately A. D. 55 and 65, </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5632311"/>
          </a:xfrm>
          <a:prstGeom prst="rect">
            <a:avLst/>
          </a:prstGeom>
        </p:spPr>
        <p:txBody>
          <a:bodyPr wrap="square">
            <a:spAutoFit/>
          </a:bodyPr>
          <a:lstStyle/>
          <a:p>
            <a:pPr algn="ctr"/>
            <a:r>
              <a:rPr lang="en-US" sz="4000" b="1" dirty="0"/>
              <a:t> Setting:</a:t>
            </a:r>
            <a:endParaRPr lang="en-US" sz="4000" dirty="0"/>
          </a:p>
          <a:p>
            <a:pPr algn="ctr"/>
            <a:r>
              <a:rPr lang="en-US" sz="4000" dirty="0"/>
              <a:t>The Roman Empire under Tiberius Caesar. The empire with its common language and excellent transportation and communication systems, was ripe to hear Jesus’ message, which spread quickly from nation to nation.</a:t>
            </a:r>
          </a:p>
          <a:p>
            <a:pPr algn="ctr"/>
            <a:r>
              <a:rPr lang="en-US" sz="4000" dirty="0"/>
              <a:t> </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39487733"/>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lang="en-US" sz="4000" b="1" dirty="0"/>
              <a:t>Key Verse:</a:t>
            </a:r>
            <a:endParaRPr lang="en-US" sz="4000" dirty="0"/>
          </a:p>
          <a:p>
            <a:pPr algn="ctr"/>
            <a:r>
              <a:rPr lang="en-US" sz="4000" b="1" dirty="0"/>
              <a:t>Mark 10:45</a:t>
            </a:r>
            <a:endParaRPr lang="en-US" sz="4000" dirty="0"/>
          </a:p>
          <a:p>
            <a:pPr algn="ctr"/>
            <a:r>
              <a:rPr lang="en-US" sz="4000" dirty="0"/>
              <a:t>“For even the Son of Man did not come to be served, but to serve, and to give His life a ransom for many." </a:t>
            </a:r>
          </a:p>
          <a:p>
            <a:pPr algn="ctr"/>
            <a:r>
              <a:rPr lang="en-US" sz="4000" dirty="0"/>
              <a:t> </a:t>
            </a:r>
          </a:p>
          <a:p>
            <a:pPr algn="ctr"/>
            <a:r>
              <a:rPr lang="en-US" sz="4000" b="1" dirty="0"/>
              <a:t> </a:t>
            </a: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4596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20937</TotalTime>
  <Words>812</Words>
  <Application>Microsoft Office PowerPoint</Application>
  <PresentationFormat>On-screen Show (4:3)</PresentationFormat>
  <Paragraphs>172</Paragraphs>
  <Slides>31</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31</vt:i4>
      </vt:variant>
    </vt:vector>
  </HeadingPairs>
  <TitlesOfParts>
    <vt:vector size="38" baseType="lpstr">
      <vt:lpstr>Arial</vt:lpstr>
      <vt:lpstr>Calibri</vt:lpstr>
      <vt:lpstr>Constantia</vt:lpstr>
      <vt:lpstr>Wingdings 2</vt:lpstr>
      <vt:lpstr>Flow</vt:lpstr>
      <vt:lpstr>1_Office Theme</vt:lpstr>
      <vt:lpstr>1_Flow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1328</cp:revision>
  <dcterms:created xsi:type="dcterms:W3CDTF">2013-06-05T21:04:28Z</dcterms:created>
  <dcterms:modified xsi:type="dcterms:W3CDTF">2018-07-12T05:31:54Z</dcterms:modified>
</cp:coreProperties>
</file>