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9"/>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48" r:id="rId42"/>
    <p:sldId id="915" r:id="rId43"/>
    <p:sldId id="916" r:id="rId44"/>
    <p:sldId id="933" r:id="rId45"/>
    <p:sldId id="934" r:id="rId46"/>
    <p:sldId id="935" r:id="rId47"/>
    <p:sldId id="936" r:id="rId48"/>
    <p:sldId id="937" r:id="rId49"/>
    <p:sldId id="938" r:id="rId50"/>
    <p:sldId id="939" r:id="rId51"/>
    <p:sldId id="940" r:id="rId52"/>
    <p:sldId id="941" r:id="rId53"/>
    <p:sldId id="942" r:id="rId54"/>
    <p:sldId id="943" r:id="rId55"/>
    <p:sldId id="944" r:id="rId56"/>
    <p:sldId id="947" r:id="rId57"/>
    <p:sldId id="95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94660"/>
  </p:normalViewPr>
  <p:slideViewPr>
    <p:cSldViewPr>
      <p:cViewPr varScale="1">
        <p:scale>
          <a:sx n="108" d="100"/>
          <a:sy n="108" d="100"/>
        </p:scale>
        <p:origin x="130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7/1/2018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3046988"/>
          </a:xfrm>
          <a:prstGeom prst="rect">
            <a:avLst/>
          </a:prstGeom>
          <a:noFill/>
        </p:spPr>
        <p:txBody>
          <a:bodyPr wrap="square" rtlCol="0">
            <a:spAutoFit/>
          </a:bodyPr>
          <a:lstStyle/>
          <a:p>
            <a:pPr algn="ctr"/>
            <a:r>
              <a:rPr lang="en-US" sz="3200" b="1" dirty="0"/>
              <a:t>Jesus Help Me Follow You</a:t>
            </a:r>
            <a:endParaRPr lang="en-US" sz="3200" dirty="0"/>
          </a:p>
          <a:p>
            <a:pPr algn="ctr"/>
            <a:r>
              <a:rPr lang="en-US" sz="2800" b="1" dirty="0"/>
              <a:t>by Pastor Fee Soliven</a:t>
            </a:r>
            <a:endParaRPr lang="en-US" sz="2800" dirty="0"/>
          </a:p>
          <a:p>
            <a:pPr algn="ctr"/>
            <a:r>
              <a:rPr lang="en-US" sz="3200" b="1" dirty="0"/>
              <a:t>Proverbs 3:5-6</a:t>
            </a:r>
            <a:endParaRPr lang="en-US" sz="3200" dirty="0"/>
          </a:p>
          <a:p>
            <a:pPr algn="ctr"/>
            <a:r>
              <a:rPr lang="en-US" sz="3200" b="1" dirty="0"/>
              <a:t>Sunday Morning</a:t>
            </a:r>
            <a:endParaRPr lang="en-US" sz="3200" dirty="0"/>
          </a:p>
          <a:p>
            <a:pPr algn="ctr"/>
            <a:r>
              <a:rPr lang="en-US" sz="3200" b="1" dirty="0"/>
              <a:t>July 1, 2018</a:t>
            </a:r>
            <a:endParaRPr lang="en-US" sz="3200" dirty="0"/>
          </a:p>
          <a:p>
            <a:pPr algn="ctr"/>
            <a:endParaRPr lang="en-US" sz="3200" b="1" dirty="0"/>
          </a:p>
        </p:txBody>
      </p:sp>
      <p:pic>
        <p:nvPicPr>
          <p:cNvPr id="3" name="Picture 2" descr="A sunset over a body of water&#10;&#10;Description generated with very high confidence">
            <a:extLst>
              <a:ext uri="{FF2B5EF4-FFF2-40B4-BE49-F238E27FC236}">
                <a16:creationId xmlns:a16="http://schemas.microsoft.com/office/drawing/2014/main" id="{4AFB5F66-ACF9-4FAE-8134-120BC0CADE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00"/>
            <a:ext cx="9144000" cy="4419600"/>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12577" y="6036815"/>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Proverbs 3:5-6</a:t>
            </a:r>
            <a:endParaRPr lang="en-US" sz="4000" dirty="0"/>
          </a:p>
          <a:p>
            <a:pPr algn="ctr"/>
            <a:r>
              <a:rPr lang="en-US" sz="4000" dirty="0"/>
              <a:t>5 Trust in the LORD with all your heart, And lean not on your own understanding; 6 In all your ways acknowledge Him, And He shall direct your paths. </a:t>
            </a:r>
          </a:p>
          <a:p>
            <a:pPr algn="ct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 </a:t>
            </a:r>
            <a:r>
              <a:rPr lang="en-US" sz="4000" b="1" dirty="0"/>
              <a:t> </a:t>
            </a:r>
            <a:r>
              <a:rPr lang="en-US" sz="4000" dirty="0"/>
              <a:t> </a:t>
            </a:r>
            <a:r>
              <a:rPr lang="en-US" sz="4000" b="1" dirty="0"/>
              <a:t>Life is really just one continuous series of decisions, but we are not left to figure all this out by ourselves. </a:t>
            </a:r>
            <a:endParaRPr lang="en-US" sz="4000" dirty="0"/>
          </a:p>
          <a:p>
            <a:pPr algn="ctr"/>
            <a:r>
              <a:rPr lang="en-US" sz="4000" dirty="0"/>
              <a:t> </a:t>
            </a:r>
          </a:p>
          <a:p>
            <a:pPr algn="ctr"/>
            <a:endParaRPr lang="en-US" sz="4000" dirty="0"/>
          </a:p>
          <a:p>
            <a:pPr algn="ctr"/>
            <a:r>
              <a:rPr lang="en-US" sz="4000" dirty="0"/>
              <a:t> </a:t>
            </a:r>
          </a:p>
          <a:p>
            <a:pPr lvl="0" algn="ctr" fontAlgn="base">
              <a:spcBef>
                <a:spcPct val="0"/>
              </a:spcBef>
              <a:spcAft>
                <a:spcPct val="0"/>
              </a:spcAft>
              <a:defRPr/>
            </a:pP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b="1" u="sng" dirty="0"/>
              <a:t>Proverbs 15:2-3</a:t>
            </a:r>
            <a:endParaRPr lang="en-US" sz="4000" u="sng" dirty="0"/>
          </a:p>
          <a:p>
            <a:pPr algn="ctr"/>
            <a:r>
              <a:rPr lang="en-US" sz="4000" dirty="0"/>
              <a:t>2 The tongue of the wise uses knowledge rightly, But the mouth of fools pours forth foolishness. 3 The eyes of the LORD are in every place, Keeping watch on the evil and the good.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694414"/>
          </a:xfrm>
          <a:prstGeom prst="rect">
            <a:avLst/>
          </a:prstGeom>
        </p:spPr>
        <p:txBody>
          <a:bodyPr wrap="square">
            <a:spAutoFit/>
          </a:bodyPr>
          <a:lstStyle/>
          <a:p>
            <a:pPr algn="ctr"/>
            <a:r>
              <a:rPr lang="en-US" sz="3800" b="1" u="sng" dirty="0"/>
              <a:t>1 Kings 12:1-11</a:t>
            </a:r>
            <a:endParaRPr lang="en-US" sz="3800" u="sng" dirty="0"/>
          </a:p>
          <a:p>
            <a:pPr algn="ctr"/>
            <a:r>
              <a:rPr lang="en-US" sz="3800" dirty="0"/>
              <a:t>1 And Rehoboam went to Shechem, for all Israel had gone to Shechem to make him king. 2 So it happened, when Jeroboam the son of </a:t>
            </a:r>
            <a:r>
              <a:rPr lang="en-US" sz="3800" dirty="0" err="1"/>
              <a:t>Nebat</a:t>
            </a:r>
            <a:r>
              <a:rPr lang="en-US" sz="3800" dirty="0"/>
              <a:t> heard it (he was still in Egypt, for he had fled from the presence of King Solomon and had been dwelling in Egypt), 3 that they sent and called him. Then Jeroboam and the whole assembly of Israel came and spoke to Rehoboam, saying, </a:t>
            </a:r>
          </a:p>
          <a:p>
            <a:pPr algn="ctr"/>
            <a:r>
              <a:rPr lang="en-US" sz="3800" dirty="0"/>
              <a:t> </a:t>
            </a:r>
          </a:p>
          <a:p>
            <a:pPr algn="ctr"/>
            <a:endParaRPr lang="en-US" sz="3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7694414"/>
          </a:xfrm>
          <a:prstGeom prst="rect">
            <a:avLst/>
          </a:prstGeom>
        </p:spPr>
        <p:txBody>
          <a:bodyPr wrap="square">
            <a:spAutoFit/>
          </a:bodyPr>
          <a:lstStyle/>
          <a:p>
            <a:pPr algn="ctr"/>
            <a:r>
              <a:rPr lang="en-US" sz="3800" dirty="0"/>
              <a:t>4 "Your father made our yoke heavy; now therefore, lighten the burdensome service of your father, and his heavy yoke which he put on us, and we will serve you." 5 So he said to them, "Depart for three days, then come back to me." And the people departed. 6 Then King Rehoboam consulted the elders who stood before his father Solomon while he still lived, and he said, "How do you advise me to answer these people?" </a:t>
            </a:r>
          </a:p>
          <a:p>
            <a:pPr algn="ctr"/>
            <a:r>
              <a:rPr lang="en-US" sz="3800" dirty="0"/>
              <a:t> </a:t>
            </a:r>
          </a:p>
          <a:p>
            <a:pPr algn="ctr"/>
            <a:endParaRPr lang="en-US" sz="3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7478970"/>
          </a:xfrm>
          <a:prstGeom prst="rect">
            <a:avLst/>
          </a:prstGeom>
        </p:spPr>
        <p:txBody>
          <a:bodyPr wrap="square">
            <a:spAutoFit/>
          </a:bodyPr>
          <a:lstStyle/>
          <a:p>
            <a:pPr algn="ctr"/>
            <a:r>
              <a:rPr lang="en-US" sz="4000" dirty="0"/>
              <a:t>7 And they spoke to him, saying, "If you will be a servant to these people today, and serve them, and answer them, and speak good words to them, then they will be your servants forever." 8 But he rejected the advice which the elders had given him, and consulted the young men who had grown up with him, who stood before him. </a:t>
            </a:r>
          </a:p>
          <a:p>
            <a:pPr algn="ctr"/>
            <a:r>
              <a:rPr lang="en-US" sz="4000" dirty="0"/>
              <a:t> </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63746"/>
          </a:xfrm>
          <a:prstGeom prst="rect">
            <a:avLst/>
          </a:prstGeom>
        </p:spPr>
        <p:txBody>
          <a:bodyPr wrap="square">
            <a:spAutoFit/>
          </a:bodyPr>
          <a:lstStyle/>
          <a:p>
            <a:pPr algn="ctr"/>
            <a:r>
              <a:rPr lang="en-US" sz="3700" dirty="0"/>
              <a:t>9 And he said to them, "What advice do you give? How should we answer this people who have spoken to me, saying, 'Lighten the yoke which your father put on us'?" 10 Then the young men who had grown up with him spoke to him, saying, "Thus you should speak to this people who have spoken to you, saying, 'Your father made our yoke heavy, but you make it lighter on us'--thus you shall say to them: 'My little finger shall be thicker than my father's waist! </a:t>
            </a:r>
          </a:p>
          <a:p>
            <a:pPr algn="ctr"/>
            <a:r>
              <a:rPr lang="en-US" sz="3700" dirty="0"/>
              <a:t> </a:t>
            </a:r>
          </a:p>
          <a:p>
            <a:pPr algn="ctr"/>
            <a:endParaRPr lang="en-US" sz="37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4401205"/>
          </a:xfrm>
          <a:prstGeom prst="rect">
            <a:avLst/>
          </a:prstGeom>
        </p:spPr>
        <p:txBody>
          <a:bodyPr wrap="square">
            <a:spAutoFit/>
          </a:bodyPr>
          <a:lstStyle/>
          <a:p>
            <a:pPr algn="ctr"/>
            <a:r>
              <a:rPr kumimoji="0" lang="en-US" sz="4000" i="0" u="sng" strike="noStrike" kern="1200" cap="none" spc="0" normalizeH="0" baseline="0" noProof="0" dirty="0">
                <a:ln>
                  <a:noFill/>
                </a:ln>
                <a:solidFill>
                  <a:prstClr val="black"/>
                </a:solidFill>
                <a:effectLst/>
                <a:uLnTx/>
                <a:uFillTx/>
                <a:latin typeface="Calibri"/>
              </a:rPr>
              <a:t> </a:t>
            </a:r>
            <a:r>
              <a:rPr lang="en-US" sz="4000" dirty="0"/>
              <a:t>11 And now, whereas my father put a heavy yoke on you, I will add to your yoke; my father chastised you with whips, but I will chastise you with scourges!'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b="1" dirty="0"/>
              <a:t>How do we detect bad counsel?</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dirty="0"/>
              <a:t>1. Unwise counselors make little or no mention of God or His Word</a:t>
            </a: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4401205"/>
          </a:xfrm>
          <a:prstGeom prst="rect">
            <a:avLst/>
          </a:prstGeom>
        </p:spPr>
        <p:txBody>
          <a:bodyPr wrap="square">
            <a:spAutoFit/>
          </a:bodyPr>
          <a:lstStyle/>
          <a:p>
            <a:pPr algn="ctr"/>
            <a:r>
              <a:rPr lang="en-US" sz="4000" b="1" dirty="0"/>
              <a:t>2. There will be an absence of prayer</a:t>
            </a:r>
            <a:r>
              <a:rPr lang="en-US" sz="4000" dirty="0"/>
              <a:t> </a:t>
            </a:r>
          </a:p>
          <a:p>
            <a:pPr algn="ctr"/>
            <a:r>
              <a:rPr lang="en-US" sz="4000" dirty="0"/>
              <a:t> </a:t>
            </a:r>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0405586"/>
          </a:xfrm>
          <a:prstGeom prst="rect">
            <a:avLst/>
          </a:prstGeom>
        </p:spPr>
        <p:txBody>
          <a:bodyPr wrap="square">
            <a:spAutoFit/>
          </a:bodyPr>
          <a:lstStyle/>
          <a:p>
            <a:pPr algn="ctr"/>
            <a:r>
              <a:rPr lang="en-US" sz="4000" b="1" dirty="0"/>
              <a:t>3. They may display a subtle defensiveness about using Scripture for guidance</a:t>
            </a:r>
            <a:r>
              <a:rPr lang="en-US" sz="4000" dirty="0"/>
              <a:t> </a:t>
            </a:r>
          </a:p>
          <a:p>
            <a:pPr algn="ctr"/>
            <a:r>
              <a:rPr lang="en-US" sz="4000" dirty="0"/>
              <a:t> </a:t>
            </a:r>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dirty="0"/>
              <a:t> </a:t>
            </a:r>
          </a:p>
          <a:p>
            <a:pPr lvl="0" algn="ctr">
              <a:defRPr/>
            </a:pPr>
            <a:endParaRPr lang="en-US" sz="4000" dirty="0">
              <a:solidFill>
                <a:prstClr val="black"/>
              </a:solidFill>
              <a:latin typeface="Calibri"/>
            </a:endParaRPr>
          </a:p>
          <a:p>
            <a:pPr lvl="0" algn="ctr">
              <a:defRPr/>
            </a:pPr>
            <a:r>
              <a:rPr lang="en-US" sz="4000" dirty="0">
                <a:solidFill>
                  <a:prstClr val="black"/>
                </a:solidFill>
                <a:latin typeface="Calibri"/>
              </a:rPr>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dirty="0"/>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938992"/>
          </a:xfrm>
          <a:prstGeom prst="rect">
            <a:avLst/>
          </a:prstGeom>
        </p:spPr>
        <p:txBody>
          <a:bodyPr wrap="square">
            <a:spAutoFit/>
          </a:bodyPr>
          <a:lstStyle/>
          <a:p>
            <a:pPr algn="ctr"/>
            <a:r>
              <a:rPr lang="en-US" sz="4000" b="1" dirty="0"/>
              <a:t>4. They may suggest actions that are not scriptural</a:t>
            </a:r>
            <a:r>
              <a:rPr lang="en-US" sz="4000" dirty="0"/>
              <a:t> </a:t>
            </a:r>
          </a:p>
          <a:p>
            <a:pPr algn="ctr"/>
            <a:endParaRPr lang="en-US" sz="4000" dirty="0"/>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785652"/>
          </a:xfrm>
          <a:prstGeom prst="rect">
            <a:avLst/>
          </a:prstGeom>
        </p:spPr>
        <p:txBody>
          <a:bodyPr wrap="square">
            <a:spAutoFit/>
          </a:bodyPr>
          <a:lstStyle/>
          <a:p>
            <a:pPr algn="ctr"/>
            <a:r>
              <a:rPr lang="en-US" sz="4000" b="1" dirty="0"/>
              <a:t>5. Unwise counselors may be very critical of Christian leaders or godly people</a:t>
            </a: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323439"/>
          </a:xfrm>
          <a:prstGeom prst="rect">
            <a:avLst/>
          </a:prstGeom>
        </p:spPr>
        <p:txBody>
          <a:bodyPr wrap="square">
            <a:spAutoFit/>
          </a:bodyPr>
          <a:lstStyle/>
          <a:p>
            <a:pPr algn="ctr"/>
            <a:r>
              <a:rPr lang="en-US" sz="4000" b="1" dirty="0"/>
              <a:t>6. They suggest reading material that ignores God’s Word</a:t>
            </a:r>
            <a:r>
              <a:rPr lang="en-US" sz="4000" dirty="0"/>
              <a:t> </a:t>
            </a:r>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554545"/>
          </a:xfrm>
          <a:prstGeom prst="rect">
            <a:avLst/>
          </a:prstGeom>
        </p:spPr>
        <p:txBody>
          <a:bodyPr wrap="square">
            <a:spAutoFit/>
          </a:bodyPr>
          <a:lstStyle/>
          <a:p>
            <a:pPr algn="ctr"/>
            <a:r>
              <a:rPr lang="en-US" sz="4000" b="1" dirty="0"/>
              <a:t>7. Sometimes counselors give advice according to what they think we want to hear</a:t>
            </a:r>
            <a:r>
              <a:rPr lang="en-US" sz="4000" dirty="0"/>
              <a:t> </a:t>
            </a:r>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785652"/>
          </a:xfrm>
          <a:prstGeom prst="rect">
            <a:avLst/>
          </a:prstGeom>
        </p:spPr>
        <p:txBody>
          <a:bodyPr wrap="square">
            <a:spAutoFit/>
          </a:bodyPr>
          <a:lstStyle/>
          <a:p>
            <a:pPr algn="ctr"/>
            <a:r>
              <a:rPr lang="en-US" sz="4000" b="1" dirty="0"/>
              <a:t>8. An advisor may seek to control the one counseled</a:t>
            </a:r>
            <a:r>
              <a:rPr lang="en-US" sz="4000" dirty="0"/>
              <a:t> </a:t>
            </a:r>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9. Some counselors may seek to create a sense of dependency on them</a:t>
            </a: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10. Avoid counselors with an ungodly lifestyle</a:t>
            </a: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2554545"/>
          </a:xfrm>
          <a:prstGeom prst="rect">
            <a:avLst/>
          </a:prstGeom>
        </p:spPr>
        <p:txBody>
          <a:bodyPr wrap="square">
            <a:spAutoFit/>
          </a:bodyPr>
          <a:lstStyle/>
          <a:p>
            <a:pPr algn="ctr"/>
            <a:r>
              <a:rPr lang="en-US" sz="4000" b="1" dirty="0"/>
              <a:t>11. Some advisors may want to give us an out </a:t>
            </a:r>
            <a:endParaRPr lang="en-US" sz="4000" dirty="0"/>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1938992"/>
          </a:xfrm>
          <a:prstGeom prst="rect">
            <a:avLst/>
          </a:prstGeom>
        </p:spPr>
        <p:txBody>
          <a:bodyPr wrap="square">
            <a:spAutoFit/>
          </a:bodyPr>
          <a:lstStyle/>
          <a:p>
            <a:pPr algn="ctr"/>
            <a:r>
              <a:rPr lang="en-US" sz="4000" b="1" dirty="0"/>
              <a:t>12. Some counselors are seeking our approval</a:t>
            </a: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554545"/>
          </a:xfrm>
          <a:prstGeom prst="rect">
            <a:avLst/>
          </a:prstGeom>
        </p:spPr>
        <p:txBody>
          <a:bodyPr wrap="square">
            <a:spAutoFit/>
          </a:bodyPr>
          <a:lstStyle/>
          <a:p>
            <a:pPr algn="ctr"/>
            <a:r>
              <a:rPr lang="en-US" sz="4000" b="1" dirty="0"/>
              <a:t>13. Some people counsel in a way that is profitable for themselves</a:t>
            </a:r>
            <a:endParaRPr lang="en-US" sz="4000" dirty="0"/>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dirty="0"/>
              <a:t>14. Sometimes a counselor may become inappropriately involved with the counselee</a:t>
            </a:r>
            <a:r>
              <a:rPr lang="en-US" sz="4000" dirty="0"/>
              <a:t> </a:t>
            </a:r>
          </a:p>
          <a:p>
            <a:pPr algn="ct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9941183"/>
          </a:xfrm>
          <a:prstGeom prst="rect">
            <a:avLst/>
          </a:prstGeom>
        </p:spPr>
        <p:txBody>
          <a:bodyPr wrap="square">
            <a:spAutoFit/>
          </a:bodyPr>
          <a:lstStyle/>
          <a:p>
            <a:pPr algn="ctr"/>
            <a:r>
              <a:rPr lang="en-US" sz="4000" b="1" dirty="0"/>
              <a:t>15. A counselor may unload on the person seeking help</a:t>
            </a: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9941183"/>
          </a:xfrm>
          <a:prstGeom prst="rect">
            <a:avLst/>
          </a:prstGeom>
        </p:spPr>
        <p:txBody>
          <a:bodyPr wrap="square">
            <a:spAutoFit/>
          </a:bodyPr>
          <a:lstStyle/>
          <a:p>
            <a:pPr algn="ctr"/>
            <a:r>
              <a:rPr lang="en-US" sz="4000" b="1" dirty="0"/>
              <a:t>16. We should not go to an unbeliever for godly counsel</a:t>
            </a: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2554545"/>
          </a:xfrm>
          <a:prstGeom prst="rect">
            <a:avLst/>
          </a:prstGeom>
        </p:spPr>
        <p:txBody>
          <a:bodyPr wrap="square">
            <a:spAutoFit/>
          </a:bodyPr>
          <a:lstStyle/>
          <a:p>
            <a:pPr algn="ctr"/>
            <a:r>
              <a:rPr lang="en-US" sz="4000" b="1" dirty="0"/>
              <a:t>What are the consequences of going to an ungodly counselor?</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1938992"/>
          </a:xfrm>
          <a:prstGeom prst="rect">
            <a:avLst/>
          </a:prstGeom>
        </p:spPr>
        <p:txBody>
          <a:bodyPr wrap="square">
            <a:spAutoFit/>
          </a:bodyPr>
          <a:lstStyle/>
          <a:p>
            <a:pPr algn="ctr"/>
            <a:r>
              <a:rPr lang="en-US" sz="4000" b="1" dirty="0"/>
              <a:t>We might make the wrong decision. </a:t>
            </a:r>
          </a:p>
          <a:p>
            <a:pPr algn="ctr"/>
            <a:r>
              <a:rPr lang="en-US" sz="4000" b="1"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We might be deceived </a:t>
            </a:r>
          </a:p>
          <a:p>
            <a:pPr algn="ctr"/>
            <a:endParaRPr lang="en-US" sz="4000" b="1" dirty="0"/>
          </a:p>
          <a:p>
            <a:pPr algn="ctr"/>
            <a:endParaRPr lang="en-US" sz="4000" b="1"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2 Peter 2:1-10</a:t>
            </a:r>
            <a:endParaRPr lang="en-US" sz="4000" u="sng" dirty="0"/>
          </a:p>
          <a:p>
            <a:pPr algn="ctr"/>
            <a:r>
              <a:rPr lang="en-US" sz="4000" dirty="0"/>
              <a:t>1 But there were also false prophets among the people, even as there will be false teachers among you, who will secretly bring in destructive heresies, even denying the Lord who bought them, and bring on themselves swift destruction. </a:t>
            </a:r>
          </a:p>
          <a:p>
            <a:pPr algn="ctr"/>
            <a:r>
              <a:rPr lang="en-US" sz="4000" dirty="0"/>
              <a:t> </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94524"/>
          </a:xfrm>
          <a:prstGeom prst="rect">
            <a:avLst/>
          </a:prstGeom>
        </p:spPr>
        <p:txBody>
          <a:bodyPr wrap="square">
            <a:spAutoFit/>
          </a:bodyPr>
          <a:lstStyle/>
          <a:p>
            <a:pPr algn="ctr"/>
            <a:r>
              <a:rPr lang="en-US" sz="4000" dirty="0"/>
              <a:t>2 And many will follow their destructive ways, because of whom the way of truth will be blasphemed. 3 By covetousness they will exploit you with deceptive words; for a long time their judgment has not been idle, and their destruction does not slumber. 4 For if God did not spare the angels who sinned, but cast them down to hell and delivered them into chains of darkness, to be reserved for judgment; </a:t>
            </a:r>
          </a:p>
          <a:p>
            <a:pPr algn="ctr"/>
            <a:r>
              <a:rPr lang="en-US" sz="4000" dirty="0"/>
              <a:t> </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6863417"/>
          </a:xfrm>
          <a:prstGeom prst="rect">
            <a:avLst/>
          </a:prstGeom>
        </p:spPr>
        <p:txBody>
          <a:bodyPr wrap="square">
            <a:spAutoFit/>
          </a:bodyPr>
          <a:lstStyle/>
          <a:p>
            <a:pPr algn="ctr"/>
            <a:r>
              <a:rPr lang="en-US" sz="4000" dirty="0"/>
              <a:t>5 and did not spare the ancient world, but saved Noah, one of eight people, a preacher of righteousness, bringing in the flood on the world of the ungodly; 6 and turning the cities of Sodom and Gomorrah into ashes, condemned them to destruction, making them an example to those who afterward would live ungodly; </a:t>
            </a:r>
          </a:p>
          <a:p>
            <a:pPr algn="ctr"/>
            <a:r>
              <a:rPr lang="en-US" sz="4000" dirty="0"/>
              <a:t> </a:t>
            </a:r>
          </a:p>
          <a:p>
            <a:pPr algn="ct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dirty="0"/>
              <a:t> 7 and delivered righteous Lot, who was oppressed by the filthy conduct of the wicked 8(for that righteous man, dwelling among them, tormented his righteous soul from day to day by seeing and hearing their lawless deeds)-- 9 then the Lord knows how to deliver the godly out of temptations and to reserve the unjust under punishment for the day of judgment, </a:t>
            </a:r>
          </a:p>
          <a:p>
            <a:pPr algn="ctr"/>
            <a:r>
              <a:rPr lang="en-US" sz="4000" dirty="0"/>
              <a:t> </a:t>
            </a:r>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dirty="0"/>
              <a:t>10 and especially those who walk according to the flesh in the lust of uncleanness and despise authority. They are presumptuous, self-willed. They are not afraid to speak evil of dignitaries,</a:t>
            </a:r>
          </a:p>
          <a:p>
            <a:pPr algn="ctr"/>
            <a:r>
              <a:rPr lang="en-US" sz="4000" dirty="0"/>
              <a:t> </a:t>
            </a:r>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dirty="0"/>
              <a:t>We could be controlled by the counselor. </a:t>
            </a:r>
          </a:p>
          <a:p>
            <a:pPr algn="ctr"/>
            <a:r>
              <a:rPr lang="en-US" sz="4000" dirty="0"/>
              <a:t> </a:t>
            </a:r>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dirty="0"/>
              <a:t>It may cost us financially. </a:t>
            </a:r>
          </a:p>
          <a:p>
            <a:pPr algn="ctr"/>
            <a:r>
              <a:rPr lang="en-US" sz="4000" dirty="0"/>
              <a:t> </a:t>
            </a:r>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dirty="0"/>
              <a:t>It could separate friends. </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dirty="0"/>
              <a:t>It may injure our marriage. </a:t>
            </a:r>
          </a:p>
          <a:p>
            <a:pPr algn="ctr"/>
            <a:endParaRPr lang="en-US" sz="4000" dirty="0"/>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Arial"/>
                <a:ea typeface="+mn-ea"/>
                <a:cs typeface="Arial"/>
              </a:rPr>
              <a:t>We could turn away from trusting God and turn to trusting a person.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Arial"/>
                <a:ea typeface="+mn-ea"/>
                <a:cs typeface="Arial"/>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107978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dirty="0"/>
              <a:t>We might be encouraged to make decisions that violate God’s Word. </a:t>
            </a:r>
          </a:p>
          <a:p>
            <a:pPr algn="ctr"/>
            <a:r>
              <a:rPr lang="en-US" sz="4000" dirty="0"/>
              <a:t> </a:t>
            </a:r>
          </a:p>
          <a:p>
            <a:pPr algn="ctr"/>
            <a:endParaRPr lang="en-US" sz="4000" dirty="0"/>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323713"/>
          </a:xfrm>
          <a:prstGeom prst="rect">
            <a:avLst/>
          </a:prstGeom>
        </p:spPr>
        <p:txBody>
          <a:bodyPr wrap="square">
            <a:spAutoFit/>
          </a:bodyPr>
          <a:lstStyle/>
          <a:p>
            <a:pPr algn="ctr"/>
            <a:r>
              <a:rPr lang="en-US" sz="3600" dirty="0"/>
              <a:t>We may be led astray and lead someone else astray also.</a:t>
            </a:r>
          </a:p>
          <a:p>
            <a:pPr algn="ctr"/>
            <a:r>
              <a:rPr lang="en-US" sz="3600" b="1" dirty="0"/>
              <a:t> </a:t>
            </a:r>
            <a:endParaRPr lang="en-US" sz="3600" dirty="0"/>
          </a:p>
          <a:p>
            <a:pPr algn="ctr"/>
            <a:endParaRPr lang="en-US" sz="3700" dirty="0"/>
          </a:p>
        </p:txBody>
      </p:sp>
    </p:spTree>
    <p:extLst>
      <p:ext uri="{BB962C8B-B14F-4D97-AF65-F5344CB8AC3E}">
        <p14:creationId xmlns:p14="http://schemas.microsoft.com/office/powerpoint/2010/main" val="19959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Psalm 1:1-6</a:t>
            </a:r>
            <a:endParaRPr lang="en-US" sz="4000" u="sng" dirty="0"/>
          </a:p>
          <a:p>
            <a:pPr algn="ctr"/>
            <a:r>
              <a:rPr lang="en-US" sz="4000" dirty="0"/>
              <a:t>1 Blessed is the man Who walks not in the counsel of the ungodly, Nor stands in the path of sinners, Nor sits in the seat of the scornful; 2 But his delight is in the law of the LORD, And in His law he meditates day and night. </a:t>
            </a:r>
          </a:p>
          <a:p>
            <a:pPr algn="ctr"/>
            <a:r>
              <a:rPr lang="en-US" sz="4000" dirty="0"/>
              <a:t> </a:t>
            </a:r>
          </a:p>
          <a:p>
            <a:pPr algn="ct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118372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3 He shall be like a tree Planted by the rivers of water, That brings forth its fruit in its season, Whose leaf also shall not wither; And whatever he does shall prosper. 4 The ungodly are not so, But are like the chaff which the wind drives away.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104896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5 Therefore the ungodly shall not stand in the judgment, Nor sinners in the congregation of the righteous. 6 For the LORD knows the way of the righteous, But the way of the ungodly shall perish.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123241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Isaiah 9:6</a:t>
            </a:r>
            <a:endParaRPr lang="en-US" sz="4000" u="sng" dirty="0"/>
          </a:p>
          <a:p>
            <a:pPr algn="ctr"/>
            <a:r>
              <a:rPr lang="en-US" sz="4000" dirty="0"/>
              <a:t>“For unto us a Child is born, Unto us a Son is given; And the government will be upon His shoulder. And His name will be called Wonderful, Counselor, Mighty God, Everlasting Father, Prince of  Peace”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280878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1 John 2:1-8   </a:t>
            </a:r>
          </a:p>
          <a:p>
            <a:pPr algn="ctr"/>
            <a:r>
              <a:rPr lang="en-US" sz="4000" b="1" dirty="0"/>
              <a:t>(Living Bible Translation)</a:t>
            </a:r>
            <a:endParaRPr lang="en-US" sz="4000" dirty="0"/>
          </a:p>
          <a:p>
            <a:pPr algn="ctr"/>
            <a:r>
              <a:rPr lang="en-US" sz="4000" dirty="0"/>
              <a:t>1 My little children, I am telling you this so that you will stay away from sin. But if you sin, there is someone to plead for you before the Father. His name is Jesus Christ, the one who is all that is good and who pleases God completely.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375391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2 He is the one who took God's wrath against our sins upon himself and brought us into fellowship with God; and he is the forgiveness for our sins, and not only ours but all the world's. 3 And how can we be sure that we belong to him? By looking within ourselves: are we really trying to do what he wants us to?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135859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4 Someone may say, "I am a Christian; I am on my way to heaven; I belong to Christ." But if he doesn't do what Christ tells him to, he is a liar. 5 But those who do what Christ tells them to will learn to love God more and more. That is the way to know whether or not you are a Christian.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53899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694414"/>
          </a:xfrm>
          <a:prstGeom prst="rect">
            <a:avLst/>
          </a:prstGeom>
        </p:spPr>
        <p:txBody>
          <a:bodyPr wrap="square">
            <a:spAutoFit/>
          </a:bodyPr>
          <a:lstStyle/>
          <a:p>
            <a:pPr algn="ctr"/>
            <a:r>
              <a:rPr lang="en-US" sz="3800" dirty="0"/>
              <a:t>6 Anyone who says he is a Christian should live as Christ did. 7 Dear brothers, I am not writing out a new rule for you to obey, for it is an old one you have always had, right from the start. You have heard it all before. 8 Yet it is always new, and works for you just as it did for Christ; and as we obey this commandment, to love one another, the darkness in our lives disappears and the new light of life in Christ shines in.</a:t>
            </a:r>
          </a:p>
          <a:p>
            <a:pPr algn="ctr"/>
            <a:r>
              <a:rPr lang="en-US" sz="3800" dirty="0"/>
              <a:t> </a:t>
            </a:r>
          </a:p>
          <a:p>
            <a:pPr algn="ctr"/>
            <a:r>
              <a:rPr lang="en-US" sz="3800" b="1" dirty="0"/>
              <a:t>1</a:t>
            </a:r>
            <a:endParaRPr kumimoji="0" lang="en-US" sz="38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246920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dirty="0"/>
              <a:t>1. When you talk to someone about your problems, what are you truly seeking? Support? Sympathy? Agreement? Direction? God’s viewpoint?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576962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2. What criteria do you use for choosing a counselor?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89060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3. How important is it to you that the advice is shaped by the Word of God?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431540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4. When trouble strikes, do you know where to find God’s answer in His Word?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419545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5. What can you do now to ensure that you will be familiar enough with Scripture to know what He desires?</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533181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973618205"/>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19796</TotalTime>
  <Words>1555</Words>
  <Application>Microsoft Office PowerPoint</Application>
  <PresentationFormat>On-screen Show (4:3)</PresentationFormat>
  <Paragraphs>174</Paragraphs>
  <Slides>57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57</vt:i4>
      </vt:variant>
    </vt:vector>
  </HeadingPairs>
  <TitlesOfParts>
    <vt:vector size="61"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1290</cp:revision>
  <dcterms:created xsi:type="dcterms:W3CDTF">2013-06-05T21:04:28Z</dcterms:created>
  <dcterms:modified xsi:type="dcterms:W3CDTF">2018-07-01T21:56:22Z</dcterms:modified>
</cp:coreProperties>
</file>