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6"/>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48" r:id="rId42"/>
    <p:sldId id="915" r:id="rId43"/>
    <p:sldId id="916" r:id="rId44"/>
    <p:sldId id="952"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94660"/>
  </p:normalViewPr>
  <p:slideViewPr>
    <p:cSldViewPr>
      <p:cViewPr varScale="1">
        <p:scale>
          <a:sx n="108" d="100"/>
          <a:sy n="108" d="100"/>
        </p:scale>
        <p:origin x="130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7/8/2018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3046988"/>
          </a:xfrm>
          <a:prstGeom prst="rect">
            <a:avLst/>
          </a:prstGeom>
          <a:noFill/>
        </p:spPr>
        <p:txBody>
          <a:bodyPr wrap="square" rtlCol="0">
            <a:spAutoFit/>
          </a:bodyPr>
          <a:lstStyle/>
          <a:p>
            <a:pPr algn="ctr"/>
            <a:r>
              <a:rPr lang="en-US" sz="3200" b="1" dirty="0"/>
              <a:t>Now is The Time to Be Bold</a:t>
            </a:r>
            <a:endParaRPr lang="en-US" sz="3200" dirty="0"/>
          </a:p>
          <a:p>
            <a:pPr algn="ctr"/>
            <a:r>
              <a:rPr lang="en-US" sz="2800" b="1" dirty="0"/>
              <a:t>by Pastor Fee Soliven</a:t>
            </a:r>
            <a:endParaRPr lang="en-US" sz="2800" dirty="0"/>
          </a:p>
          <a:p>
            <a:pPr algn="ctr"/>
            <a:r>
              <a:rPr lang="en-US" sz="3200" b="1" dirty="0"/>
              <a:t>Proverbs 14:34</a:t>
            </a:r>
            <a:endParaRPr lang="en-US" sz="3200" dirty="0"/>
          </a:p>
          <a:p>
            <a:pPr algn="ctr"/>
            <a:r>
              <a:rPr lang="en-US" sz="3200" b="1" dirty="0"/>
              <a:t>Sunday Morning</a:t>
            </a:r>
            <a:endParaRPr lang="en-US" sz="3200" dirty="0"/>
          </a:p>
          <a:p>
            <a:pPr algn="ctr"/>
            <a:r>
              <a:rPr lang="en-US" sz="3200" b="1" dirty="0"/>
              <a:t>July 8, 2018</a:t>
            </a:r>
            <a:endParaRPr lang="en-US" sz="3200" dirty="0"/>
          </a:p>
          <a:p>
            <a:pPr algn="ctr"/>
            <a:endParaRPr lang="en-US" sz="3200" b="1" dirty="0"/>
          </a:p>
        </p:txBody>
      </p:sp>
      <p:pic>
        <p:nvPicPr>
          <p:cNvPr id="4" name="Picture 3" descr="A black sign with white letters&#10;&#10;Description generated with high confidence">
            <a:extLst>
              <a:ext uri="{FF2B5EF4-FFF2-40B4-BE49-F238E27FC236}">
                <a16:creationId xmlns:a16="http://schemas.microsoft.com/office/drawing/2014/main" id="{055DD617-D17F-424F-8777-5459B9DFDC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399"/>
            <a:ext cx="9144000" cy="4431437"/>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0" y="6072326"/>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800" b="1" u="sng" dirty="0"/>
              <a:t>Proverbs 14:32-35</a:t>
            </a:r>
            <a:endParaRPr lang="en-US" sz="3800" u="sng" dirty="0"/>
          </a:p>
          <a:p>
            <a:pPr algn="ctr"/>
            <a:r>
              <a:rPr lang="en-US" sz="3800" dirty="0"/>
              <a:t>32 The wicked is banished in his wickedness, But the righteous has a refuge in his death. 33 Wisdom rests in the heart of him who has understanding, But what is in the heart of fools is made known. 34 Righteousness exalts a nation, But sin is a reproach to any people. 35 The king's favor is toward a wise servant, But his wrath is against him who causes shame. </a:t>
            </a:r>
          </a:p>
          <a:p>
            <a:pPr algn="ctr"/>
            <a:endParaRPr kumimoji="0" lang="en-US" sz="38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 </a:t>
            </a:r>
            <a:r>
              <a:rPr lang="en-US" sz="4000" b="1" dirty="0"/>
              <a:t> As you look at the state of our nation today, what do you see?</a:t>
            </a:r>
            <a:endParaRPr lang="en-US" sz="4000" dirty="0"/>
          </a:p>
          <a:p>
            <a:pPr algn="ctr"/>
            <a:r>
              <a:rPr lang="en-US" sz="4000" b="1" dirty="0"/>
              <a:t> </a:t>
            </a:r>
            <a:endParaRPr lang="en-US" sz="4000" dirty="0"/>
          </a:p>
          <a:p>
            <a:pPr algn="ctr"/>
            <a:endParaRPr lang="en-US" sz="4000" dirty="0"/>
          </a:p>
          <a:p>
            <a:pPr algn="ctr"/>
            <a:r>
              <a:rPr lang="en-US" sz="4000" dirty="0"/>
              <a:t> </a:t>
            </a:r>
          </a:p>
          <a:p>
            <a:pPr lvl="0" algn="ctr" fontAlgn="base">
              <a:spcBef>
                <a:spcPct val="0"/>
              </a:spcBef>
              <a:spcAft>
                <a:spcPct val="0"/>
              </a:spcAft>
              <a:defRPr/>
            </a:pP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2554545"/>
          </a:xfrm>
          <a:prstGeom prst="rect">
            <a:avLst/>
          </a:prstGeom>
        </p:spPr>
        <p:txBody>
          <a:bodyPr wrap="square">
            <a:spAutoFit/>
          </a:bodyPr>
          <a:lstStyle/>
          <a:p>
            <a:pPr algn="ctr"/>
            <a:r>
              <a:rPr lang="en-US" sz="4000" b="1" u="sng" dirty="0"/>
              <a:t>Psalm 33:12</a:t>
            </a:r>
            <a:endParaRPr lang="en-US" sz="4000" u="sng" dirty="0"/>
          </a:p>
          <a:p>
            <a:pPr algn="ctr"/>
            <a:r>
              <a:rPr lang="en-US" sz="4000" dirty="0"/>
              <a:t>“Blessed is the nation whose God is the Lord”</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u="sng" dirty="0"/>
              <a:t>Proverbs 14:34  NIV</a:t>
            </a:r>
            <a:endParaRPr lang="en-US" sz="4000" u="sng" dirty="0"/>
          </a:p>
          <a:p>
            <a:pPr algn="ctr"/>
            <a:r>
              <a:rPr lang="en-US" sz="4000" dirty="0"/>
              <a:t>“Righteousness exalts a nation, but sin is a disgrace to any people.”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5016758"/>
          </a:xfrm>
          <a:prstGeom prst="rect">
            <a:avLst/>
          </a:prstGeom>
        </p:spPr>
        <p:txBody>
          <a:bodyPr wrap="square">
            <a:spAutoFit/>
          </a:bodyPr>
          <a:lstStyle/>
          <a:p>
            <a:pPr algn="ctr"/>
            <a:r>
              <a:rPr lang="en-US" sz="4000" b="1" u="sng" dirty="0"/>
              <a:t>Isaiah 59:2 ESV</a:t>
            </a:r>
            <a:endParaRPr lang="en-US" sz="4000" u="sng" dirty="0"/>
          </a:p>
          <a:p>
            <a:pPr algn="ctr"/>
            <a:r>
              <a:rPr lang="en-US" sz="4000" dirty="0"/>
              <a:t>“But your iniquities have made a separation between you and your God, and your sins have hidden his face from you so that he does not hear”</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3785652"/>
          </a:xfrm>
          <a:prstGeom prst="rect">
            <a:avLst/>
          </a:prstGeom>
        </p:spPr>
        <p:txBody>
          <a:bodyPr wrap="square">
            <a:spAutoFit/>
          </a:bodyPr>
          <a:lstStyle/>
          <a:p>
            <a:pPr algn="ctr"/>
            <a:r>
              <a:rPr lang="en-US" sz="4000" b="1" u="sng" dirty="0"/>
              <a:t>Proverbs 14:12 ESV </a:t>
            </a:r>
            <a:endParaRPr lang="en-US" sz="4000" u="sng" dirty="0"/>
          </a:p>
          <a:p>
            <a:pPr algn="ctr"/>
            <a:r>
              <a:rPr lang="en-US" sz="4000" dirty="0"/>
              <a:t>“There is a way that seems right to a man, but its end is the way to death”</a:t>
            </a:r>
          </a:p>
          <a:p>
            <a:pPr algn="ctr"/>
            <a:r>
              <a:rPr lang="en-US" sz="4000" dirty="0"/>
              <a:t> </a:t>
            </a:r>
          </a:p>
          <a:p>
            <a:pPr algn="ctr"/>
            <a:r>
              <a:rPr lang="en-US" sz="4000" dirty="0"/>
              <a:t> </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2 Timothy 2:21 ESV</a:t>
            </a:r>
            <a:endParaRPr lang="en-US" sz="4000" u="sng" dirty="0"/>
          </a:p>
          <a:p>
            <a:pPr algn="ctr"/>
            <a:r>
              <a:rPr lang="en-US" sz="4000" dirty="0"/>
              <a:t>“Therefore, if anyone cleanses himself from what is dishonorable, he will be a vessel for honorable use, set apart as holy, useful to the master of the house, ready for every good work”</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8094524"/>
          </a:xfrm>
          <a:prstGeom prst="rect">
            <a:avLst/>
          </a:prstGeom>
        </p:spPr>
        <p:txBody>
          <a:bodyPr wrap="square">
            <a:spAutoFit/>
          </a:bodyPr>
          <a:lstStyle/>
          <a:p>
            <a:pPr algn="ctr"/>
            <a:r>
              <a:rPr kumimoji="0" lang="en-US" sz="4000" i="0" u="sng" strike="noStrike" kern="1200" cap="none" spc="0" normalizeH="0" baseline="0" noProof="0" dirty="0">
                <a:ln>
                  <a:noFill/>
                </a:ln>
                <a:solidFill>
                  <a:prstClr val="black"/>
                </a:solidFill>
                <a:effectLst/>
                <a:uLnTx/>
                <a:uFillTx/>
                <a:latin typeface="Calibri"/>
              </a:rPr>
              <a:t> </a:t>
            </a:r>
            <a:r>
              <a:rPr lang="en-US" sz="4000" b="1" u="sng" dirty="0"/>
              <a:t>2 Corinthians 10:4-6</a:t>
            </a:r>
            <a:endParaRPr lang="en-US" sz="4000" u="sng" dirty="0"/>
          </a:p>
          <a:p>
            <a:pPr algn="ctr"/>
            <a:r>
              <a:rPr lang="en-US" sz="4000" dirty="0"/>
              <a:t>4 For the weapons of our warfare are not carnal but mighty in God for pulling down strongholds, 5 casting down arguments and every high thing that exalts itself against the knowledge of God, bringing every thought into captivity to the obedience of Christ, 6 and being ready to punish all disobedience when your obedience is fulfilled.</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94359"/>
          </a:xfrm>
          <a:prstGeom prst="rect">
            <a:avLst/>
          </a:prstGeom>
        </p:spPr>
        <p:txBody>
          <a:bodyPr wrap="square">
            <a:spAutoFit/>
          </a:bodyPr>
          <a:lstStyle/>
          <a:p>
            <a:pPr algn="ctr"/>
            <a:r>
              <a:rPr lang="en-US" sz="3700" b="1" u="sng" dirty="0"/>
              <a:t>John 16:7-11</a:t>
            </a:r>
            <a:endParaRPr lang="en-US" sz="3700" u="sng" dirty="0"/>
          </a:p>
          <a:p>
            <a:pPr algn="ctr"/>
            <a:r>
              <a:rPr lang="en-US" sz="3700" dirty="0"/>
              <a:t>7 </a:t>
            </a:r>
            <a:r>
              <a:rPr lang="en-US" sz="3700" dirty="0">
                <a:solidFill>
                  <a:srgbClr val="FF0000"/>
                </a:solidFill>
              </a:rPr>
              <a:t>Nevertheless I tell you the truth. It is to your advantage that I go away; for if I do not go away, the Helper will not come to you; but if I depart, I will send Him to you. </a:t>
            </a:r>
            <a:r>
              <a:rPr lang="en-US" sz="3700" dirty="0"/>
              <a:t>8 </a:t>
            </a:r>
            <a:r>
              <a:rPr lang="en-US" sz="3700" dirty="0">
                <a:solidFill>
                  <a:srgbClr val="FF0000"/>
                </a:solidFill>
              </a:rPr>
              <a:t>And when He has come, He will convict the world of sin, and of righteousness, and of judgment: </a:t>
            </a:r>
            <a:r>
              <a:rPr lang="en-US" sz="3700" dirty="0"/>
              <a:t>9 </a:t>
            </a:r>
            <a:r>
              <a:rPr lang="en-US" sz="3700" dirty="0">
                <a:solidFill>
                  <a:srgbClr val="FF0000"/>
                </a:solidFill>
              </a:rPr>
              <a:t>of sin, because they do not believe in Me;</a:t>
            </a:r>
            <a:r>
              <a:rPr lang="en-US" sz="3700" dirty="0"/>
              <a:t> 10 </a:t>
            </a:r>
            <a:r>
              <a:rPr lang="en-US" sz="3700" dirty="0">
                <a:solidFill>
                  <a:srgbClr val="FF0000"/>
                </a:solidFill>
              </a:rPr>
              <a:t>of righteousness, because I go to My Father and you see Me no more;</a:t>
            </a:r>
            <a:r>
              <a:rPr lang="en-US" sz="3700" dirty="0"/>
              <a:t> 11 </a:t>
            </a:r>
            <a:r>
              <a:rPr lang="en-US" sz="3700" dirty="0">
                <a:solidFill>
                  <a:srgbClr val="FF0000"/>
                </a:solidFill>
              </a:rPr>
              <a:t>of judgment, because the ruler of this world is judged. </a:t>
            </a:r>
          </a:p>
          <a:p>
            <a:pPr algn="ctr"/>
            <a:endParaRPr lang="en-US" sz="3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John 14:15 ESV </a:t>
            </a:r>
            <a:endParaRPr lang="en-US" sz="4000" u="sng" dirty="0"/>
          </a:p>
          <a:p>
            <a:pPr algn="ctr"/>
            <a:r>
              <a:rPr lang="en-US" sz="4000" dirty="0">
                <a:solidFill>
                  <a:srgbClr val="FF0000"/>
                </a:solidFill>
              </a:rPr>
              <a:t>“If you love me, you will keep my commandments”</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170099"/>
          </a:xfrm>
          <a:prstGeom prst="rect">
            <a:avLst/>
          </a:prstGeom>
        </p:spPr>
        <p:txBody>
          <a:bodyPr wrap="square">
            <a:spAutoFit/>
          </a:bodyPr>
          <a:lstStyle/>
          <a:p>
            <a:pPr algn="ctr"/>
            <a:r>
              <a:rPr lang="en-US" sz="4000" b="1" u="sng" dirty="0"/>
              <a:t>Acts 5:29 ESV 	</a:t>
            </a:r>
            <a:endParaRPr lang="en-US" sz="4000" u="sng" dirty="0"/>
          </a:p>
          <a:p>
            <a:pPr algn="ctr"/>
            <a:r>
              <a:rPr lang="en-US" sz="4000" dirty="0"/>
              <a:t>“But Peter and the apostles answered, “We must obey God rather than men”</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4714458"/>
          </a:xfrm>
          <a:prstGeom prst="rect">
            <a:avLst/>
          </a:prstGeom>
        </p:spPr>
        <p:txBody>
          <a:bodyPr wrap="square">
            <a:spAutoFit/>
          </a:bodyPr>
          <a:lstStyle/>
          <a:p>
            <a:pPr algn="ctr"/>
            <a:r>
              <a:rPr lang="en-US" sz="4000" b="1" u="sng" dirty="0"/>
              <a:t>1 Peter 1:14 ESV 	</a:t>
            </a:r>
            <a:endParaRPr lang="en-US" sz="4000" u="sng" dirty="0"/>
          </a:p>
          <a:p>
            <a:pPr algn="ctr"/>
            <a:r>
              <a:rPr lang="en-US" sz="4000" dirty="0"/>
              <a:t>“As obedient children, do not be conformed to the passions of your former ignorance…”</a:t>
            </a:r>
          </a:p>
          <a:p>
            <a:pPr algn="ctr"/>
            <a:r>
              <a:rPr lang="en-US" sz="4000" dirty="0"/>
              <a:t> </a:t>
            </a:r>
          </a:p>
          <a:p>
            <a:pPr algn="ctr"/>
            <a:endParaRPr lang="en-US" sz="4000" b="1" dirty="0"/>
          </a:p>
          <a:p>
            <a:pPr algn="ctr"/>
            <a:r>
              <a:rPr lang="en-US" sz="4000" b="1" dirty="0"/>
              <a:t> </a:t>
            </a:r>
          </a:p>
          <a:p>
            <a:pPr algn="ctr"/>
            <a:endParaRPr lang="en-US" sz="4000" b="1" dirty="0"/>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dirty="0"/>
              <a:t> </a:t>
            </a:r>
          </a:p>
          <a:p>
            <a:pPr lvl="0" algn="ctr">
              <a:defRPr/>
            </a:pPr>
            <a:endParaRPr lang="en-US" sz="4000" dirty="0">
              <a:solidFill>
                <a:prstClr val="black"/>
              </a:solidFill>
              <a:latin typeface="Calibri"/>
            </a:endParaRPr>
          </a:p>
          <a:p>
            <a:pPr lvl="0" algn="ctr">
              <a:defRPr/>
            </a:pPr>
            <a:r>
              <a:rPr lang="en-US" sz="4000" dirty="0">
                <a:solidFill>
                  <a:prstClr val="black"/>
                </a:solidFill>
                <a:latin typeface="Calibri"/>
              </a:rPr>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dirty="0"/>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785652"/>
          </a:xfrm>
          <a:prstGeom prst="rect">
            <a:avLst/>
          </a:prstGeom>
        </p:spPr>
        <p:txBody>
          <a:bodyPr wrap="square">
            <a:spAutoFit/>
          </a:bodyPr>
          <a:lstStyle/>
          <a:p>
            <a:pPr algn="ctr"/>
            <a:r>
              <a:rPr lang="en-US" sz="4000" b="1" u="sng" dirty="0"/>
              <a:t>1 John 5:3 ESV </a:t>
            </a:r>
            <a:endParaRPr lang="en-US" sz="4000" u="sng" dirty="0"/>
          </a:p>
          <a:p>
            <a:pPr algn="ctr"/>
            <a:r>
              <a:rPr lang="en-US" sz="4000" dirty="0"/>
              <a:t>“For this is the love of God, that we keep his commandments. And his commandments are not burdensome”</a:t>
            </a:r>
          </a:p>
          <a:p>
            <a:pPr algn="ctr"/>
            <a:endParaRPr lang="en-US" sz="4000" b="1" dirty="0"/>
          </a:p>
          <a:p>
            <a:pPr algn="ctr"/>
            <a:endParaRPr lang="en-US" sz="4000" dirty="0"/>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785652"/>
          </a:xfrm>
          <a:prstGeom prst="rect">
            <a:avLst/>
          </a:prstGeom>
        </p:spPr>
        <p:txBody>
          <a:bodyPr wrap="square">
            <a:spAutoFit/>
          </a:bodyPr>
          <a:lstStyle/>
          <a:p>
            <a:pPr algn="ctr"/>
            <a:r>
              <a:rPr lang="en-US" sz="4000" b="1" u="sng" dirty="0"/>
              <a:t>Hebrews 12:14</a:t>
            </a:r>
            <a:endParaRPr lang="en-US" sz="4000" u="sng" dirty="0"/>
          </a:p>
          <a:p>
            <a:pPr algn="ctr"/>
            <a:r>
              <a:rPr lang="en-US" sz="4000" dirty="0"/>
              <a:t>“Pursue peace with all people, and holiness, without which no one will see the Lord…”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938992"/>
          </a:xfrm>
          <a:prstGeom prst="rect">
            <a:avLst/>
          </a:prstGeom>
        </p:spPr>
        <p:txBody>
          <a:bodyPr wrap="square">
            <a:spAutoFit/>
          </a:bodyPr>
          <a:lstStyle/>
          <a:p>
            <a:pPr algn="ctr"/>
            <a:r>
              <a:rPr lang="en-US" sz="4000" b="1" dirty="0"/>
              <a:t>How are we to respond to this world in which we live? </a:t>
            </a:r>
            <a:endParaRPr lang="en-US" sz="4000" dirty="0"/>
          </a:p>
          <a:p>
            <a:pPr algn="ctr"/>
            <a:r>
              <a:rPr lang="en-US" sz="4000" dirty="0"/>
              <a:t> </a:t>
            </a:r>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863417"/>
          </a:xfrm>
          <a:prstGeom prst="rect">
            <a:avLst/>
          </a:prstGeom>
        </p:spPr>
        <p:txBody>
          <a:bodyPr wrap="square">
            <a:spAutoFit/>
          </a:bodyPr>
          <a:lstStyle/>
          <a:p>
            <a:pPr algn="ctr"/>
            <a:r>
              <a:rPr lang="en-US" sz="4000" b="1" u="sng" dirty="0"/>
              <a:t>Matthew 22:37-40</a:t>
            </a:r>
            <a:endParaRPr lang="en-US" sz="4000" u="sng" dirty="0"/>
          </a:p>
          <a:p>
            <a:pPr algn="ctr"/>
            <a:r>
              <a:rPr lang="en-US" sz="4000" dirty="0"/>
              <a:t>37 Jesus said to him, </a:t>
            </a:r>
            <a:r>
              <a:rPr lang="en-US" sz="4000" dirty="0">
                <a:solidFill>
                  <a:srgbClr val="FF0000"/>
                </a:solidFill>
              </a:rPr>
              <a:t>" 'You shall love the LORD your God with all your heart, with all your soul, and with all your mind.' </a:t>
            </a:r>
            <a:r>
              <a:rPr lang="en-US" sz="4000" dirty="0"/>
              <a:t> 38 </a:t>
            </a:r>
            <a:r>
              <a:rPr lang="en-US" sz="4000" dirty="0">
                <a:solidFill>
                  <a:srgbClr val="FF0000"/>
                </a:solidFill>
              </a:rPr>
              <a:t>This is the first and great commandment. </a:t>
            </a:r>
            <a:r>
              <a:rPr lang="en-US" sz="4000" dirty="0"/>
              <a:t>39 </a:t>
            </a:r>
            <a:r>
              <a:rPr lang="en-US" sz="4000" dirty="0">
                <a:solidFill>
                  <a:srgbClr val="FF0000"/>
                </a:solidFill>
              </a:rPr>
              <a:t>And the second is like it: 'You shall love your neighbor as yourself.' </a:t>
            </a:r>
            <a:r>
              <a:rPr lang="en-US" sz="4000" dirty="0"/>
              <a:t> 40 </a:t>
            </a:r>
            <a:r>
              <a:rPr lang="en-US" sz="4000" dirty="0">
                <a:solidFill>
                  <a:srgbClr val="FF0000"/>
                </a:solidFill>
              </a:rPr>
              <a:t>On these two commandments hang all the Law and the Prophets." </a:t>
            </a:r>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785652"/>
          </a:xfrm>
          <a:prstGeom prst="rect">
            <a:avLst/>
          </a:prstGeom>
        </p:spPr>
        <p:txBody>
          <a:bodyPr wrap="square">
            <a:spAutoFit/>
          </a:bodyPr>
          <a:lstStyle/>
          <a:p>
            <a:pPr algn="ctr"/>
            <a:r>
              <a:rPr lang="en-US" sz="4000" b="1" dirty="0"/>
              <a:t>A Description of America Today </a:t>
            </a:r>
            <a:endParaRPr lang="en-US" sz="4000" dirty="0"/>
          </a:p>
          <a:p>
            <a:pPr algn="ctr"/>
            <a:r>
              <a:rPr lang="en-US" sz="4000" b="1" dirty="0"/>
              <a:t> </a:t>
            </a:r>
            <a:endParaRPr lang="en-US" sz="4000" dirty="0"/>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b="1" dirty="0"/>
              <a:t>1. Immoral</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109639"/>
          </a:xfrm>
          <a:prstGeom prst="rect">
            <a:avLst/>
          </a:prstGeom>
        </p:spPr>
        <p:txBody>
          <a:bodyPr wrap="square">
            <a:spAutoFit/>
          </a:bodyPr>
          <a:lstStyle/>
          <a:p>
            <a:pPr algn="ctr"/>
            <a:r>
              <a:rPr lang="en-US" sz="3800" dirty="0"/>
              <a:t> </a:t>
            </a:r>
            <a:r>
              <a:rPr lang="en-US" sz="3800" b="1" u="sng" dirty="0"/>
              <a:t>1 Corinthians 6:18-20</a:t>
            </a:r>
            <a:endParaRPr lang="en-US" sz="3800" u="sng" dirty="0"/>
          </a:p>
          <a:p>
            <a:pPr algn="ctr"/>
            <a:r>
              <a:rPr lang="en-US" sz="3800" dirty="0"/>
              <a:t>18 Flee sexual immorality. Every sin that a man does is outside the body, but he who commits sexual immorality sins against his own body. 19 Or do you not know that your body is the temple of the Holy Spirit who is in you, whom you have from God, and you are not your own? 20 For you were bought at a price; therefore glorify God in your body and in your spirit, which are God's. </a:t>
            </a:r>
          </a:p>
          <a:p>
            <a:pPr algn="ctr"/>
            <a:endParaRPr lang="en-US" sz="3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1323439"/>
          </a:xfrm>
          <a:prstGeom prst="rect">
            <a:avLst/>
          </a:prstGeom>
        </p:spPr>
        <p:txBody>
          <a:bodyPr wrap="square">
            <a:spAutoFit/>
          </a:bodyPr>
          <a:lstStyle/>
          <a:p>
            <a:pPr algn="ctr"/>
            <a:r>
              <a:rPr lang="en-US" sz="4000" b="1" dirty="0"/>
              <a:t>2. Greedy</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6186309"/>
          </a:xfrm>
          <a:prstGeom prst="rect">
            <a:avLst/>
          </a:prstGeom>
        </p:spPr>
        <p:txBody>
          <a:bodyPr wrap="square">
            <a:spAutoFit/>
          </a:bodyPr>
          <a:lstStyle/>
          <a:p>
            <a:pPr algn="ctr"/>
            <a:r>
              <a:rPr lang="en-US" sz="3600" b="1" u="sng" dirty="0"/>
              <a:t>1 Corinthians 6:9-10</a:t>
            </a:r>
            <a:endParaRPr lang="en-US" sz="3600" u="sng" dirty="0"/>
          </a:p>
          <a:p>
            <a:pPr algn="ctr"/>
            <a:r>
              <a:rPr lang="en-US" sz="3600" dirty="0"/>
              <a:t>9 Do you not know that the unrighteous will not inherit the kingdom of God? Do not be deceived. Neither fornicators, nor idolaters, nor adulterers, nor homosexuals, nor sodomites, 10 nor thieves, nor covetous, nor drunkards, nor revilers, nor extortioners will inherit the kingdom of God.</a:t>
            </a:r>
          </a:p>
          <a:p>
            <a:pPr algn="ctr"/>
            <a:r>
              <a:rPr lang="en-US" sz="3600" dirty="0"/>
              <a:t> </a:t>
            </a:r>
          </a:p>
          <a:p>
            <a:pPr algn="ct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1938992"/>
          </a:xfrm>
          <a:prstGeom prst="rect">
            <a:avLst/>
          </a:prstGeom>
        </p:spPr>
        <p:txBody>
          <a:bodyPr wrap="square">
            <a:spAutoFit/>
          </a:bodyPr>
          <a:lstStyle/>
          <a:p>
            <a:pPr algn="ctr"/>
            <a:r>
              <a:rPr lang="en-US" sz="4000" b="1" dirty="0"/>
              <a:t>3. Proud</a:t>
            </a:r>
            <a:endParaRPr lang="en-US" sz="4000" dirty="0"/>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Proverbs 6:16-19</a:t>
            </a:r>
            <a:endParaRPr lang="en-US" sz="4000" u="sng" dirty="0"/>
          </a:p>
          <a:p>
            <a:pPr algn="ctr"/>
            <a:r>
              <a:rPr lang="en-US" sz="4000" dirty="0"/>
              <a:t>16 These six things the LORD hates, Yes, seven are an abomination to Him: 17 A proud look, A lying tongue, Hands that shed innocent blood, 18 A heart that devises wicked plans, Feet that are swift in running to evil, 19 A false witness who speaks lies, And one who sows discord among brethren.</a:t>
            </a:r>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2403395"/>
          </a:xfrm>
          <a:prstGeom prst="rect">
            <a:avLst/>
          </a:prstGeom>
        </p:spPr>
        <p:txBody>
          <a:bodyPr wrap="square">
            <a:spAutoFit/>
          </a:bodyPr>
          <a:lstStyle/>
          <a:p>
            <a:pPr algn="ctr"/>
            <a:r>
              <a:rPr lang="en-US" sz="4000" b="1" u="sng" dirty="0"/>
              <a:t>Revelation 21:8</a:t>
            </a:r>
            <a:endParaRPr lang="en-US" sz="4000" u="sng" dirty="0"/>
          </a:p>
          <a:p>
            <a:pPr algn="ctr"/>
            <a:r>
              <a:rPr lang="en-US" sz="4000" dirty="0"/>
              <a:t>“But the cowardly, unbelieving, abominable, murderers, sexually immoral, sorcerers, idolaters, and all liars shall have their part in the lake which burns with fire and brimstone, which is the second death."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710077"/>
          </a:xfrm>
          <a:prstGeom prst="rect">
            <a:avLst/>
          </a:prstGeom>
        </p:spPr>
        <p:txBody>
          <a:bodyPr wrap="square">
            <a:spAutoFit/>
          </a:bodyPr>
          <a:lstStyle/>
          <a:p>
            <a:pPr algn="ctr"/>
            <a:r>
              <a:rPr lang="en-US" sz="4000" b="1" dirty="0"/>
              <a:t>4. Indulgent</a:t>
            </a:r>
            <a:endParaRPr lang="en-US" sz="4000" dirty="0"/>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863417"/>
          </a:xfrm>
          <a:prstGeom prst="rect">
            <a:avLst/>
          </a:prstGeom>
        </p:spPr>
        <p:txBody>
          <a:bodyPr wrap="square">
            <a:spAutoFit/>
          </a:bodyPr>
          <a:lstStyle/>
          <a:p>
            <a:pPr algn="ctr"/>
            <a:r>
              <a:rPr lang="en-US" sz="4000" b="1" u="sng" dirty="0"/>
              <a:t>Galatians 5:19-21</a:t>
            </a:r>
            <a:endParaRPr lang="en-US" sz="4000" u="sng" dirty="0"/>
          </a:p>
          <a:p>
            <a:pPr algn="ctr"/>
            <a:r>
              <a:rPr lang="en-US" sz="4000" dirty="0"/>
              <a:t>19 “Now the works of the flesh are evident: sexual immorality, impurity, sensuality, 20 idolatry, sorcery, enmity, strife, jealousy, fits of anger, rivalries, dissensions, divisions, 21 envy, drunkenness, orgies, and things like these. I warn you, as I warned you before, that those who do such things will not inherit the kingdom of God”</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1323439"/>
          </a:xfrm>
          <a:prstGeom prst="rect">
            <a:avLst/>
          </a:prstGeom>
        </p:spPr>
        <p:txBody>
          <a:bodyPr wrap="square">
            <a:spAutoFit/>
          </a:bodyPr>
          <a:lstStyle/>
          <a:p>
            <a:pPr algn="ctr"/>
            <a:r>
              <a:rPr lang="en-US" sz="4000" dirty="0"/>
              <a:t> </a:t>
            </a:r>
            <a:r>
              <a:rPr lang="en-US" sz="4000" b="1" dirty="0"/>
              <a:t>5. Slothful</a:t>
            </a: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Proverbs 21:25   ESV</a:t>
            </a:r>
            <a:endParaRPr lang="en-US" sz="4000" u="sng" dirty="0"/>
          </a:p>
          <a:p>
            <a:pPr algn="ctr"/>
            <a:r>
              <a:rPr lang="en-US" sz="4000" dirty="0"/>
              <a:t>“The desire of the sluggard kills him, for his hands refuse to labor”</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Proverbs 21:17   ESV </a:t>
            </a:r>
            <a:r>
              <a:rPr lang="en-US" sz="4000" b="1" dirty="0"/>
              <a:t>	</a:t>
            </a:r>
            <a:endParaRPr lang="en-US" sz="4000" dirty="0"/>
          </a:p>
          <a:p>
            <a:pPr algn="ctr"/>
            <a:r>
              <a:rPr lang="en-US" sz="4000" dirty="0"/>
              <a:t>“Whoever loves pleasure will be a poor man; he who loves wine and oil will not be rich”</a:t>
            </a:r>
          </a:p>
          <a:p>
            <a:pPr algn="ctr"/>
            <a:r>
              <a:rPr lang="en-US" sz="4000" dirty="0"/>
              <a:t> </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Proverbs 18:9 ESV	</a:t>
            </a:r>
            <a:endParaRPr lang="en-US" sz="4000" u="sng" dirty="0"/>
          </a:p>
          <a:p>
            <a:pPr algn="ctr"/>
            <a:r>
              <a:rPr lang="en-US" sz="4000" dirty="0"/>
              <a:t>“Whoever is slack in his work is a brother to him who destroys”</a:t>
            </a:r>
          </a:p>
          <a:p>
            <a:pPr algn="ctr"/>
            <a:r>
              <a:rPr lang="en-US" sz="4000" dirty="0"/>
              <a:t> </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3170099"/>
          </a:xfrm>
          <a:prstGeom prst="rect">
            <a:avLst/>
          </a:prstGeom>
        </p:spPr>
        <p:txBody>
          <a:bodyPr wrap="square">
            <a:spAutoFit/>
          </a:bodyPr>
          <a:lstStyle/>
          <a:p>
            <a:pPr algn="ctr"/>
            <a:r>
              <a:rPr lang="en-US" sz="4000" b="1" u="sng" dirty="0"/>
              <a:t>Proverbs 10:4 ESV </a:t>
            </a:r>
            <a:r>
              <a:rPr lang="en-US" sz="4000" b="1" dirty="0"/>
              <a:t>	</a:t>
            </a:r>
            <a:endParaRPr lang="en-US" sz="4000" dirty="0"/>
          </a:p>
          <a:p>
            <a:pPr algn="ctr"/>
            <a:r>
              <a:rPr lang="en-US" sz="4000" dirty="0"/>
              <a:t>“ A slack hand causes poverty, but the hand of the diligent makes rich”</a:t>
            </a:r>
          </a:p>
          <a:p>
            <a:pPr algn="ctr"/>
            <a:r>
              <a:rPr lang="en-US" sz="4000" dirty="0"/>
              <a:t> </a:t>
            </a:r>
          </a:p>
          <a:p>
            <a:pPr algn="ct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dirty="0"/>
              <a:t> </a:t>
            </a:r>
            <a:r>
              <a:rPr lang="en-US" sz="4000" b="1" dirty="0"/>
              <a:t>6. Ungrateful</a:t>
            </a:r>
            <a:endParaRPr lang="en-US" sz="4000" dirty="0"/>
          </a:p>
          <a:p>
            <a:pPr algn="ctr"/>
            <a:r>
              <a:rPr lang="en-US" sz="4000" dirty="0"/>
              <a:t> </a:t>
            </a:r>
          </a:p>
          <a:p>
            <a:pPr algn="ctr"/>
            <a:endParaRPr lang="en-US" sz="4000" dirty="0"/>
          </a:p>
          <a:p>
            <a:pPr algn="ctr"/>
            <a:r>
              <a:rPr lang="en-US" sz="4000" dirty="0"/>
              <a:t> </a:t>
            </a:r>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2 Timothy 3:1-5</a:t>
            </a:r>
            <a:endParaRPr lang="en-US" sz="4000" u="sng" dirty="0"/>
          </a:p>
          <a:p>
            <a:pPr algn="ctr"/>
            <a:r>
              <a:rPr lang="en-US" sz="4000" dirty="0"/>
              <a:t>1 But know this, that in the last days perilous times will come: 2 For men will be lovers of themselves, lovers of money, boasters, proud, blasphemers, disobedient to parents, unthankful, unholy, 3 unloving, unforgiving, slanderers, without self-control, brutal, despisers of good, </a:t>
            </a:r>
          </a:p>
          <a:p>
            <a:pPr algn="ctr"/>
            <a:r>
              <a:rPr lang="en-US" sz="4000" dirty="0"/>
              <a:t> </a:t>
            </a:r>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dirty="0"/>
              <a:t>4 traitors, headstrong, haughty, lovers of pleasure rather than lovers of God, 5 having a form of godliness but denying its power. And from such people turn away!</a:t>
            </a:r>
          </a:p>
          <a:p>
            <a:pPr algn="ctr"/>
            <a:r>
              <a:rPr lang="en-US" sz="4000" dirty="0"/>
              <a:t> </a:t>
            </a:r>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7. Irreverent</a:t>
            </a:r>
            <a:endParaRPr lang="en-US" sz="4000" dirty="0"/>
          </a:p>
          <a:p>
            <a:pPr algn="ctr"/>
            <a:r>
              <a:rPr lang="en-US" sz="4000" dirty="0"/>
              <a:t>“There is little respect for God and His Word in our country today”</a:t>
            </a:r>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dirty="0"/>
              <a:t>1. How do you respond when you are challenged by people with an anti-Christian, anti-God attitude? </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dirty="0"/>
              <a:t>2. Are you tempted to keep quiet, or are you willing to speak the truth gently? </a:t>
            </a:r>
          </a:p>
          <a:p>
            <a:pPr algn="ctr"/>
            <a:r>
              <a:rPr lang="en-US" sz="4000" dirty="0"/>
              <a:t> </a:t>
            </a:r>
          </a:p>
          <a:p>
            <a:pPr algn="ctr"/>
            <a:endParaRPr lang="en-US" sz="4000" dirty="0"/>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dirty="0"/>
              <a:t>3. Knowing how to respond to those who are antagonist against our faith is difficult. What advice is given to us in </a:t>
            </a:r>
          </a:p>
          <a:p>
            <a:pPr algn="ctr"/>
            <a:r>
              <a:rPr lang="en-US" sz="4000" dirty="0"/>
              <a:t>1 Peter 3:13-18?</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107978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694414"/>
          </a:xfrm>
          <a:prstGeom prst="rect">
            <a:avLst/>
          </a:prstGeom>
        </p:spPr>
        <p:txBody>
          <a:bodyPr wrap="square">
            <a:spAutoFit/>
          </a:bodyPr>
          <a:lstStyle/>
          <a:p>
            <a:pPr algn="ctr"/>
            <a:r>
              <a:rPr lang="en-US" sz="3800" b="1" u="sng" dirty="0"/>
              <a:t>1 Peter 3:13-17</a:t>
            </a:r>
            <a:endParaRPr lang="en-US" sz="3800" u="sng" dirty="0"/>
          </a:p>
          <a:p>
            <a:pPr algn="ctr"/>
            <a:r>
              <a:rPr lang="en-US" sz="3800" dirty="0"/>
              <a:t>13 And who is he who will harm you if you become followers of what is good? 14 But even if you should suffer for righteousness' sake, you are blessed. "And do not be afraid of their threats, nor be troubled."  15 But sanctify the Lord God in your hearts, and always be ready to give a defense to everyone who asks you a reason for the hope that is in you, with meekness and fear; </a:t>
            </a:r>
          </a:p>
          <a:p>
            <a:pPr algn="ctr"/>
            <a:r>
              <a:rPr lang="en-US" sz="3800" dirty="0"/>
              <a:t> </a:t>
            </a:r>
          </a:p>
          <a:p>
            <a:pPr algn="ctr"/>
            <a:endParaRPr lang="en-US" sz="3800" dirty="0"/>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985706"/>
          </a:xfrm>
          <a:prstGeom prst="rect">
            <a:avLst/>
          </a:prstGeom>
        </p:spPr>
        <p:txBody>
          <a:bodyPr wrap="square">
            <a:spAutoFit/>
          </a:bodyPr>
          <a:lstStyle/>
          <a:p>
            <a:pPr algn="ctr"/>
            <a:r>
              <a:rPr lang="en-US" sz="3600" dirty="0"/>
              <a:t>16 having a good conscience, that when they defame you as evildoers, those who revile your good conduct in Christ may be ashamed. 17 For it is better, if it is the will of God, to suffer for doing good than for doing evil… </a:t>
            </a:r>
          </a:p>
          <a:p>
            <a:pPr algn="ctr"/>
            <a:endParaRPr lang="en-US" sz="3700" dirty="0"/>
          </a:p>
        </p:txBody>
      </p:sp>
    </p:spTree>
    <p:extLst>
      <p:ext uri="{BB962C8B-B14F-4D97-AF65-F5344CB8AC3E}">
        <p14:creationId xmlns:p14="http://schemas.microsoft.com/office/powerpoint/2010/main" val="19959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3162615889"/>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19888</TotalTime>
  <Words>1109</Words>
  <Application>Microsoft Office PowerPoint</Application>
  <PresentationFormat>On-screen Show (4:3)</PresentationFormat>
  <Paragraphs>166</Paragraphs>
  <Slides>44</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1300</cp:revision>
  <dcterms:created xsi:type="dcterms:W3CDTF">2013-06-05T21:04:28Z</dcterms:created>
  <dcterms:modified xsi:type="dcterms:W3CDTF">2018-07-09T00:01:05Z</dcterms:modified>
</cp:coreProperties>
</file>