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56"/>
  </p:notesMasterIdLst>
  <p:sldIdLst>
    <p:sldId id="864" r:id="rId4"/>
    <p:sldId id="698" r:id="rId5"/>
    <p:sldId id="258" r:id="rId6"/>
    <p:sldId id="259" r:id="rId7"/>
    <p:sldId id="617" r:id="rId8"/>
    <p:sldId id="838" r:id="rId9"/>
    <p:sldId id="839" r:id="rId10"/>
    <p:sldId id="840" r:id="rId11"/>
    <p:sldId id="841" r:id="rId12"/>
    <p:sldId id="842" r:id="rId13"/>
    <p:sldId id="843" r:id="rId14"/>
    <p:sldId id="848" r:id="rId15"/>
    <p:sldId id="844" r:id="rId16"/>
    <p:sldId id="845" r:id="rId17"/>
    <p:sldId id="846" r:id="rId18"/>
    <p:sldId id="847" r:id="rId19"/>
    <p:sldId id="738" r:id="rId20"/>
    <p:sldId id="615" r:id="rId21"/>
    <p:sldId id="616" r:id="rId22"/>
    <p:sldId id="806" r:id="rId23"/>
    <p:sldId id="807" r:id="rId24"/>
    <p:sldId id="260" r:id="rId25"/>
    <p:sldId id="799" r:id="rId26"/>
    <p:sldId id="704" r:id="rId27"/>
    <p:sldId id="706" r:id="rId28"/>
    <p:sldId id="707" r:id="rId29"/>
    <p:sldId id="709" r:id="rId30"/>
    <p:sldId id="520" r:id="rId31"/>
    <p:sldId id="522" r:id="rId32"/>
    <p:sldId id="825" r:id="rId33"/>
    <p:sldId id="523" r:id="rId34"/>
    <p:sldId id="808" r:id="rId35"/>
    <p:sldId id="809" r:id="rId36"/>
    <p:sldId id="810" r:id="rId37"/>
    <p:sldId id="811" r:id="rId38"/>
    <p:sldId id="812" r:id="rId39"/>
    <p:sldId id="813" r:id="rId40"/>
    <p:sldId id="849" r:id="rId41"/>
    <p:sldId id="850" r:id="rId42"/>
    <p:sldId id="851" r:id="rId43"/>
    <p:sldId id="852" r:id="rId44"/>
    <p:sldId id="853" r:id="rId45"/>
    <p:sldId id="854" r:id="rId46"/>
    <p:sldId id="855" r:id="rId47"/>
    <p:sldId id="858" r:id="rId48"/>
    <p:sldId id="856" r:id="rId49"/>
    <p:sldId id="857" r:id="rId50"/>
    <p:sldId id="859" r:id="rId51"/>
    <p:sldId id="860" r:id="rId52"/>
    <p:sldId id="861" r:id="rId53"/>
    <p:sldId id="862" r:id="rId54"/>
    <p:sldId id="29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p:cViewPr varScale="1">
        <p:scale>
          <a:sx n="108" d="100"/>
          <a:sy n="108" d="100"/>
        </p:scale>
        <p:origin x="168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8/1/2018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8/1/2018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8/1/2018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8/1/2018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8/1/2018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8/1/2018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80C8-9C17-4C8D-80FA-039A6827A3A1}" type="datetimeFigureOut">
              <a:rPr lang="en-US" smtClean="0">
                <a:solidFill>
                  <a:prstClr val="black">
                    <a:tint val="75000"/>
                  </a:prstClr>
                </a:solidFill>
              </a:rPr>
              <a:pPr/>
              <a:t>8/1/2018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prstClr val="black">
                    <a:tint val="75000"/>
                  </a:prstClr>
                </a:solidFill>
              </a:rPr>
              <a:pPr/>
              <a:t>8/1/2018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prstClr val="black">
                    <a:tint val="75000"/>
                  </a:prstClr>
                </a:solidFill>
              </a:rPr>
              <a:pPr/>
              <a:t>8/1/2018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8/1/2018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8/1/2018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8/1/2018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8/1/2018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8/1/2018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8/1/2018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8/1/2018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8/1/2018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80C8-9C17-4C8D-80FA-039A6827A3A1}" type="datetimeFigureOut">
              <a:rPr lang="en-US" smtClean="0">
                <a:solidFill>
                  <a:prstClr val="black">
                    <a:tint val="75000"/>
                  </a:prstClr>
                </a:solidFill>
              </a:rPr>
              <a:pPr/>
              <a:t>8/1/2018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8/1/2018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781072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20 And immediately He called them, and they left their father Zebedee in the boat with the hired servants, and went after Him.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56659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21 Then they went into Capernaum, and immediately on the Sabbath He entered the synagogue and taught.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7019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22 And they were astonished at His teaching, for He taught them as one having authority, and not as the scribes.</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87037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14 Now after John was put in prison, Jesus came to Galilee, preaching the gospel of the kingdom of God, </a:t>
            </a:r>
            <a:endParaRPr lang="en-US" sz="4000" dirty="0"/>
          </a:p>
          <a:p>
            <a:pPr algn="ctr"/>
            <a:r>
              <a:rPr lang="en-US" sz="4000" b="1" dirty="0"/>
              <a:t>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57011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b="1" u="sng" dirty="0"/>
              <a:t>Matthew 14:1-12</a:t>
            </a:r>
            <a:endParaRPr lang="en-US" sz="4000" u="sng" dirty="0"/>
          </a:p>
          <a:p>
            <a:pPr algn="ctr"/>
            <a:r>
              <a:rPr lang="en-US" sz="4000" dirty="0"/>
              <a:t>1 At that time Herod the tetrarch heard the report about Jesus 2 and said to his servants, "This is John the Baptist; he is risen from the dead, and therefore these powers are at work in him." 3 For Herod had laid hold of John and bound him, and put him in prison for the sake of Herodias, his brother Philip's wife.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65746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94359"/>
          </a:xfrm>
          <a:prstGeom prst="rect">
            <a:avLst/>
          </a:prstGeom>
        </p:spPr>
        <p:txBody>
          <a:bodyPr wrap="square">
            <a:spAutoFit/>
          </a:bodyPr>
          <a:lstStyle/>
          <a:p>
            <a:pPr algn="ctr"/>
            <a:r>
              <a:rPr lang="en-US" sz="3700" dirty="0"/>
              <a:t>4 Because John had said to him, "It is not lawful for you to have her." 5 And although he wanted to put him to death, he feared the multitude, because they counted him as a prophet. 6 But when Herod's birthday was celebrated, the daughter of Herodias danced before them and pleased Herod. 7 Therefore he promised with an oath to give her whatever she might ask. 8 So she, having been prompted by her mother, said, "Give me John the Baptist's head here on a platter." </a:t>
            </a:r>
          </a:p>
          <a:p>
            <a:pPr algn="ctr"/>
            <a:r>
              <a:rPr lang="en-US" sz="37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1692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dirty="0"/>
              <a:t>9 And the king was sorry; nevertheless, because of the oaths and because of those who sat with him, he commanded it to be given to her. 10 So he sent and had John beheaded in prison. 11 And his head was brought on a platter and given to the girl, and she brought it to her mother. 12 Then his disciples came and took away the body and buried it, and went and told Jesus.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88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dirty="0"/>
              <a:t>15 and saying, </a:t>
            </a:r>
            <a:r>
              <a:rPr lang="en-US" sz="4000" b="1" dirty="0">
                <a:solidFill>
                  <a:srgbClr val="FF0000"/>
                </a:solidFill>
              </a:rPr>
              <a:t>"The time is fulfilled, and the kingdom of God is at hand. Repent, and believe in the gospel." </a:t>
            </a:r>
            <a:endParaRPr lang="en-US" sz="4000" dirty="0">
              <a:solidFill>
                <a:srgbClr val="FF0000"/>
              </a:solidFill>
            </a:endParaRPr>
          </a:p>
          <a:p>
            <a:pPr algn="ctr"/>
            <a:r>
              <a:rPr lang="en-US" sz="4000" dirty="0"/>
              <a:t> </a:t>
            </a:r>
          </a:p>
          <a:p>
            <a:pPr lvl="0" algn="ctr">
              <a:defRPr/>
            </a:pPr>
            <a:r>
              <a:rPr lang="en-US" sz="4000" dirty="0">
                <a:solidFill>
                  <a:prstClr val="black"/>
                </a:solidFill>
              </a:rPr>
              <a:t> </a:t>
            </a:r>
          </a:p>
          <a:p>
            <a:pPr lvl="0" algn="ctr">
              <a:defRPr/>
            </a:pPr>
            <a:r>
              <a:rPr lang="en-US" sz="4000" dirty="0">
                <a:solidFill>
                  <a:prstClr val="black"/>
                </a:solidFill>
              </a:rPr>
              <a:t> </a:t>
            </a:r>
          </a:p>
          <a:p>
            <a:pPr lvl="0" algn="ctr">
              <a:defRPr/>
            </a:pPr>
            <a:r>
              <a:rPr lang="en-US" sz="4000" dirty="0">
                <a:solidFill>
                  <a:prstClr val="black"/>
                </a:solidFill>
              </a:rPr>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60422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8408"/>
            <a:ext cx="8915400" cy="3170099"/>
          </a:xfrm>
          <a:prstGeom prst="rect">
            <a:avLst/>
          </a:prstGeom>
        </p:spPr>
        <p:txBody>
          <a:bodyPr wrap="square">
            <a:spAutoFit/>
          </a:bodyPr>
          <a:lstStyle/>
          <a:p>
            <a:pPr algn="ctr"/>
            <a:r>
              <a:rPr lang="en-US" sz="4000" b="1" u="sng" dirty="0"/>
              <a:t>Matthew 3:2</a:t>
            </a:r>
            <a:endParaRPr lang="en-US" sz="4000" u="sng" dirty="0"/>
          </a:p>
          <a:p>
            <a:pPr algn="ctr"/>
            <a:r>
              <a:rPr lang="en-US" sz="4000" dirty="0"/>
              <a:t>and saying, </a:t>
            </a:r>
            <a:r>
              <a:rPr lang="en-US" sz="4000" dirty="0">
                <a:solidFill>
                  <a:srgbClr val="FF0000"/>
                </a:solidFill>
              </a:rPr>
              <a:t>"Repent, for the kingdom of heaven is near."</a:t>
            </a:r>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3785652"/>
          </a:xfrm>
          <a:prstGeom prst="rect">
            <a:avLst/>
          </a:prstGeom>
        </p:spPr>
        <p:txBody>
          <a:bodyPr wrap="square">
            <a:spAutoFit/>
          </a:bodyPr>
          <a:lstStyle/>
          <a:p>
            <a:pPr algn="ctr"/>
            <a:r>
              <a:rPr lang="en-US" sz="4000" b="1" u="sng" dirty="0"/>
              <a:t>Matthew 4:17</a:t>
            </a:r>
            <a:endParaRPr lang="en-US" sz="4000" u="sng" dirty="0"/>
          </a:p>
          <a:p>
            <a:pPr algn="ctr"/>
            <a:r>
              <a:rPr lang="en-US" sz="4000" dirty="0"/>
              <a:t>From that time on Jesus began to preach, </a:t>
            </a:r>
            <a:r>
              <a:rPr lang="en-US" sz="4000" dirty="0">
                <a:solidFill>
                  <a:srgbClr val="FF0000"/>
                </a:solidFill>
              </a:rPr>
              <a:t>"Repent, for the kingdom of heaven is near."</a:t>
            </a:r>
          </a:p>
          <a:p>
            <a:pPr algn="ctr"/>
            <a:r>
              <a:rPr lang="en-US" sz="4000" dirty="0"/>
              <a:t> </a:t>
            </a:r>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76200" y="76200"/>
            <a:ext cx="8915400" cy="14865608"/>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lang="en-US" sz="4000" b="1" dirty="0"/>
              <a:t> </a:t>
            </a:r>
            <a:r>
              <a:rPr lang="en-US" sz="4000" b="1" u="sng" dirty="0"/>
              <a:t>Acts 2:38</a:t>
            </a:r>
            <a:endParaRPr lang="en-US" sz="4000" u="sng" dirty="0"/>
          </a:p>
          <a:p>
            <a:pPr algn="ctr"/>
            <a:r>
              <a:rPr lang="en-US" sz="4000" dirty="0"/>
              <a:t>Peter replied, "Repent and be baptized, every one of you, in the name of Jesus Christ for the forgiveness of your sins, and you will receive the gift of the Holy Spirit.</a:t>
            </a:r>
          </a:p>
          <a:p>
            <a:pPr algn="ctr"/>
            <a:r>
              <a:rPr lang="en-US" sz="4000" dirty="0"/>
              <a:t> </a:t>
            </a:r>
          </a:p>
          <a:p>
            <a:pPr algn="ctr"/>
            <a:r>
              <a:rPr lang="en-US" sz="4000" b="1" dirty="0"/>
              <a:t>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4596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76200" y="76200"/>
            <a:ext cx="8915400" cy="23483352"/>
          </a:xfrm>
          <a:prstGeom prst="rect">
            <a:avLst/>
          </a:prstGeom>
        </p:spPr>
        <p:txBody>
          <a:bodyPr wrap="square">
            <a:spAutoFit/>
          </a:bodyPr>
          <a:lstStyle/>
          <a:p>
            <a:pPr algn="ctr"/>
            <a:r>
              <a:rPr lang="en-US" sz="4000" b="1" u="sng" dirty="0"/>
              <a:t>Acts 20:21</a:t>
            </a:r>
            <a:endParaRPr lang="en-US" sz="4000" u="sng" dirty="0"/>
          </a:p>
          <a:p>
            <a:pPr algn="ctr"/>
            <a:r>
              <a:rPr lang="en-US" sz="4000" dirty="0"/>
              <a:t>testifying to Jews and Greeks alike about repentance to God and faith in our Lord Jesus.</a:t>
            </a:r>
          </a:p>
          <a:p>
            <a:pPr algn="ctr"/>
            <a:r>
              <a:rPr lang="en-US" sz="4000" b="1" dirty="0"/>
              <a:t> </a:t>
            </a:r>
            <a:endParaRPr lang="en-US" sz="4000" dirty="0"/>
          </a:p>
          <a:p>
            <a:pPr algn="ctr"/>
            <a:endParaRPr lang="en-US" sz="4000" b="1" dirty="0"/>
          </a:p>
          <a:p>
            <a:pPr algn="ctr"/>
            <a:endParaRPr lang="en-US" sz="4000" b="1" dirty="0"/>
          </a:p>
          <a:p>
            <a:pPr algn="ctr"/>
            <a:endParaRPr lang="en-US" sz="4000" dirty="0"/>
          </a:p>
          <a:p>
            <a:pPr algn="ct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29387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8558927"/>
          </a:xfrm>
          <a:prstGeom prst="rect">
            <a:avLst/>
          </a:prstGeom>
        </p:spPr>
        <p:txBody>
          <a:bodyPr wrap="square">
            <a:spAutoFit/>
          </a:bodyPr>
          <a:lstStyle/>
          <a:p>
            <a:pPr algn="ctr"/>
            <a:r>
              <a:rPr lang="en-US" sz="4000" b="1" u="sng" dirty="0"/>
              <a:t>Galatians 4:4</a:t>
            </a:r>
            <a:endParaRPr lang="en-US" sz="4000" u="sng" dirty="0"/>
          </a:p>
          <a:p>
            <a:pPr algn="ctr"/>
            <a:r>
              <a:rPr lang="en-US" sz="4000" dirty="0"/>
              <a:t>But when the time had fully come, God sent His Son, born of a woman, born under the Law,</a:t>
            </a:r>
          </a:p>
          <a:p>
            <a:pPr algn="ctr"/>
            <a:r>
              <a:rPr lang="en-US" sz="4000" dirty="0"/>
              <a:t> </a:t>
            </a:r>
          </a:p>
          <a:p>
            <a:pPr algn="ctr"/>
            <a:endParaRPr lang="en-US" sz="4000" b="1" dirty="0"/>
          </a:p>
          <a:p>
            <a:pPr algn="ctr"/>
            <a:endParaRPr lang="en-US" sz="4000" b="1" dirty="0"/>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b="1" dirty="0">
                <a:solidFill>
                  <a:prstClr val="black"/>
                </a:solidFill>
              </a:rPr>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7478970"/>
          </a:xfrm>
          <a:prstGeom prst="rect">
            <a:avLst/>
          </a:prstGeom>
        </p:spPr>
        <p:txBody>
          <a:bodyPr wrap="square">
            <a:spAutoFit/>
          </a:bodyPr>
          <a:lstStyle/>
          <a:p>
            <a:pPr algn="ctr"/>
            <a:r>
              <a:rPr lang="en-US" sz="4000" b="1" u="sng" dirty="0"/>
              <a:t>Ephesians 1:10</a:t>
            </a:r>
            <a:endParaRPr lang="en-US" sz="4000" u="sng" dirty="0"/>
          </a:p>
          <a:p>
            <a:pPr algn="ctr"/>
            <a:r>
              <a:rPr lang="en-US" sz="4000" dirty="0"/>
              <a:t>as a plan for the fullness of time, to bring all things in heaven and on earth together in Christ.</a:t>
            </a:r>
          </a:p>
          <a:p>
            <a:pPr algn="ctr"/>
            <a:r>
              <a:rPr lang="en-US" sz="4000" dirty="0"/>
              <a:t> </a:t>
            </a:r>
          </a:p>
          <a:p>
            <a:pPr algn="ctr"/>
            <a:r>
              <a:rPr lang="en-US" sz="4000" b="1" dirty="0"/>
              <a:t> </a:t>
            </a:r>
            <a:endParaRPr lang="en-US" sz="4000" dirty="0"/>
          </a:p>
          <a:p>
            <a:pPr algn="ctr"/>
            <a:r>
              <a:rPr lang="en-US" sz="4000" b="1" dirty="0"/>
              <a:t> </a:t>
            </a:r>
            <a:endParaRPr lang="en-US" sz="4000" dirty="0"/>
          </a:p>
          <a:p>
            <a:pPr algn="ctr"/>
            <a:r>
              <a:rPr lang="en-US" sz="4000" dirty="0"/>
              <a:t> </a:t>
            </a:r>
          </a:p>
          <a:p>
            <a:pPr algn="ctr"/>
            <a:endParaRPr lang="en-US" sz="4000" b="1" dirty="0"/>
          </a:p>
          <a:p>
            <a:pPr algn="ctr"/>
            <a:r>
              <a:rPr lang="en-US" sz="4000" b="1" dirty="0"/>
              <a:t> </a:t>
            </a:r>
          </a:p>
          <a:p>
            <a:pPr algn="ctr"/>
            <a:endParaRPr lang="en-US" sz="4000" b="1" dirty="0"/>
          </a:p>
          <a:p>
            <a:pPr algn="ctr"/>
            <a:endParaRPr lang="en-US" sz="4000" dirty="0"/>
          </a:p>
        </p:txBody>
      </p:sp>
    </p:spTree>
    <p:extLst>
      <p:ext uri="{BB962C8B-B14F-4D97-AF65-F5344CB8AC3E}">
        <p14:creationId xmlns:p14="http://schemas.microsoft.com/office/powerpoint/2010/main" val="360790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1172289"/>
          </a:xfrm>
          <a:prstGeom prst="rect">
            <a:avLst/>
          </a:prstGeom>
        </p:spPr>
        <p:txBody>
          <a:bodyPr wrap="square">
            <a:spAutoFit/>
          </a:bodyPr>
          <a:lstStyle/>
          <a:p>
            <a:pPr algn="ctr"/>
            <a:r>
              <a:rPr lang="en-US" sz="4000" b="1" dirty="0"/>
              <a:t>(3) to inaugurate his public ministry to bring the message of salvation to all people; </a:t>
            </a:r>
            <a:endParaRPr lang="en-US" sz="4000" dirty="0"/>
          </a:p>
          <a:p>
            <a:pPr algn="ctr"/>
            <a:r>
              <a:rPr lang="en-US" sz="4000" dirty="0"/>
              <a:t> </a:t>
            </a:r>
          </a:p>
          <a:p>
            <a:pPr algn="ctr"/>
            <a:r>
              <a:rPr lang="en-US" sz="4000" b="1" dirty="0"/>
              <a:t> </a:t>
            </a:r>
            <a:endParaRPr lang="en-US" sz="4000"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dirty="0"/>
          </a:p>
        </p:txBody>
      </p:sp>
      <p:pic>
        <p:nvPicPr>
          <p:cNvPr id="4" name="Picture 3" descr="A picture containing indoor, sky&#10;&#10;Description generated with high confidence">
            <a:extLst>
              <a:ext uri="{FF2B5EF4-FFF2-40B4-BE49-F238E27FC236}">
                <a16:creationId xmlns:a16="http://schemas.microsoft.com/office/drawing/2014/main" id="{749A0137-F53F-4811-9CF1-BBF50A6C3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 y="0"/>
            <a:ext cx="9137422"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3170099"/>
          </a:xfrm>
          <a:prstGeom prst="rect">
            <a:avLst/>
          </a:prstGeom>
        </p:spPr>
        <p:txBody>
          <a:bodyPr wrap="square">
            <a:spAutoFit/>
          </a:bodyPr>
          <a:lstStyle/>
          <a:p>
            <a:pPr algn="ctr"/>
            <a:r>
              <a:rPr lang="en-US" sz="4000" b="1" dirty="0"/>
              <a:t>16 And as He walked by the Sea of Galilee, He saw Simon and Andrew his brother casting a net into the sea; for they were fishermen.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3524"/>
            <a:ext cx="8915400" cy="1938992"/>
          </a:xfrm>
          <a:prstGeom prst="rect">
            <a:avLst/>
          </a:prstGeom>
        </p:spPr>
        <p:txBody>
          <a:bodyPr wrap="square">
            <a:spAutoFit/>
          </a:bodyPr>
          <a:lstStyle/>
          <a:p>
            <a:pPr algn="ctr"/>
            <a:r>
              <a:rPr lang="en-US" sz="4000" b="1" dirty="0"/>
              <a:t>(5) to give us an example to follow</a:t>
            </a:r>
            <a:endParaRPr lang="en-US" sz="4000" dirty="0"/>
          </a:p>
          <a:p>
            <a:pPr algn="ctr"/>
            <a:r>
              <a:rPr lang="en-US" sz="4000" dirty="0"/>
              <a:t> </a:t>
            </a:r>
          </a:p>
          <a:p>
            <a:pPr algn="ctr"/>
            <a:endParaRPr lang="en-US" sz="4000" b="1" dirty="0"/>
          </a:p>
        </p:txBody>
      </p:sp>
      <p:pic>
        <p:nvPicPr>
          <p:cNvPr id="4" name="Picture 3" descr="A view of a large body of water with a city in the background&#10;&#10;Description generated with very high confidence">
            <a:extLst>
              <a:ext uri="{FF2B5EF4-FFF2-40B4-BE49-F238E27FC236}">
                <a16:creationId xmlns:a16="http://schemas.microsoft.com/office/drawing/2014/main" id="{DD743F56-B4A5-43B8-B120-9FCF4B401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34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10 And immediately, coming up from the water, He saw the heavens parting and the Spirit descending upon Him like a dove. </a:t>
            </a:r>
            <a:endParaRPr lang="en-US" sz="4000" dirty="0"/>
          </a:p>
          <a:p>
            <a:pPr algn="ctr"/>
            <a:r>
              <a:rPr lang="en-US" sz="4000" dirty="0"/>
              <a:t> </a:t>
            </a:r>
          </a:p>
          <a:p>
            <a:pPr algn="ctr"/>
            <a:endParaRPr lang="en-US" sz="4000" dirty="0"/>
          </a:p>
        </p:txBody>
      </p:sp>
      <p:pic>
        <p:nvPicPr>
          <p:cNvPr id="4" name="Picture 3" descr="A large body of water with a city in the background&#10;&#10;Description generated with very high confidence">
            <a:extLst>
              <a:ext uri="{FF2B5EF4-FFF2-40B4-BE49-F238E27FC236}">
                <a16:creationId xmlns:a16="http://schemas.microsoft.com/office/drawing/2014/main" id="{D1492CCA-C2B5-4421-93C5-F477995F8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8166"/>
            <a:ext cx="8915400" cy="5016758"/>
          </a:xfrm>
          <a:prstGeom prst="rect">
            <a:avLst/>
          </a:prstGeom>
        </p:spPr>
        <p:txBody>
          <a:bodyPr wrap="square">
            <a:spAutoFit/>
          </a:bodyPr>
          <a:lstStyle/>
          <a:p>
            <a:pPr algn="ctr"/>
            <a:r>
              <a:rPr lang="en-US" sz="4000" b="1" u="sng" dirty="0"/>
              <a:t>John 1:35-39</a:t>
            </a:r>
            <a:endParaRPr lang="en-US" sz="4000" u="sng" dirty="0"/>
          </a:p>
          <a:p>
            <a:pPr algn="ctr"/>
            <a:r>
              <a:rPr lang="en-US" sz="4000" dirty="0"/>
              <a:t>35 Again, the next day, John stood with two of his disciples. 36 And looking at Jesus as He walked, he said, "Behold the Lamb of God!" 37 The two disciples heard him speak, and they followed Jesus.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7478970"/>
          </a:xfrm>
          <a:prstGeom prst="rect">
            <a:avLst/>
          </a:prstGeom>
        </p:spPr>
        <p:txBody>
          <a:bodyPr wrap="square">
            <a:spAutoFit/>
          </a:bodyPr>
          <a:lstStyle/>
          <a:p>
            <a:pPr algn="ctr"/>
            <a:r>
              <a:rPr lang="en-US" sz="4000" dirty="0"/>
              <a:t>38 Then Jesus turned, and seeing them following, said to them, </a:t>
            </a:r>
            <a:r>
              <a:rPr lang="en-US" sz="4000" dirty="0">
                <a:solidFill>
                  <a:srgbClr val="FF0000"/>
                </a:solidFill>
              </a:rPr>
              <a:t>"What do you seek?"</a:t>
            </a:r>
            <a:r>
              <a:rPr lang="en-US" sz="4000" dirty="0"/>
              <a:t> They said to Him, "Rabbi" (which is to say, when translated, Teacher), "where are You staying?" 39 He said to them, </a:t>
            </a:r>
            <a:r>
              <a:rPr lang="en-US" sz="4000" dirty="0">
                <a:solidFill>
                  <a:srgbClr val="FF0000"/>
                </a:solidFill>
              </a:rPr>
              <a:t>"Come and see." </a:t>
            </a:r>
            <a:r>
              <a:rPr lang="en-US" sz="4000" dirty="0"/>
              <a:t>They came and saw where He was staying, and remained with Him that day (now it was about the tenth hour). </a:t>
            </a:r>
          </a:p>
          <a:p>
            <a:pPr algn="ctr"/>
            <a:r>
              <a:rPr lang="en-US" sz="4000" dirty="0"/>
              <a:t> </a:t>
            </a:r>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46355" y="0"/>
            <a:ext cx="8686800" cy="3539430"/>
          </a:xfrm>
          <a:prstGeom prst="rect">
            <a:avLst/>
          </a:prstGeom>
          <a:noFill/>
        </p:spPr>
        <p:txBody>
          <a:bodyPr wrap="square" rtlCol="0">
            <a:spAutoFit/>
          </a:bodyPr>
          <a:lstStyle/>
          <a:p>
            <a:pPr algn="ctr"/>
            <a:r>
              <a:rPr lang="en-US" sz="3200" b="1" dirty="0"/>
              <a:t>Come After Me </a:t>
            </a:r>
            <a:endParaRPr lang="en-US" sz="3200" dirty="0"/>
          </a:p>
          <a:p>
            <a:pPr algn="ctr"/>
            <a:r>
              <a:rPr lang="en-US" sz="2800" b="1" dirty="0"/>
              <a:t>By Pastor Fee Soliven</a:t>
            </a:r>
            <a:endParaRPr lang="en-US" sz="2800" dirty="0"/>
          </a:p>
          <a:p>
            <a:pPr algn="ctr"/>
            <a:r>
              <a:rPr lang="en-US" sz="3200" b="1" dirty="0"/>
              <a:t>Mark 1:14-22</a:t>
            </a:r>
            <a:endParaRPr lang="en-US" sz="3200" dirty="0"/>
          </a:p>
          <a:p>
            <a:pPr algn="ctr"/>
            <a:r>
              <a:rPr lang="en-US" sz="3200" b="1" dirty="0"/>
              <a:t>Wednesday Evening</a:t>
            </a:r>
            <a:endParaRPr lang="en-US" sz="3200" dirty="0"/>
          </a:p>
          <a:p>
            <a:pPr algn="ctr"/>
            <a:r>
              <a:rPr lang="en-US" sz="3200" b="1" dirty="0"/>
              <a:t>August 1, 2018</a:t>
            </a:r>
            <a:endParaRPr lang="en-US" sz="3200" dirty="0"/>
          </a:p>
          <a:p>
            <a:pPr algn="ctr"/>
            <a:r>
              <a:rPr lang="en-US" sz="3200" dirty="0"/>
              <a:t> </a:t>
            </a:r>
          </a:p>
          <a:p>
            <a:pPr algn="ctr"/>
            <a:endParaRPr lang="en-US" sz="3200" dirty="0"/>
          </a:p>
        </p:txBody>
      </p:sp>
      <p:pic>
        <p:nvPicPr>
          <p:cNvPr id="5" name="Picture 4" descr="C:\Users\Placido Soliven\Desktop\AllAboutJesus-Image1.jpg"/>
          <p:cNvPicPr>
            <a:picLocks noChangeAspect="1" noChangeArrowheads="1"/>
          </p:cNvPicPr>
          <p:nvPr/>
        </p:nvPicPr>
        <p:blipFill>
          <a:blip r:embed="rId3" cstate="print"/>
          <a:srcRect/>
          <a:stretch>
            <a:fillRect/>
          </a:stretch>
        </p:blipFill>
        <p:spPr bwMode="auto">
          <a:xfrm>
            <a:off x="0" y="2428043"/>
            <a:ext cx="9161755" cy="4419600"/>
          </a:xfrm>
          <a:prstGeom prst="rect">
            <a:avLst/>
          </a:prstGeom>
          <a:noFill/>
        </p:spPr>
      </p:pic>
      <p:pic>
        <p:nvPicPr>
          <p:cNvPr id="9" name="Picture 8" descr="AGCF highest resolution.jpg"/>
          <p:cNvPicPr>
            <a:picLocks noChangeAspect="1"/>
          </p:cNvPicPr>
          <p:nvPr/>
        </p:nvPicPr>
        <p:blipFill>
          <a:blip r:embed="rId4" cstate="print"/>
          <a:stretch>
            <a:fillRect/>
          </a:stretch>
        </p:blipFill>
        <p:spPr>
          <a:xfrm>
            <a:off x="-12577" y="5829300"/>
            <a:ext cx="1371600" cy="1028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u="sng" dirty="0"/>
              <a:t>John 1:42</a:t>
            </a:r>
          </a:p>
          <a:p>
            <a:pPr algn="ctr"/>
            <a:r>
              <a:rPr lang="en-US" sz="4000" dirty="0"/>
              <a:t>“And he brought him to Jesus. Now when Jesus looked at him, He said, </a:t>
            </a:r>
            <a:r>
              <a:rPr lang="en-US" sz="4000" dirty="0">
                <a:solidFill>
                  <a:srgbClr val="FF0000"/>
                </a:solidFill>
              </a:rPr>
              <a:t>"You are Simon the son of Jonah. You shall be called Cephas"</a:t>
            </a:r>
            <a:r>
              <a:rPr lang="en-US" sz="4000" dirty="0"/>
              <a:t> (which is translated, A Stone).”</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73999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17 Then Jesus said to them, "Come after Me, and I will make you become fishers of men." </a:t>
            </a:r>
            <a:endParaRPr lang="en-US" sz="4000" dirty="0"/>
          </a:p>
          <a:p>
            <a:pPr algn="ctr"/>
            <a:r>
              <a:rPr lang="en-US" sz="4000" b="1" dirty="0"/>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4401205"/>
          </a:xfrm>
          <a:prstGeom prst="rect">
            <a:avLst/>
          </a:prstGeom>
        </p:spPr>
        <p:txBody>
          <a:bodyPr wrap="square">
            <a:spAutoFit/>
          </a:bodyPr>
          <a:lstStyle/>
          <a:p>
            <a:pPr algn="ctr"/>
            <a:r>
              <a:rPr lang="en-US" sz="4000" b="1" u="sng" dirty="0"/>
              <a:t>Luke 9:23 </a:t>
            </a:r>
            <a:endParaRPr lang="en-US" sz="4000" u="sng" dirty="0"/>
          </a:p>
          <a:p>
            <a:pPr algn="ctr"/>
            <a:r>
              <a:rPr lang="en-US" sz="4000" dirty="0"/>
              <a:t>“Then he said to them all: </a:t>
            </a:r>
            <a:r>
              <a:rPr lang="en-US" sz="4000" dirty="0">
                <a:solidFill>
                  <a:srgbClr val="FF0000"/>
                </a:solidFill>
              </a:rPr>
              <a:t>“Whoever wants to be my disciple must deny themselves and take up their cross daily and follow me.”</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12350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5632311"/>
          </a:xfrm>
          <a:prstGeom prst="rect">
            <a:avLst/>
          </a:prstGeom>
        </p:spPr>
        <p:txBody>
          <a:bodyPr wrap="square">
            <a:spAutoFit/>
          </a:bodyPr>
          <a:lstStyle/>
          <a:p>
            <a:pPr algn="ctr"/>
            <a:r>
              <a:rPr lang="en-US" sz="4000" b="1" u="sng" dirty="0"/>
              <a:t>Luke 14:25-26</a:t>
            </a:r>
            <a:r>
              <a:rPr lang="en-US" sz="4000" u="sng" dirty="0"/>
              <a:t> </a:t>
            </a:r>
          </a:p>
          <a:p>
            <a:pPr algn="ctr"/>
            <a:r>
              <a:rPr lang="en-US" sz="4000" dirty="0"/>
              <a:t>25 “Large crowds were traveling with Jesus, and turning to them he said: 26 </a:t>
            </a:r>
            <a:r>
              <a:rPr lang="en-US" sz="4000" dirty="0">
                <a:solidFill>
                  <a:srgbClr val="FF0000"/>
                </a:solidFill>
              </a:rPr>
              <a:t>“If anyone comes to me and does not hate father and mother, wife and children, brothers and sisters–yes, even their own life–such a person cannot be my disciple.”</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90279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5016758"/>
          </a:xfrm>
          <a:prstGeom prst="rect">
            <a:avLst/>
          </a:prstGeom>
        </p:spPr>
        <p:txBody>
          <a:bodyPr wrap="square">
            <a:spAutoFit/>
          </a:bodyPr>
          <a:lstStyle/>
          <a:p>
            <a:pPr algn="ctr"/>
            <a:r>
              <a:rPr lang="en-US" sz="4000" b="1" u="sng" dirty="0"/>
              <a:t>Matthew 10:37 </a:t>
            </a:r>
            <a:endParaRPr lang="en-US" sz="4000" u="sng" dirty="0"/>
          </a:p>
          <a:p>
            <a:pPr algn="ctr"/>
            <a:r>
              <a:rPr lang="en-US" sz="4000" dirty="0">
                <a:solidFill>
                  <a:srgbClr val="FF0000"/>
                </a:solidFill>
              </a:rPr>
              <a:t>“Anyone who loves their father or mother more than me is not worthy of me; anyone who loves their son or daughter more than me is not worthy of me.”</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7453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3170099"/>
          </a:xfrm>
          <a:prstGeom prst="rect">
            <a:avLst/>
          </a:prstGeom>
        </p:spPr>
        <p:txBody>
          <a:bodyPr wrap="square">
            <a:spAutoFit/>
          </a:bodyPr>
          <a:lstStyle/>
          <a:p>
            <a:pPr algn="ctr"/>
            <a:r>
              <a:rPr lang="en-US" sz="4000" b="1" u="sng" dirty="0"/>
              <a:t>Matthew 10:38 </a:t>
            </a:r>
            <a:endParaRPr lang="en-US" sz="4000" u="sng" dirty="0"/>
          </a:p>
          <a:p>
            <a:pPr algn="ctr"/>
            <a:r>
              <a:rPr lang="en-US" sz="4000" dirty="0">
                <a:solidFill>
                  <a:srgbClr val="FF0000"/>
                </a:solidFill>
              </a:rPr>
              <a:t>“Whoever does not take up their cross and follow me is not worthy of me.”</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1308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2554545"/>
          </a:xfrm>
          <a:prstGeom prst="rect">
            <a:avLst/>
          </a:prstGeom>
        </p:spPr>
        <p:txBody>
          <a:bodyPr wrap="square">
            <a:spAutoFit/>
          </a:bodyPr>
          <a:lstStyle/>
          <a:p>
            <a:pPr algn="ctr"/>
            <a:r>
              <a:rPr lang="en-US" sz="4000" b="1" dirty="0"/>
              <a:t>18 And immediately they left their nets and followed Him.</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07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3785652"/>
          </a:xfrm>
          <a:prstGeom prst="rect">
            <a:avLst/>
          </a:prstGeom>
        </p:spPr>
        <p:txBody>
          <a:bodyPr wrap="square">
            <a:spAutoFit/>
          </a:bodyPr>
          <a:lstStyle/>
          <a:p>
            <a:pPr algn="ctr"/>
            <a:r>
              <a:rPr lang="en-US" sz="4000" b="1" u="sng" dirty="0"/>
              <a:t>Luke 14:33 </a:t>
            </a:r>
            <a:endParaRPr lang="en-US" sz="4000" u="sng" dirty="0"/>
          </a:p>
          <a:p>
            <a:pPr algn="ctr"/>
            <a:r>
              <a:rPr lang="en-US" sz="4000" dirty="0">
                <a:solidFill>
                  <a:srgbClr val="FF0000"/>
                </a:solidFill>
              </a:rPr>
              <a:t>“So likewise, whoever of you does not forsake all that he has cannot be My disciple”</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26535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7478970"/>
          </a:xfrm>
          <a:prstGeom prst="rect">
            <a:avLst/>
          </a:prstGeom>
        </p:spPr>
        <p:txBody>
          <a:bodyPr wrap="square">
            <a:spAutoFit/>
          </a:bodyPr>
          <a:lstStyle/>
          <a:p>
            <a:pPr algn="ctr"/>
            <a:r>
              <a:rPr lang="en-US" sz="4000" b="1" u="sng" dirty="0"/>
              <a:t>Luke 18:18-23</a:t>
            </a:r>
            <a:endParaRPr lang="en-US" sz="4000" u="sng" dirty="0"/>
          </a:p>
          <a:p>
            <a:pPr algn="ctr"/>
            <a:r>
              <a:rPr lang="en-US" sz="4000" dirty="0"/>
              <a:t>18 Now a certain ruler asked Him, saying, "Good Teacher, what shall I do to inherit eternal life?" 19 So Jesus said to him, </a:t>
            </a:r>
            <a:r>
              <a:rPr lang="en-US" sz="4000" dirty="0">
                <a:solidFill>
                  <a:srgbClr val="FF0000"/>
                </a:solidFill>
              </a:rPr>
              <a:t>"Why do you call Me good? No one is good but One, that is, God. </a:t>
            </a:r>
            <a:r>
              <a:rPr lang="en-US" sz="4000" dirty="0"/>
              <a:t>20 </a:t>
            </a:r>
            <a:r>
              <a:rPr lang="en-US" sz="4000" dirty="0">
                <a:solidFill>
                  <a:srgbClr val="FF0000"/>
                </a:solidFill>
              </a:rPr>
              <a:t>You know the commandments: 'Do not commit adultery,' 'Do not murder,' 'Do not steal,' 'Do not bear false witness,' 'Honor your father and your mother.' "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10163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7371249"/>
          </a:xfrm>
          <a:prstGeom prst="rect">
            <a:avLst/>
          </a:prstGeom>
        </p:spPr>
        <p:txBody>
          <a:bodyPr wrap="square">
            <a:spAutoFit/>
          </a:bodyPr>
          <a:lstStyle/>
          <a:p>
            <a:pPr algn="ctr"/>
            <a:r>
              <a:rPr lang="en-US" sz="3600" dirty="0"/>
              <a:t>21 And he said, "All these I have kept from my youth." 22 So when Jesus heard these things, He said to him, </a:t>
            </a:r>
            <a:r>
              <a:rPr lang="en-US" sz="3600" dirty="0">
                <a:solidFill>
                  <a:srgbClr val="FF0000"/>
                </a:solidFill>
              </a:rPr>
              <a:t>"You still lack one thing. Sell all that you have and distribute to the poor, and you will have treasure in heaven; and come, follow Me."</a:t>
            </a:r>
            <a:r>
              <a:rPr lang="en-US" sz="3600" dirty="0"/>
              <a:t> 23 But when he heard this, he became very sorrowful, for he was very rich. </a:t>
            </a:r>
          </a:p>
          <a:p>
            <a:pPr algn="ctr"/>
            <a:r>
              <a:rPr lang="en-US" sz="3600" b="1" dirty="0"/>
              <a:t> </a:t>
            </a:r>
            <a:endParaRPr lang="en-US" sz="3600" dirty="0"/>
          </a:p>
          <a:p>
            <a:pPr algn="ctr"/>
            <a:r>
              <a:rPr lang="en-US" sz="3700" dirty="0"/>
              <a:t> </a:t>
            </a:r>
          </a:p>
          <a:p>
            <a:pPr algn="ctr"/>
            <a:r>
              <a:rPr lang="en-US" sz="3700" dirty="0"/>
              <a:t> </a:t>
            </a:r>
          </a:p>
          <a:p>
            <a:pPr algn="ctr"/>
            <a:r>
              <a:rPr lang="en-US" sz="3700" dirty="0"/>
              <a:t> </a:t>
            </a:r>
          </a:p>
          <a:p>
            <a:pPr algn="ctr"/>
            <a:r>
              <a:rPr lang="en-US" sz="37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17727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2554545"/>
          </a:xfrm>
          <a:prstGeom prst="rect">
            <a:avLst/>
          </a:prstGeom>
        </p:spPr>
        <p:txBody>
          <a:bodyPr wrap="square">
            <a:spAutoFit/>
          </a:bodyPr>
          <a:lstStyle/>
          <a:p>
            <a:pPr algn="ctr"/>
            <a:r>
              <a:rPr lang="en-US" sz="4000" dirty="0"/>
              <a:t> </a:t>
            </a:r>
            <a:r>
              <a:rPr lang="en-US" sz="4000" b="1" dirty="0"/>
              <a:t> </a:t>
            </a:r>
            <a:r>
              <a:rPr lang="en-US" sz="4000" dirty="0"/>
              <a:t> </a:t>
            </a:r>
            <a:r>
              <a:rPr lang="en-US" sz="4000" b="1" dirty="0"/>
              <a:t> 14 Now after John was put in prison, Jesus came to Galilee, preaching the gospel of the kingdom of God,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3785652"/>
          </a:xfrm>
          <a:prstGeom prst="rect">
            <a:avLst/>
          </a:prstGeom>
        </p:spPr>
        <p:txBody>
          <a:bodyPr wrap="square">
            <a:spAutoFit/>
          </a:bodyPr>
          <a:lstStyle/>
          <a:p>
            <a:pPr algn="ctr"/>
            <a:r>
              <a:rPr lang="en-US" sz="4000" b="1" dirty="0"/>
              <a:t>19 When He had gone a little farther from there, He saw James the son of Zebedee, and John his brother, who also were in the boat mending their nets.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47508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5016758"/>
          </a:xfrm>
          <a:prstGeom prst="rect">
            <a:avLst/>
          </a:prstGeom>
        </p:spPr>
        <p:txBody>
          <a:bodyPr wrap="square">
            <a:spAutoFit/>
          </a:bodyPr>
          <a:lstStyle/>
          <a:p>
            <a:pPr algn="ctr"/>
            <a:r>
              <a:rPr lang="en-US" sz="4000" b="1" u="sng" dirty="0"/>
              <a:t>Luke 5:10</a:t>
            </a:r>
            <a:endParaRPr lang="en-US" sz="4000" u="sng" dirty="0"/>
          </a:p>
          <a:p>
            <a:pPr algn="ctr"/>
            <a:r>
              <a:rPr lang="en-US" sz="4000" dirty="0"/>
              <a:t>and so also were James and John, the sons of Zebedee, who were partners with Simon. And Jesus said to Simon, </a:t>
            </a:r>
            <a:r>
              <a:rPr lang="en-US" sz="4000" dirty="0">
                <a:solidFill>
                  <a:srgbClr val="FF0000"/>
                </a:solidFill>
              </a:rPr>
              <a:t>"Do not be afraid. From now on you will catch men."</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8506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3785652"/>
          </a:xfrm>
          <a:prstGeom prst="rect">
            <a:avLst/>
          </a:prstGeom>
        </p:spPr>
        <p:txBody>
          <a:bodyPr wrap="square">
            <a:spAutoFit/>
          </a:bodyPr>
          <a:lstStyle/>
          <a:p>
            <a:pPr algn="ctr"/>
            <a:r>
              <a:rPr lang="en-US" sz="4000" b="1" dirty="0"/>
              <a:t>20 And immediately He called them, and they left their father Zebedee in the boat with the hired servants, and went after Him.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15497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5016758"/>
          </a:xfrm>
          <a:prstGeom prst="rect">
            <a:avLst/>
          </a:prstGeom>
        </p:spPr>
        <p:txBody>
          <a:bodyPr wrap="square">
            <a:spAutoFit/>
          </a:bodyPr>
          <a:lstStyle/>
          <a:p>
            <a:pPr algn="ctr"/>
            <a:r>
              <a:rPr lang="en-US" sz="4000" b="1" u="sng" dirty="0"/>
              <a:t>Matthew 10:37 </a:t>
            </a:r>
            <a:endParaRPr lang="en-US" sz="4000" u="sng" dirty="0"/>
          </a:p>
          <a:p>
            <a:pPr algn="ctr"/>
            <a:r>
              <a:rPr lang="en-US" sz="4000" dirty="0">
                <a:solidFill>
                  <a:srgbClr val="FF0000"/>
                </a:solidFill>
              </a:rPr>
              <a:t>“Anyone who loves their father or mother more than me is not worthy of me; anyone who loves their son or daughter more than me is not worthy of me.”</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3717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5016758"/>
          </a:xfrm>
          <a:prstGeom prst="rect">
            <a:avLst/>
          </a:prstGeom>
        </p:spPr>
        <p:txBody>
          <a:bodyPr wrap="square">
            <a:spAutoFit/>
          </a:bodyPr>
          <a:lstStyle/>
          <a:p>
            <a:pPr algn="ctr"/>
            <a:r>
              <a:rPr lang="en-US" sz="4000" b="1" dirty="0"/>
              <a:t>21 Then they went into Capernaum, and immediately on the Sabbath He entered the synagogue and taught. </a:t>
            </a:r>
            <a:endParaRPr lang="en-US" sz="4000" dirty="0"/>
          </a:p>
          <a:p>
            <a:pPr algn="ctr"/>
            <a:r>
              <a:rPr lang="en-US" sz="4000" b="1" dirty="0"/>
              <a:t> </a:t>
            </a:r>
            <a:endParaRPr lang="en-US" sz="4000" dirty="0"/>
          </a:p>
          <a:p>
            <a:pPr algn="ctr"/>
            <a:r>
              <a:rPr lang="en-US" sz="4000" dirty="0"/>
              <a:t> </a:t>
            </a:r>
          </a:p>
          <a:p>
            <a:pPr algn="ctr"/>
            <a:r>
              <a:rPr lang="en-US" sz="4000" b="1" dirty="0"/>
              <a:t>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274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3785652"/>
          </a:xfrm>
          <a:prstGeom prst="rect">
            <a:avLst/>
          </a:prstGeom>
        </p:spPr>
        <p:txBody>
          <a:bodyPr wrap="square">
            <a:spAutoFit/>
          </a:bodyPr>
          <a:lstStyle/>
          <a:p>
            <a:pPr algn="ctr"/>
            <a:r>
              <a:rPr lang="en-US" sz="4000" b="1" u="sng" dirty="0"/>
              <a:t>Ephesians 1:10</a:t>
            </a:r>
            <a:endParaRPr lang="en-US" sz="4000" u="sng" dirty="0"/>
          </a:p>
          <a:p>
            <a:pPr algn="ctr"/>
            <a:r>
              <a:rPr lang="en-US" sz="4000" dirty="0"/>
              <a:t>as a plan for the fullness of time, to bring all things in heaven and on earth together in Christ.</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descr="A group of people walking in front of a building&#10;&#10;Description generated with very high confidence">
            <a:extLst>
              <a:ext uri="{FF2B5EF4-FFF2-40B4-BE49-F238E27FC236}">
                <a16:creationId xmlns:a16="http://schemas.microsoft.com/office/drawing/2014/main" id="{0F0D4B8A-E797-4B8D-AA1E-E0214A317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9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3785652"/>
          </a:xfrm>
          <a:prstGeom prst="rect">
            <a:avLst/>
          </a:prstGeom>
        </p:spPr>
        <p:txBody>
          <a:bodyPr wrap="square">
            <a:spAutoFit/>
          </a:bodyPr>
          <a:lstStyle/>
          <a:p>
            <a:pPr algn="ctr"/>
            <a:r>
              <a:rPr lang="en-US" sz="4000" b="1" u="sng" dirty="0"/>
              <a:t>Acts 20:21</a:t>
            </a:r>
            <a:endParaRPr lang="en-US" sz="4000" u="sng" dirty="0"/>
          </a:p>
          <a:p>
            <a:pPr algn="ctr"/>
            <a:r>
              <a:rPr lang="en-US" sz="4000" dirty="0"/>
              <a:t>testifying to Jews and Greeks alike about repentance to God and faith in our Lord Jesus.</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descr="A large stone building&#10;&#10;Description generated with very high confidence">
            <a:extLst>
              <a:ext uri="{FF2B5EF4-FFF2-40B4-BE49-F238E27FC236}">
                <a16:creationId xmlns:a16="http://schemas.microsoft.com/office/drawing/2014/main" id="{C5B59EC1-84B2-452B-9F92-8B7D3FEBD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526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3785652"/>
          </a:xfrm>
          <a:prstGeom prst="rect">
            <a:avLst/>
          </a:prstGeom>
        </p:spPr>
        <p:txBody>
          <a:bodyPr wrap="square">
            <a:spAutoFit/>
          </a:bodyPr>
          <a:lstStyle/>
          <a:p>
            <a:pPr algn="ctr"/>
            <a:r>
              <a:rPr lang="en-US" sz="4000" b="1" u="sng" dirty="0"/>
              <a:t>Galatians 4:4</a:t>
            </a:r>
            <a:endParaRPr lang="en-US" sz="4000" u="sng" dirty="0"/>
          </a:p>
          <a:p>
            <a:pPr algn="ctr"/>
            <a:r>
              <a:rPr lang="en-US" sz="4000" dirty="0"/>
              <a:t>But when the time had fully come, God sent His Son, born of a woman, born under the Law,</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descr="A group of people walking in front of a stone building&#10;&#10;Description generated with very high confidence">
            <a:extLst>
              <a:ext uri="{FF2B5EF4-FFF2-40B4-BE49-F238E27FC236}">
                <a16:creationId xmlns:a16="http://schemas.microsoft.com/office/drawing/2014/main" id="{D7584164-7740-4914-87CA-9EF5A8966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435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5632311"/>
          </a:xfrm>
          <a:prstGeom prst="rect">
            <a:avLst/>
          </a:prstGeom>
        </p:spPr>
        <p:txBody>
          <a:bodyPr wrap="square">
            <a:spAutoFit/>
          </a:bodyPr>
          <a:lstStyle/>
          <a:p>
            <a:pPr algn="ctr"/>
            <a:r>
              <a:rPr lang="en-US" sz="4000" b="1" u="sng" dirty="0"/>
              <a:t>Matthew 4:12-16</a:t>
            </a:r>
            <a:endParaRPr lang="en-US" sz="4000" u="sng" dirty="0"/>
          </a:p>
          <a:p>
            <a:pPr algn="ctr"/>
            <a:r>
              <a:rPr lang="en-US" sz="4000" dirty="0"/>
              <a:t>12 Now when Jesus heard that John had been put in prison, He departed to Galilee. 13 And leaving Nazareth, He came and dwelt in Capernaum, which is by the sea, in the regions of Zebulun and Naphtali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33099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6863417"/>
          </a:xfrm>
          <a:prstGeom prst="rect">
            <a:avLst/>
          </a:prstGeom>
        </p:spPr>
        <p:txBody>
          <a:bodyPr wrap="square">
            <a:spAutoFit/>
          </a:bodyPr>
          <a:lstStyle/>
          <a:p>
            <a:pPr algn="ctr"/>
            <a:r>
              <a:rPr lang="en-US" sz="4000" b="1" u="sng" dirty="0"/>
              <a:t>Matthew 11:20-24</a:t>
            </a:r>
            <a:endParaRPr lang="en-US" sz="4000" u="sng" dirty="0"/>
          </a:p>
          <a:p>
            <a:pPr algn="ctr"/>
            <a:r>
              <a:rPr lang="en-US" sz="4000" dirty="0"/>
              <a:t>20 Then He began to rebuke the cities in which most of His mighty works had been done, because they did not repent: 21 </a:t>
            </a:r>
            <a:r>
              <a:rPr lang="en-US" sz="4000" dirty="0">
                <a:solidFill>
                  <a:srgbClr val="FF0000"/>
                </a:solidFill>
              </a:rPr>
              <a:t>"Woe to you, </a:t>
            </a:r>
            <a:r>
              <a:rPr lang="en-US" sz="4000" dirty="0" err="1">
                <a:solidFill>
                  <a:srgbClr val="FF0000"/>
                </a:solidFill>
              </a:rPr>
              <a:t>Chorazin</a:t>
            </a:r>
            <a:r>
              <a:rPr lang="en-US" sz="4000" dirty="0">
                <a:solidFill>
                  <a:srgbClr val="FF0000"/>
                </a:solidFill>
              </a:rPr>
              <a:t>! Woe to you, Bethsaida! For if the mighty works which were done in you had been done in </a:t>
            </a:r>
            <a:r>
              <a:rPr lang="en-US" sz="4000" dirty="0" err="1">
                <a:solidFill>
                  <a:srgbClr val="FF0000"/>
                </a:solidFill>
              </a:rPr>
              <a:t>Tyre</a:t>
            </a:r>
            <a:r>
              <a:rPr lang="en-US" sz="4000" dirty="0">
                <a:solidFill>
                  <a:srgbClr val="FF0000"/>
                </a:solidFill>
              </a:rPr>
              <a:t> and Sidon, they would have repented long ago in sackcloth and ashes.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84246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 </a:t>
            </a:r>
            <a:r>
              <a:rPr lang="en-US" sz="4000" dirty="0"/>
              <a:t> </a:t>
            </a:r>
            <a:r>
              <a:rPr lang="en-US" sz="4000" b="1" dirty="0"/>
              <a:t>15 and saying, </a:t>
            </a:r>
            <a:r>
              <a:rPr lang="en-US" sz="4000" b="1" dirty="0">
                <a:solidFill>
                  <a:srgbClr val="FF0000"/>
                </a:solidFill>
              </a:rPr>
              <a:t>"The time is fulfilled, and the kingdom of God is at hand. Repent, and believe in the gospel." </a:t>
            </a:r>
            <a:endParaRPr lang="en-US" sz="4000" dirty="0">
              <a:solidFill>
                <a:srgbClr val="FF0000"/>
              </a:solidFill>
            </a:endParaRP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7478970"/>
          </a:xfrm>
          <a:prstGeom prst="rect">
            <a:avLst/>
          </a:prstGeom>
        </p:spPr>
        <p:txBody>
          <a:bodyPr wrap="square">
            <a:spAutoFit/>
          </a:bodyPr>
          <a:lstStyle/>
          <a:p>
            <a:pPr algn="ctr"/>
            <a:r>
              <a:rPr lang="en-US" sz="4000" dirty="0"/>
              <a:t>22 </a:t>
            </a:r>
            <a:r>
              <a:rPr lang="en-US" sz="4000" dirty="0">
                <a:solidFill>
                  <a:srgbClr val="FF0000"/>
                </a:solidFill>
              </a:rPr>
              <a:t>But I say to you, it will be more tolerable for </a:t>
            </a:r>
            <a:r>
              <a:rPr lang="en-US" sz="4000" dirty="0" err="1">
                <a:solidFill>
                  <a:srgbClr val="FF0000"/>
                </a:solidFill>
              </a:rPr>
              <a:t>Tyre</a:t>
            </a:r>
            <a:r>
              <a:rPr lang="en-US" sz="4000" dirty="0">
                <a:solidFill>
                  <a:srgbClr val="FF0000"/>
                </a:solidFill>
              </a:rPr>
              <a:t> and Sidon in the day of judgment than for you.</a:t>
            </a:r>
            <a:r>
              <a:rPr lang="en-US" sz="4000" dirty="0"/>
              <a:t> 23 </a:t>
            </a:r>
            <a:r>
              <a:rPr lang="en-US" sz="4000" dirty="0">
                <a:solidFill>
                  <a:srgbClr val="FF0000"/>
                </a:solidFill>
              </a:rPr>
              <a:t>And you, Capernaum, who are exalted to heaven, will be brought down to Hades; for if the mighty works which were done in you had been done in Sodom, it would have remained until this day. </a:t>
            </a:r>
            <a:r>
              <a:rPr lang="en-US" sz="4000" dirty="0"/>
              <a:t>24 </a:t>
            </a:r>
            <a:r>
              <a:rPr lang="en-US" sz="4000" dirty="0">
                <a:solidFill>
                  <a:srgbClr val="FF0000"/>
                </a:solidFill>
              </a:rPr>
              <a:t>But I say to you that it shall be more tolerable for the land of Sodom in the day of judgment than for you."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322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3170099"/>
          </a:xfrm>
          <a:prstGeom prst="rect">
            <a:avLst/>
          </a:prstGeom>
        </p:spPr>
        <p:txBody>
          <a:bodyPr wrap="square">
            <a:spAutoFit/>
          </a:bodyPr>
          <a:lstStyle/>
          <a:p>
            <a:pPr algn="ctr"/>
            <a:r>
              <a:rPr lang="en-US" sz="4000" b="1" dirty="0"/>
              <a:t>22 And they were astonished at His teaching, for He taught them as one having authority, and not as the scribes.</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72441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lang="en-US" sz="4000" b="1" dirty="0"/>
              <a:t>16 And as He walked by the Sea of Galilee, He saw Simon and Andrew his brother casting a net into the sea; for they were fishermen.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5403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lang="en-US" sz="4000" b="1" dirty="0"/>
              <a:t>17 Then Jesus said to them, </a:t>
            </a:r>
            <a:r>
              <a:rPr lang="en-US" sz="4000" b="1" dirty="0">
                <a:solidFill>
                  <a:srgbClr val="FF0000"/>
                </a:solidFill>
              </a:rPr>
              <a:t>"Come after Me, and I will make you become fishers of men." </a:t>
            </a:r>
            <a:endParaRPr lang="en-US" sz="4000" dirty="0">
              <a:solidFill>
                <a:srgbClr val="FF0000"/>
              </a:solidFill>
            </a:endParaRP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22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lang="en-US" sz="4000" b="1" dirty="0"/>
              <a:t>18 And immediately they left their nets and followed Him.</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9848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lang="en-US" sz="4000" b="1" dirty="0"/>
              <a:t>19 When He had gone a little farther from there, He saw James the son of Zebedee, and John his brother, who also were in the boat mending their nets.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7660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21450</TotalTime>
  <Words>1465</Words>
  <Application>Microsoft Office PowerPoint</Application>
  <PresentationFormat>On-screen Show (4:3)</PresentationFormat>
  <Paragraphs>223</Paragraphs>
  <Slides>52</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52</vt:i4>
      </vt:variant>
    </vt:vector>
  </HeadingPairs>
  <TitlesOfParts>
    <vt:vector size="59" baseType="lpstr">
      <vt:lpstr>Arial</vt:lpstr>
      <vt:lpstr>Calibri</vt:lpstr>
      <vt:lpstr>Constantia</vt:lpstr>
      <vt:lpstr>Wingdings 2</vt:lpstr>
      <vt:lpstr>Flow</vt:lpstr>
      <vt:lpstr>1_Office Theme</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1352</cp:revision>
  <dcterms:created xsi:type="dcterms:W3CDTF">2013-06-05T21:04:28Z</dcterms:created>
  <dcterms:modified xsi:type="dcterms:W3CDTF">2018-08-02T05:08:52Z</dcterms:modified>
</cp:coreProperties>
</file>