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15" r:id="rId42"/>
    <p:sldId id="936" r:id="rId43"/>
    <p:sldId id="937" r:id="rId44"/>
    <p:sldId id="96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Matthew 24:9-12</a:t>
            </a:r>
            <a:endParaRPr lang="en-US" sz="4000" u="sng" dirty="0"/>
          </a:p>
          <a:p>
            <a:pPr algn="ctr"/>
            <a:r>
              <a:rPr lang="en-US" sz="4000" dirty="0"/>
              <a:t>9 </a:t>
            </a:r>
            <a:r>
              <a:rPr lang="en-US" sz="4000" dirty="0">
                <a:solidFill>
                  <a:srgbClr val="FF0000"/>
                </a:solidFill>
              </a:rPr>
              <a:t>Then they will deliver you up to tribulation and kill you, and you will be hated by all nations for My name's sake. </a:t>
            </a:r>
            <a:r>
              <a:rPr lang="en-US" sz="4000" dirty="0"/>
              <a:t>10 </a:t>
            </a:r>
            <a:r>
              <a:rPr lang="en-US" sz="4000" dirty="0">
                <a:solidFill>
                  <a:srgbClr val="FF0000"/>
                </a:solidFill>
              </a:rPr>
              <a:t>And then many will be offended, will betray one another, and will hate one another. </a:t>
            </a:r>
            <a:r>
              <a:rPr lang="en-US" sz="4000" dirty="0"/>
              <a:t>11 </a:t>
            </a:r>
            <a:r>
              <a:rPr lang="en-US" sz="4000" dirty="0">
                <a:solidFill>
                  <a:srgbClr val="FF0000"/>
                </a:solidFill>
              </a:rPr>
              <a:t>Then many false prophets will rise up and deceive many.</a:t>
            </a:r>
            <a:r>
              <a:rPr lang="en-US" sz="4000" dirty="0"/>
              <a:t> 12 </a:t>
            </a:r>
            <a:r>
              <a:rPr lang="en-US" sz="4000" dirty="0">
                <a:solidFill>
                  <a:srgbClr val="FF0000"/>
                </a:solidFill>
              </a:rPr>
              <a:t>And because lawlessness will abound, the love of many will grow cold.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8402300"/>
          </a:xfrm>
          <a:prstGeom prst="rect">
            <a:avLst/>
          </a:prstGeom>
        </p:spPr>
        <p:txBody>
          <a:bodyPr wrap="square">
            <a:spAutoFit/>
          </a:bodyPr>
          <a:lstStyle/>
          <a:p>
            <a:pPr algn="ctr"/>
            <a:r>
              <a:rPr lang="en-US" sz="3600" b="1" u="sng" dirty="0"/>
              <a:t>Matthew 24:36-39</a:t>
            </a:r>
            <a:endParaRPr lang="en-US" sz="3600" u="sng" dirty="0"/>
          </a:p>
          <a:p>
            <a:pPr algn="ctr"/>
            <a:r>
              <a:rPr lang="en-US" sz="3600" dirty="0"/>
              <a:t>36 </a:t>
            </a:r>
            <a:r>
              <a:rPr lang="en-US" sz="3600" dirty="0">
                <a:solidFill>
                  <a:srgbClr val="FF0000"/>
                </a:solidFill>
              </a:rPr>
              <a:t>"But of that day and hour no one knows, not even the angels of heaven, but My Father only. </a:t>
            </a:r>
            <a:r>
              <a:rPr lang="en-US" sz="3600" dirty="0"/>
              <a:t>37 </a:t>
            </a:r>
            <a:r>
              <a:rPr lang="en-US" sz="3600" dirty="0">
                <a:solidFill>
                  <a:srgbClr val="FF0000"/>
                </a:solidFill>
              </a:rPr>
              <a:t>But as the days of Noah were, so also will the coming of the Son of Man be.</a:t>
            </a:r>
            <a:r>
              <a:rPr lang="en-US" sz="3600" dirty="0"/>
              <a:t> 38 </a:t>
            </a:r>
            <a:r>
              <a:rPr lang="en-US" sz="3600" dirty="0">
                <a:solidFill>
                  <a:srgbClr val="FF0000"/>
                </a:solidFill>
              </a:rPr>
              <a:t>For as in the days before the flood, they were eating and drinking, marrying and giving in marriage, until the day that Noah entered the ark,</a:t>
            </a:r>
            <a:r>
              <a:rPr lang="en-US" sz="3600" dirty="0"/>
              <a:t> 39 </a:t>
            </a:r>
            <a:r>
              <a:rPr lang="en-US" sz="3600" dirty="0">
                <a:solidFill>
                  <a:srgbClr val="FF0000"/>
                </a:solidFill>
              </a:rPr>
              <a:t>and did not know until the flood came and took them all away, so also will the coming of the Son of Man be. </a:t>
            </a:r>
          </a:p>
          <a:p>
            <a:pPr algn="ctr"/>
            <a:r>
              <a:rPr lang="en-US" sz="3600" dirty="0">
                <a:solidFill>
                  <a:srgbClr val="FF0000"/>
                </a:solidFill>
              </a:rPr>
              <a:t>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Jeremiah 17:9-10</a:t>
            </a:r>
            <a:endParaRPr lang="en-US" sz="4000" u="sng" dirty="0"/>
          </a:p>
          <a:p>
            <a:pPr algn="ctr"/>
            <a:r>
              <a:rPr lang="en-US" sz="4000" dirty="0"/>
              <a:t>9 "The heart is deceitful above all things, And desperately wicked; Who can know it? 10 I, the LORD, search the heart, I test the mind, Even to give every man according to his ways, According to the fruit of his doings.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2:8-9</a:t>
            </a:r>
            <a:endParaRPr lang="en-US" sz="4000" u="sng" dirty="0"/>
          </a:p>
          <a:p>
            <a:pPr algn="ctr"/>
            <a:r>
              <a:rPr lang="en-US" sz="4000" dirty="0"/>
              <a:t>8 Ask of Me, and I will give You The nations for Your inheritance, And the ends of the earth for Your possession. 9 You shall break them with a rod of iron; You shall dash them to pieces like a potter's vessel.' "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710077"/>
          </a:xfrm>
          <a:prstGeom prst="rect">
            <a:avLst/>
          </a:prstGeom>
        </p:spPr>
        <p:txBody>
          <a:bodyPr wrap="square">
            <a:spAutoFit/>
          </a:bodyPr>
          <a:lstStyle/>
          <a:p>
            <a:pPr algn="ctr"/>
            <a:r>
              <a:rPr lang="en-US" sz="4000" b="1" u="sng" dirty="0"/>
              <a:t>Revelation 2:26-29</a:t>
            </a:r>
            <a:endParaRPr lang="en-US" sz="4000" u="sng" dirty="0"/>
          </a:p>
          <a:p>
            <a:pPr algn="ctr"/>
            <a:r>
              <a:rPr lang="en-US" sz="4000" dirty="0"/>
              <a:t>26 And he who overcomes, and keeps My works until the end, to him I will give power over the nation’s 27'He shall rule them with a rod of iron; They shall be dashed to pieces like the potter's vessels' as I also have received from My Father; 28 and I will give him the morning star. 29 "He who has an ear, let him hear what the Spirit says to the churches." '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1172289"/>
          </a:xfrm>
          <a:prstGeom prst="rect">
            <a:avLst/>
          </a:prstGeom>
        </p:spPr>
        <p:txBody>
          <a:bodyPr wrap="square">
            <a:spAutoFit/>
          </a:bodyPr>
          <a:lstStyle/>
          <a:p>
            <a:pPr algn="ctr"/>
            <a:r>
              <a:rPr lang="en-US" sz="4000" b="1" u="sng" dirty="0"/>
              <a:t>2 Corinthians 3:17-18</a:t>
            </a:r>
            <a:endParaRPr lang="en-US" sz="4000" u="sng" dirty="0"/>
          </a:p>
          <a:p>
            <a:pPr algn="ctr"/>
            <a:r>
              <a:rPr lang="en-US" sz="4000" dirty="0"/>
              <a:t>17 Now the Lord is the Spirit; and where the Spirit of the Lord is, there is liberty. 18 But we all, with unveiled face, beholding as in a mirror the glory of the Lord, are being transformed into the same image from glory to glory, just as by the Spirit of the Lord. </a:t>
            </a:r>
          </a:p>
          <a:p>
            <a:pPr algn="ctr"/>
            <a:r>
              <a:rPr lang="en-US" sz="4000" dirty="0"/>
              <a:t> </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The Amillennial Viewpoint</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b="1" u="sng" dirty="0"/>
              <a:t>Isaiah 11:3-9</a:t>
            </a:r>
            <a:endParaRPr lang="en-US" sz="4000" u="sng" dirty="0"/>
          </a:p>
          <a:p>
            <a:pPr algn="ctr"/>
            <a:r>
              <a:rPr lang="en-US" sz="4000" dirty="0"/>
              <a:t>3 His delight is in the fear of the LORD, And He shall not judge by the sight of His eyes, Nor decide by the hearing of His ears; 4 But with righteousness He shall judge the poor, And decide with equity for the meek of the earth; He shall strike the earth with the rod of His mouth, And with the breath of His lips He shall slay the wicked.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5 Righteousness shall be the belt of His loins, And faithfulness the belt of His waist. 6 "The wolf also shall dwell with the lamb, The leopard shall lie down with the young goat, The calf and the young lion and the fatling together; And a little child shall lead them.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dirty="0"/>
              <a:t>7 The cow and the bear shall graze; Their young ones shall lie down together; And the lion shall eat straw like the ox. 8 The nursing child shall play by the cobra's hole, And the weaned child shall put his hand in the viper's den. 9 They shall not hurt nor destroy in all My holy mountain, For the earth shall be full of the knowledge of the LORD As the waters cover the sea.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539704"/>
          </a:xfrm>
          <a:prstGeom prst="rect">
            <a:avLst/>
          </a:prstGeom>
        </p:spPr>
        <p:txBody>
          <a:bodyPr wrap="square">
            <a:spAutoFit/>
          </a:bodyPr>
          <a:lstStyle/>
          <a:p>
            <a:pPr algn="ctr"/>
            <a:r>
              <a:rPr lang="en-US" sz="3600" b="1" u="sng" dirty="0"/>
              <a:t>Micah 4:1-7</a:t>
            </a:r>
            <a:endParaRPr lang="en-US" sz="3600" u="sng" dirty="0"/>
          </a:p>
          <a:p>
            <a:pPr algn="ctr"/>
            <a:r>
              <a:rPr lang="en-US" sz="3600" dirty="0"/>
              <a:t>1 Now it shall come to pass in the latter days That the mountain of the LORD's house Shall be established on the top of the mountains, And shall be exalted above the hills; And peoples shall flow to it.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17415"/>
          </a:xfrm>
          <a:prstGeom prst="rect">
            <a:avLst/>
          </a:prstGeom>
        </p:spPr>
        <p:txBody>
          <a:bodyPr wrap="square">
            <a:spAutoFit/>
          </a:bodyPr>
          <a:lstStyle/>
          <a:p>
            <a:pPr algn="ctr"/>
            <a:r>
              <a:rPr lang="en-US" sz="3400" dirty="0"/>
              <a:t>2 Many nations shall come and say, "Come, and let us go up to the mountain of the LORD, To the house of the God of Jacob; He will teach us His ways, And we shall walk in His paths." For out of Zion the law shall go forth, And the word of the LORD from Jerusalem. 3 He shall judge between many peoples, And rebuke strong nations afar off; They shall beat their swords into plowshares, And their spears into pruning hooks; Nation shall not lift up sword against nation, Neither shall they learn war any more. </a:t>
            </a:r>
          </a:p>
          <a:p>
            <a:pPr algn="ctr"/>
            <a:r>
              <a:rPr lang="en-US" sz="3400" dirty="0"/>
              <a:t> </a:t>
            </a:r>
          </a:p>
          <a:p>
            <a:pPr algn="ctr"/>
            <a:endParaRPr lang="en-US" sz="3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510296"/>
          </a:xfrm>
          <a:prstGeom prst="rect">
            <a:avLst/>
          </a:prstGeom>
        </p:spPr>
        <p:txBody>
          <a:bodyPr wrap="square">
            <a:spAutoFit/>
          </a:bodyPr>
          <a:lstStyle/>
          <a:p>
            <a:pPr algn="ctr"/>
            <a:r>
              <a:rPr lang="en-US" sz="3400" dirty="0"/>
              <a:t>4 But everyone shall sit under his vine and under his fig tree, And no one shall make them afraid; For the mouth of the LORD of hosts has spoken. 5 For all people walk each in the name of his god, But we will walk in the name of the LORD our God Forever and ever. 6 "In that day," says the LORD, "I will assemble the lame, I will gather the outcast And those whom I have afflicted; 7 I will make the lame a remnant, And the outcast a strong nation; So the LORD will reign over them in Mount Zion From now on, even forever. </a:t>
            </a:r>
          </a:p>
          <a:p>
            <a:pPr algn="ctr"/>
            <a:endParaRPr lang="en-US" sz="3400" b="1" dirty="0"/>
          </a:p>
          <a:p>
            <a:pPr algn="ctr"/>
            <a:endParaRPr lang="en-US" sz="3400" b="1" dirty="0"/>
          </a:p>
          <a:p>
            <a:pPr algn="ctr"/>
            <a:endParaRPr lang="en-US" sz="3400" b="1" dirty="0"/>
          </a:p>
          <a:p>
            <a:pPr algn="ctr"/>
            <a:r>
              <a:rPr lang="en-US" sz="3400" dirty="0"/>
              <a:t> </a:t>
            </a:r>
          </a:p>
          <a:p>
            <a:pPr algn="ctr"/>
            <a:r>
              <a:rPr lang="en-US" sz="3400" dirty="0"/>
              <a:t> </a:t>
            </a:r>
          </a:p>
          <a:p>
            <a:pPr algn="ct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632859"/>
          </a:xfrm>
          <a:prstGeom prst="rect">
            <a:avLst/>
          </a:prstGeom>
        </p:spPr>
        <p:txBody>
          <a:bodyPr wrap="square">
            <a:spAutoFit/>
          </a:bodyPr>
          <a:lstStyle/>
          <a:p>
            <a:pPr algn="ctr"/>
            <a:r>
              <a:rPr lang="en-US" sz="3500" b="1" u="sng" dirty="0"/>
              <a:t>Revelation 20:1-3</a:t>
            </a:r>
            <a:endParaRPr lang="en-US" sz="3500" u="sng" dirty="0"/>
          </a:p>
          <a:p>
            <a:pPr algn="ctr"/>
            <a:r>
              <a:rPr lang="en-US" sz="3500" dirty="0"/>
              <a:t>1 Then I saw an angel coming down from heaven, having the key to the bottomless pit and a great chain in his hand. 2 He laid hold of the dragon, that serpent of old, who is the Devil and Satan, and bound him for a thousand years; 3 and he cast him into the bottomless pit, and shut him up, and set a seal on him, so that he should deceive the nations no more till the thousand years were finished. But after these things he must be released for a little while. </a:t>
            </a:r>
          </a:p>
          <a:p>
            <a:pPr algn="ctr"/>
            <a:r>
              <a:rPr lang="en-US" sz="35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2554545"/>
          </a:xfrm>
          <a:prstGeom prst="rect">
            <a:avLst/>
          </a:prstGeom>
        </p:spPr>
        <p:txBody>
          <a:bodyPr wrap="square">
            <a:spAutoFit/>
          </a:bodyPr>
          <a:lstStyle/>
          <a:p>
            <a:pPr algn="ctr"/>
            <a:r>
              <a:rPr lang="en-US" sz="4000" b="1" dirty="0"/>
              <a:t>Is that a present reality?</a:t>
            </a: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1172289"/>
          </a:xfrm>
          <a:prstGeom prst="rect">
            <a:avLst/>
          </a:prstGeom>
        </p:spPr>
        <p:txBody>
          <a:bodyPr wrap="square">
            <a:spAutoFit/>
          </a:bodyPr>
          <a:lstStyle/>
          <a:p>
            <a:pPr algn="ctr"/>
            <a:r>
              <a:rPr lang="en-US" sz="4000" dirty="0"/>
              <a:t> </a:t>
            </a:r>
            <a:r>
              <a:rPr lang="en-US" sz="4000" b="1" u="sng" dirty="0"/>
              <a:t>Revelation 20:7</a:t>
            </a:r>
            <a:endParaRPr lang="en-US" sz="4000" u="sng" dirty="0"/>
          </a:p>
          <a:p>
            <a:pPr algn="ctr"/>
            <a:r>
              <a:rPr lang="en-US" sz="4000" dirty="0"/>
              <a:t>“Now when the thousand years have expired, Satan will be released from his prison”</a:t>
            </a:r>
          </a:p>
          <a:p>
            <a:pPr algn="ctr"/>
            <a:r>
              <a:rPr lang="en-US" sz="4000" dirty="0"/>
              <a:t> </a:t>
            </a:r>
          </a:p>
          <a:p>
            <a:pPr algn="ctr"/>
            <a:r>
              <a:rPr lang="en-US" sz="4000" dirty="0"/>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03395"/>
          </a:xfrm>
          <a:prstGeom prst="rect">
            <a:avLst/>
          </a:prstGeom>
        </p:spPr>
        <p:txBody>
          <a:bodyPr wrap="square">
            <a:spAutoFit/>
          </a:bodyPr>
          <a:lstStyle/>
          <a:p>
            <a:pPr algn="ctr"/>
            <a:r>
              <a:rPr lang="en-US" sz="4000" b="1" dirty="0"/>
              <a:t>The Premillennial Viewpoint</a:t>
            </a:r>
            <a:endParaRPr lang="en-US" sz="4000" dirty="0"/>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lvl="0" algn="ctr">
              <a:defRPr/>
            </a:pPr>
            <a:r>
              <a:rPr lang="en-US" sz="4000" dirty="0">
                <a:solidFill>
                  <a:srgbClr val="FFFFFF"/>
                </a:solidFill>
              </a:rPr>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32859"/>
          </a:xfrm>
          <a:prstGeom prst="rect">
            <a:avLst/>
          </a:prstGeom>
        </p:spPr>
        <p:txBody>
          <a:bodyPr wrap="square">
            <a:spAutoFit/>
          </a:bodyPr>
          <a:lstStyle/>
          <a:p>
            <a:pPr algn="ctr"/>
            <a:r>
              <a:rPr lang="en-US" sz="3500" b="1" u="sng" dirty="0"/>
              <a:t>2 Timothy 3:1-5</a:t>
            </a:r>
            <a:endParaRPr lang="en-US" sz="3500" u="sng" dirty="0"/>
          </a:p>
          <a:p>
            <a:pPr algn="ctr"/>
            <a:r>
              <a:rPr lang="en-US" sz="3500" dirty="0"/>
              <a:t>1 But know this, that in the last days perilous times will come: 2 For men will be lovers of themselves, lovers of money, boasters, proud, blasphemers, disobedient to parents, unthankful, unholy, 3 unloving, unforgiving, slanderers, without self-control, brutal, despisers of good, 4 traitors, headstrong, haughty, lovers of pleasure rather than lovers of God, 5 having a form of godliness but denying its power. And from such people turn away!</a:t>
            </a:r>
          </a:p>
          <a:p>
            <a:pPr algn="ctr"/>
            <a:r>
              <a:rPr lang="en-US" sz="35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Matthew 24:37-39</a:t>
            </a:r>
            <a:endParaRPr lang="en-US" sz="4000" u="sng" dirty="0"/>
          </a:p>
          <a:p>
            <a:pPr algn="ctr"/>
            <a:r>
              <a:rPr lang="en-US" sz="4000" dirty="0"/>
              <a:t>37 </a:t>
            </a:r>
            <a:r>
              <a:rPr lang="en-US" sz="4000" dirty="0">
                <a:solidFill>
                  <a:srgbClr val="FF0000"/>
                </a:solidFill>
              </a:rPr>
              <a:t>But as the days of Noah were, so also will the coming of the Son of Man be. </a:t>
            </a:r>
            <a:r>
              <a:rPr lang="en-US" sz="4000" dirty="0"/>
              <a:t>38 </a:t>
            </a:r>
            <a:r>
              <a:rPr lang="en-US" sz="4000" dirty="0">
                <a:solidFill>
                  <a:srgbClr val="FF0000"/>
                </a:solidFill>
              </a:rPr>
              <a:t>For as in the days before the flood, they were eating and drinking, marrying and giving in marriage, until the day that Noah entered the ark, </a:t>
            </a:r>
            <a:r>
              <a:rPr lang="en-US" sz="4000" dirty="0"/>
              <a:t>39 </a:t>
            </a:r>
            <a:r>
              <a:rPr lang="en-US" sz="4000" dirty="0">
                <a:solidFill>
                  <a:srgbClr val="FF0000"/>
                </a:solidFill>
              </a:rPr>
              <a:t>and did not know until the flood came and took them all away, so also will the coming of the Son of Man be.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63746"/>
          </a:xfrm>
          <a:prstGeom prst="rect">
            <a:avLst/>
          </a:prstGeom>
        </p:spPr>
        <p:txBody>
          <a:bodyPr wrap="square">
            <a:spAutoFit/>
          </a:bodyPr>
          <a:lstStyle/>
          <a:p>
            <a:pPr algn="ctr"/>
            <a:r>
              <a:rPr lang="en-US" sz="3700" dirty="0"/>
              <a:t> </a:t>
            </a:r>
            <a:r>
              <a:rPr lang="en-US" sz="3700" b="1" u="sng" dirty="0"/>
              <a:t>1 Thessalonians 4:13-18</a:t>
            </a:r>
            <a:endParaRPr lang="en-US" sz="3700" u="sng" dirty="0"/>
          </a:p>
          <a:p>
            <a:pPr algn="ctr"/>
            <a:r>
              <a:rPr lang="en-US" sz="3700" dirty="0"/>
              <a:t>13 But I do not want you to be ignorant, brethren, concerning those who have fallen asleep, lest you sorrow as others who have no hope. 14 For if we believe that Jesus died and rose again, even so God will bring with Him those who sleep in Jesus. 15 For this we say to you by the word of the Lord, that we who are alive and remain until the coming of the Lord will by no means precede those who are asleep. </a:t>
            </a:r>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End of The Age</a:t>
            </a:r>
            <a:endParaRPr lang="en-US" sz="3200" dirty="0"/>
          </a:p>
          <a:p>
            <a:pPr algn="ctr"/>
            <a:r>
              <a:rPr lang="en-US" sz="3200" b="1" dirty="0"/>
              <a:t>Part 2 of 4</a:t>
            </a:r>
            <a:endParaRPr lang="en-US" sz="3200" dirty="0"/>
          </a:p>
          <a:p>
            <a:pPr algn="ctr"/>
            <a:r>
              <a:rPr lang="en-US" sz="2800" b="1" dirty="0"/>
              <a:t>by Pastor Fee Soliven</a:t>
            </a:r>
            <a:endParaRPr lang="en-US" sz="2800" dirty="0"/>
          </a:p>
          <a:p>
            <a:pPr algn="ctr"/>
            <a:r>
              <a:rPr lang="en-US" sz="3200" b="1" dirty="0"/>
              <a:t>Proverbs 14:32-35</a:t>
            </a:r>
            <a:endParaRPr lang="en-US" sz="3200" dirty="0"/>
          </a:p>
          <a:p>
            <a:pPr algn="ctr"/>
            <a:r>
              <a:rPr lang="en-US" sz="3200" b="1" dirty="0"/>
              <a:t>Sunday Morning</a:t>
            </a:r>
            <a:endParaRPr lang="en-US" sz="3200" dirty="0"/>
          </a:p>
          <a:p>
            <a:pPr algn="ctr"/>
            <a:r>
              <a:rPr lang="en-US" sz="3200" b="1" dirty="0"/>
              <a:t>August 19, 2018</a:t>
            </a:r>
            <a:endParaRPr lang="en-US" sz="3200" dirty="0"/>
          </a:p>
          <a:p>
            <a:pPr algn="ctr"/>
            <a:endParaRPr lang="en-US" sz="3200" dirty="0"/>
          </a:p>
        </p:txBody>
      </p:sp>
      <p:pic>
        <p:nvPicPr>
          <p:cNvPr id="4" name="Picture 3" descr="A picture containing nature&#10;&#10;Description generated with high confidence">
            <a:extLst>
              <a:ext uri="{FF2B5EF4-FFF2-40B4-BE49-F238E27FC236}">
                <a16:creationId xmlns:a16="http://schemas.microsoft.com/office/drawing/2014/main" id="{28D297CE-3ED6-4644-9711-CCCEAD1C61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95601"/>
            <a:ext cx="9144000" cy="39624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6036815"/>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710077"/>
          </a:xfrm>
          <a:prstGeom prst="rect">
            <a:avLst/>
          </a:prstGeom>
        </p:spPr>
        <p:txBody>
          <a:bodyPr wrap="square">
            <a:spAutoFit/>
          </a:bodyPr>
          <a:lstStyle/>
          <a:p>
            <a:pPr algn="ctr"/>
            <a:r>
              <a:rPr lang="en-US" sz="4000" dirty="0"/>
              <a:t>16 For the Lord Himself will descend from heaven with a shout, with the voice of an archangel, and with the trumpet of God. And the dead in Christ will rise first. 17 Then we who are alive and remain shall be caught up together with them in the clouds to meet the Lord in the air. And thus we shall always be with the Lord. 18 Therefore comfort one another with these words.</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Revelation 19:11-16</a:t>
            </a:r>
            <a:endParaRPr lang="en-US" sz="4000" u="sng" dirty="0"/>
          </a:p>
          <a:p>
            <a:pPr algn="ctr"/>
            <a:r>
              <a:rPr lang="en-US" sz="4000" dirty="0"/>
              <a:t>11 Now I saw heaven opened, and behold, a white horse. And He who sat on him was called Faithful and True, and in righteousness He judges and makes war. 12 His eyes were like a flame of fire, and on His head were many crowns. He had a name written that no one knew except Himself. </a:t>
            </a:r>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13 He was clothed with a robe dipped in blood, and His name is called The Word of God. 14 And the armies in heaven, clothed in fine linen, white and clean, followed Him on white horses.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dirty="0"/>
              <a:t>15 Now out of His mouth goes a sharp sword, that with it He should strike the nations. And He Himself will rule them with a rod of iron. He Himself treads the winepress of the fierceness and wrath of Almighty God. 16 And He has on His robe and on His thigh a name written: KING OF KINGS AND LORD OF LORDS. </a:t>
            </a:r>
          </a:p>
          <a:p>
            <a:pPr algn="ctr"/>
            <a:endParaRPr lang="en-US" sz="4000" dirty="0"/>
          </a:p>
          <a:p>
            <a:pPr algn="ct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247864"/>
          </a:xfrm>
          <a:prstGeom prst="rect">
            <a:avLst/>
          </a:prstGeom>
        </p:spPr>
        <p:txBody>
          <a:bodyPr wrap="square">
            <a:spAutoFit/>
          </a:bodyPr>
          <a:lstStyle/>
          <a:p>
            <a:pPr algn="ctr"/>
            <a:r>
              <a:rPr lang="en-US" sz="4000" b="1" u="sng" dirty="0"/>
              <a:t>Zechariah 12:10</a:t>
            </a:r>
            <a:endParaRPr lang="en-US" sz="4000" u="sng" dirty="0"/>
          </a:p>
          <a:p>
            <a:pPr algn="ctr"/>
            <a:r>
              <a:rPr lang="en-US" sz="4000" dirty="0"/>
              <a:t>"And I will pour on the house of David and on the inhabitants of Jerusalem the Spirit of grace and supplication; then they will look on Me whom they have pierced; they will mourn for Him as one mourns for his only son, and grieve for Him as one grieves for a firstborn.”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u="sng" dirty="0"/>
              <a:t> </a:t>
            </a:r>
            <a:r>
              <a:rPr lang="en-US" sz="4000" b="1" u="sng" dirty="0"/>
              <a:t>Romans 9:27</a:t>
            </a:r>
            <a:endParaRPr lang="en-US" sz="4000" u="sng" dirty="0"/>
          </a:p>
          <a:p>
            <a:pPr algn="ctr"/>
            <a:r>
              <a:rPr lang="en-US" sz="4000" dirty="0"/>
              <a:t>Isaiah also cries out concerning Israel: "Though the number of the children of Israel be as the sand of the sea, The remnant will be saved.  </a:t>
            </a:r>
          </a:p>
          <a:p>
            <a:pPr algn="ct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6035159"/>
          </a:xfrm>
          <a:prstGeom prst="rect">
            <a:avLst/>
          </a:prstGeom>
        </p:spPr>
        <p:txBody>
          <a:bodyPr wrap="square">
            <a:spAutoFit/>
          </a:bodyPr>
          <a:lstStyle/>
          <a:p>
            <a:pPr algn="ctr"/>
            <a:r>
              <a:rPr lang="en-US" sz="3700" b="1" u="sng" dirty="0"/>
              <a:t>Romans 11:25-27</a:t>
            </a:r>
            <a:endParaRPr lang="en-US" sz="3700" u="sng" dirty="0"/>
          </a:p>
          <a:p>
            <a:pPr algn="ctr"/>
            <a:r>
              <a:rPr lang="en-US" sz="3700" dirty="0"/>
              <a:t>25 For I do not desire, brethren, that you should be ignorant of this mystery, lest you should be wise in your own opinion, that blindness in part has happened to Israel until the fullness of the Gentiles has come in. 26 And so all Israel will be saved, as it is written: "The Deliverer will come out of Zion, And He will turn away ungodliness from Jacob; 27 For this is My covenant with them, When I take away their sins."  </a:t>
            </a:r>
          </a:p>
          <a:p>
            <a:pPr algn="ctr"/>
            <a:r>
              <a:rPr lang="en-US" sz="3700" dirty="0"/>
              <a:t> </a:t>
            </a:r>
          </a:p>
          <a:p>
            <a:pPr algn="ctr"/>
            <a:endParaRPr lang="en-US" sz="3700" b="1" dirty="0"/>
          </a:p>
          <a:p>
            <a:pPr algn="ctr"/>
            <a:endParaRPr lang="en-US" sz="3700" b="1" dirty="0"/>
          </a:p>
          <a:p>
            <a:pPr algn="ctr"/>
            <a:endParaRPr lang="en-US" sz="3700" b="1" dirty="0"/>
          </a:p>
          <a:p>
            <a:pPr algn="ctr"/>
            <a:r>
              <a:rPr lang="en-US" sz="3700" b="1" dirty="0"/>
              <a:t> </a:t>
            </a:r>
          </a:p>
          <a:p>
            <a:pPr algn="ctr"/>
            <a:endParaRPr lang="en-US" sz="3700" dirty="0"/>
          </a:p>
          <a:p>
            <a:pPr algn="ctr"/>
            <a:endParaRPr lang="en-US" sz="3700" b="1" dirty="0"/>
          </a:p>
          <a:p>
            <a:pPr algn="ctr"/>
            <a:endParaRPr lang="en-US" sz="3700" b="1" dirty="0"/>
          </a:p>
          <a:p>
            <a:pPr algn="ctr"/>
            <a:endParaRPr lang="en-US" sz="3700" b="1" dirty="0"/>
          </a:p>
          <a:p>
            <a:pPr algn="ctr"/>
            <a:endParaRPr lang="en-US" sz="3700" b="1" dirty="0"/>
          </a:p>
          <a:p>
            <a:pPr algn="ctr"/>
            <a:endParaRPr lang="en-US" sz="3700" b="1" dirty="0"/>
          </a:p>
          <a:p>
            <a:pPr algn="ctr"/>
            <a:endParaRPr lang="en-US" sz="3700" b="1" dirty="0"/>
          </a:p>
          <a:p>
            <a:pPr algn="ctr"/>
            <a:r>
              <a:rPr lang="en-US" sz="3700" b="1" dirty="0"/>
              <a:t> </a:t>
            </a:r>
          </a:p>
          <a:p>
            <a:pPr algn="ctr"/>
            <a:r>
              <a:rPr lang="en-US" sz="3700" b="1" dirty="0"/>
              <a:t> </a:t>
            </a:r>
            <a:endParaRPr lang="en-US" sz="3700" dirty="0"/>
          </a:p>
          <a:p>
            <a:pPr algn="ctr"/>
            <a:r>
              <a:rPr lang="en-US" sz="3700" dirty="0"/>
              <a:t> </a:t>
            </a:r>
          </a:p>
          <a:p>
            <a:pPr algn="ctr"/>
            <a:endParaRPr lang="en-US" sz="37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971413"/>
          </a:xfrm>
          <a:prstGeom prst="rect">
            <a:avLst/>
          </a:prstGeom>
        </p:spPr>
        <p:txBody>
          <a:bodyPr wrap="square">
            <a:spAutoFit/>
          </a:bodyPr>
          <a:lstStyle/>
          <a:p>
            <a:pPr algn="ctr"/>
            <a:r>
              <a:rPr lang="en-US" sz="3200" b="1" u="sng" dirty="0"/>
              <a:t>Deuteronomy 30:1-3</a:t>
            </a:r>
            <a:endParaRPr lang="en-US" sz="3200" u="sng" dirty="0"/>
          </a:p>
          <a:p>
            <a:pPr algn="ctr"/>
            <a:r>
              <a:rPr lang="en-US" sz="3200" dirty="0"/>
              <a:t>1 "Now it shall come to pass, when all these things come upon you, the blessing and the curse which I have set before you, and you call them to mind among all the nations where the LORD your God drives you, 2 and you return to the LORD your God and obey His voice, according to all that I command you today, you and your children, with all your heart and with all your soul, 3 that the LORD your God will bring you back from captivity, and have compassion on you, and gather you again from all the nations where the LORD your God has scattered you. </a:t>
            </a:r>
          </a:p>
          <a:p>
            <a:pPr algn="ctr"/>
            <a:r>
              <a:rPr lang="en-US" sz="3200" dirty="0"/>
              <a:t> </a:t>
            </a:r>
          </a:p>
          <a:p>
            <a:pPr algn="ctr"/>
            <a:endParaRPr lang="en-US" sz="32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941183"/>
          </a:xfrm>
          <a:prstGeom prst="rect">
            <a:avLst/>
          </a:prstGeom>
        </p:spPr>
        <p:txBody>
          <a:bodyPr wrap="square">
            <a:spAutoFit/>
          </a:bodyPr>
          <a:lstStyle/>
          <a:p>
            <a:pPr algn="ctr"/>
            <a:r>
              <a:rPr lang="en-US" sz="4000" b="1" u="sng" dirty="0"/>
              <a:t>Zechariah 8:22-23</a:t>
            </a:r>
            <a:endParaRPr lang="en-US" sz="4000" u="sng" dirty="0"/>
          </a:p>
          <a:p>
            <a:pPr algn="ctr"/>
            <a:r>
              <a:rPr lang="en-US" sz="4000" dirty="0"/>
              <a:t>22 Yes, many peoples and strong nations Shall come to seek the LORD of hosts in Jerusalem, And to pray before the LORD.' 23 "Thus says the LORD of hosts: 'In those days ten men from every language of the nations shall grasp the sleeve of a Jewish man, saying, "Let us go with you, for we have heard that God is with you." ' " </a:t>
            </a:r>
          </a:p>
          <a:p>
            <a:pPr algn="ctr"/>
            <a:endParaRPr lang="en-US" sz="4000" b="1" dirty="0"/>
          </a:p>
          <a:p>
            <a:pPr algn="ctr"/>
            <a:endParaRPr lang="en-US" sz="4000" b="1"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632859"/>
          </a:xfrm>
          <a:prstGeom prst="rect">
            <a:avLst/>
          </a:prstGeom>
        </p:spPr>
        <p:txBody>
          <a:bodyPr wrap="square">
            <a:spAutoFit/>
          </a:bodyPr>
          <a:lstStyle/>
          <a:p>
            <a:pPr algn="ctr"/>
            <a:r>
              <a:rPr lang="en-US" sz="3500" b="1" u="sng" dirty="0"/>
              <a:t>Micah 4:1-7</a:t>
            </a:r>
            <a:endParaRPr lang="en-US" sz="3500" u="sng" dirty="0"/>
          </a:p>
          <a:p>
            <a:pPr algn="ctr"/>
            <a:r>
              <a:rPr lang="en-US" sz="3500" dirty="0"/>
              <a:t>1 Now it shall come to pass in the latter days That the mountain of the LORD's house Shall be established on the top of the mountains, And shall be exalted above the hills; And peoples shall flow to it. 2 Many nations shall come and say, "Come, and let us go up to the mountain of the LORD, To the house of the God of Jacob; He will teach us His ways, And we shall walk in His paths. "For out of Zion the law shall go forth, And the word of the LORD from Jerusalem. </a:t>
            </a:r>
          </a:p>
          <a:p>
            <a:pPr algn="ctr"/>
            <a:r>
              <a:rPr lang="en-US" sz="3500" dirty="0"/>
              <a:t> </a:t>
            </a:r>
          </a:p>
          <a:p>
            <a:pPr algn="ctr"/>
            <a:endParaRPr lang="en-US" sz="35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32 The wicked is banished in his wickedness, But the righteous has a refuge in his death. 33 Wisdom rests in the heart of him who has understanding, But what is in the heart of fools is made known. 34 Righteousness exalts a nation, But sin is a reproach to any people. 35 The king's favor is toward a wise servant, But his wrath is against him who causes shame.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dirty="0"/>
              <a:t>3 He shall judge between many peoples, And rebuke strong nations afar off; They shall beat their swords into plowshares, And their spears into pruning hooks; Nation shall not lift up sword against nation, neither shall they learn war any more. 4 But everyone shall sit under his vine and under his fig tree, And no one shall make them afraid; For the mouth of the LORD of hosts has spoken.</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 5 For all people walk each in the name of his god, But we will walk in the name of the LORD our God Forever and ever. 6 "In that day," says the LORD,"I will assemble the lame, I will gather the outcast And those whom I have afflicted; 7 I will make the lame a remnant, And the outcast a strong nation; So the LORD will reign over them in Mount Zion From now on, even forever. </a:t>
            </a:r>
          </a:p>
          <a:p>
            <a:pPr algn="ctr"/>
            <a:r>
              <a:rPr lang="en-US" sz="4000" dirty="0"/>
              <a:t> </a:t>
            </a:r>
          </a:p>
          <a:p>
            <a:pPr algn="ctr"/>
            <a:endParaRPr lang="en-US" sz="40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Revelation 20:4-6</a:t>
            </a:r>
            <a:endParaRPr lang="en-US" sz="4000" u="sng" dirty="0"/>
          </a:p>
          <a:p>
            <a:pPr algn="ctr"/>
            <a:r>
              <a:rPr lang="en-US" sz="4000" dirty="0"/>
              <a:t>4 And I saw thrones, and they sat on them, and judgment was committed to them. Then I saw the souls of those who had been beheaded for their witness to Jesus and for the word of God, who had not worshiped the beast or his image, and had not received his mark on their foreheads or on their hands. And they lived and reigned with Christ for a thousand years.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1507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dirty="0"/>
              <a:t>5 But the rest of the dead did not live again until the thousand years were finished. This is the first resurrection. 6 Blessed and holy is he who has part in the first resurrection. Over such the second death has no power, but they shall be priests of God and of Christ, and shall reign with Him a thousand years.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1535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99214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 Prophetic Irony</a:t>
            </a:r>
            <a:endParaRPr lang="en-US" sz="4000" dirty="0"/>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2 Peter 3:3-4</a:t>
            </a:r>
            <a:endParaRPr lang="en-US" sz="4000" u="sng" dirty="0"/>
          </a:p>
          <a:p>
            <a:pPr algn="ctr"/>
            <a:r>
              <a:rPr lang="en-US" sz="4000" dirty="0"/>
              <a:t>3 knowing this first: that scoffers will come in the last days, walking according to their own lusts, 4 and saying, "Where is the promise of His coming? For since the fathers fell asleep, all things continue as they were from the beginning of creation."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323439"/>
          </a:xfrm>
          <a:prstGeom prst="rect">
            <a:avLst/>
          </a:prstGeom>
        </p:spPr>
        <p:txBody>
          <a:bodyPr wrap="square">
            <a:spAutoFit/>
          </a:bodyPr>
          <a:lstStyle/>
          <a:p>
            <a:pPr algn="ctr"/>
            <a:r>
              <a:rPr lang="en-US" sz="4000" dirty="0"/>
              <a:t> </a:t>
            </a:r>
            <a:r>
              <a:rPr lang="en-US" sz="4000" b="1" dirty="0"/>
              <a:t>The Postmillennial Viewpoint</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1938992"/>
          </a:xfrm>
          <a:prstGeom prst="rect">
            <a:avLst/>
          </a:prstGeom>
        </p:spPr>
        <p:txBody>
          <a:bodyPr wrap="square">
            <a:spAutoFit/>
          </a:bodyPr>
          <a:lstStyle/>
          <a:p>
            <a:pPr algn="ctr"/>
            <a:r>
              <a:rPr lang="en-US" sz="4000" dirty="0"/>
              <a:t> </a:t>
            </a:r>
            <a:r>
              <a:rPr lang="en-US" sz="4000" b="1" dirty="0"/>
              <a:t>Few concepts could be more Unbiblical!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632311"/>
          </a:xfrm>
          <a:prstGeom prst="rect">
            <a:avLst/>
          </a:prstGeom>
        </p:spPr>
        <p:txBody>
          <a:bodyPr wrap="square">
            <a:spAutoFit/>
          </a:bodyPr>
          <a:lstStyle/>
          <a:p>
            <a:pPr algn="ctr"/>
            <a:r>
              <a:rPr lang="en-US" sz="4000" b="1" u="sng" dirty="0"/>
              <a:t>Matthew 7:13-14</a:t>
            </a:r>
            <a:endParaRPr lang="en-US" sz="4000" u="sng" dirty="0"/>
          </a:p>
          <a:p>
            <a:pPr algn="ctr"/>
            <a:r>
              <a:rPr lang="en-US" sz="4000" dirty="0"/>
              <a:t>13 </a:t>
            </a:r>
            <a:r>
              <a:rPr lang="en-US" sz="4000" dirty="0">
                <a:solidFill>
                  <a:srgbClr val="FF0000"/>
                </a:solidFill>
              </a:rPr>
              <a:t>"Enter by the narrow gate; for wide is the gate and broad is the way that leads to destruction, and there are many who go in by it. </a:t>
            </a:r>
            <a:r>
              <a:rPr lang="en-US" sz="4000" dirty="0"/>
              <a:t>14 </a:t>
            </a:r>
            <a:r>
              <a:rPr lang="en-US" sz="4000" dirty="0">
                <a:solidFill>
                  <a:srgbClr val="FF0000"/>
                </a:solidFill>
              </a:rPr>
              <a:t>Because narrow is the gate and difficult is the way which leads to life, and there are few who find it.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20024</TotalTime>
  <Words>2325</Words>
  <Application>Microsoft Office PowerPoint</Application>
  <PresentationFormat>On-screen Show (4:3)</PresentationFormat>
  <Paragraphs>173</Paragraphs>
  <Slides>44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1293</cp:revision>
  <dcterms:created xsi:type="dcterms:W3CDTF">2013-06-05T21:04:28Z</dcterms:created>
  <dcterms:modified xsi:type="dcterms:W3CDTF">2018-08-20T00:08:53Z</dcterms:modified>
</cp:coreProperties>
</file>