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2"/>
  </p:notesMasterIdLst>
  <p:sldIdLst>
    <p:sldId id="881" r:id="rId4"/>
    <p:sldId id="698" r:id="rId5"/>
    <p:sldId id="258" r:id="rId6"/>
    <p:sldId id="259" r:id="rId7"/>
    <p:sldId id="617" r:id="rId8"/>
    <p:sldId id="838" r:id="rId9"/>
    <p:sldId id="839" r:id="rId10"/>
    <p:sldId id="840" r:id="rId11"/>
    <p:sldId id="841" r:id="rId12"/>
    <p:sldId id="842" r:id="rId13"/>
    <p:sldId id="843" r:id="rId14"/>
    <p:sldId id="848" r:id="rId15"/>
    <p:sldId id="844" r:id="rId16"/>
    <p:sldId id="845" r:id="rId17"/>
    <p:sldId id="846" r:id="rId18"/>
    <p:sldId id="847" r:id="rId19"/>
    <p:sldId id="738" r:id="rId20"/>
    <p:sldId id="615" r:id="rId21"/>
    <p:sldId id="616" r:id="rId22"/>
    <p:sldId id="806" r:id="rId23"/>
    <p:sldId id="807" r:id="rId24"/>
    <p:sldId id="260" r:id="rId25"/>
    <p:sldId id="799" r:id="rId26"/>
    <p:sldId id="704" r:id="rId27"/>
    <p:sldId id="706" r:id="rId28"/>
    <p:sldId id="707" r:id="rId29"/>
    <p:sldId id="709" r:id="rId30"/>
    <p:sldId id="29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8" d="100"/>
          <a:sy n="108" d="100"/>
        </p:scale>
        <p:origin x="168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8/29/2018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17</a:t>
            </a:fld>
            <a:endParaRPr lang="en-US"/>
          </a:p>
        </p:txBody>
      </p:sp>
    </p:spTree>
    <p:extLst>
      <p:ext uri="{BB962C8B-B14F-4D97-AF65-F5344CB8AC3E}">
        <p14:creationId xmlns:p14="http://schemas.microsoft.com/office/powerpoint/2010/main" val="1536837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8/29/2018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8/29/2018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8/29/2018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8/29/2018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8/29/2018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8/29/2018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617336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Matthew 5:1-12</a:t>
            </a:r>
          </a:p>
          <a:p>
            <a:pPr algn="ctr"/>
            <a:r>
              <a:rPr lang="en-US" sz="4000" dirty="0"/>
              <a:t>1 And seeing the multitudes, He went up on a mountain, and when He was seated His disciples came to Him. 2 Then He opened His mouth and taught them, saying: 3 </a:t>
            </a:r>
            <a:r>
              <a:rPr lang="en-US" sz="4000" dirty="0">
                <a:solidFill>
                  <a:srgbClr val="FF0000"/>
                </a:solidFill>
              </a:rPr>
              <a:t>"Blessed are the poor in spirit, For theirs is the kingdom of heaven.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4 </a:t>
            </a:r>
            <a:r>
              <a:rPr lang="en-US" sz="4000" dirty="0">
                <a:solidFill>
                  <a:srgbClr val="FF0000"/>
                </a:solidFill>
              </a:rPr>
              <a:t>Blessed are those who mourn, For they shall be comforted.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5 </a:t>
            </a:r>
            <a:r>
              <a:rPr lang="en-US" sz="4000" dirty="0">
                <a:solidFill>
                  <a:srgbClr val="FF0000"/>
                </a:solidFill>
              </a:rPr>
              <a:t>Blessed are the meek, For they shall inherit the earth.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6 </a:t>
            </a:r>
            <a:r>
              <a:rPr lang="en-US" sz="4000" dirty="0">
                <a:solidFill>
                  <a:srgbClr val="FF0000"/>
                </a:solidFill>
              </a:rPr>
              <a:t>Blessed are those who hunger and thirst for righteousness, For they shall be filled.</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7 </a:t>
            </a:r>
            <a:r>
              <a:rPr lang="en-US" sz="4000" dirty="0">
                <a:solidFill>
                  <a:srgbClr val="FF0000"/>
                </a:solidFill>
              </a:rPr>
              <a:t>Blessed are the merciful, For they shall obtain mercy.</a:t>
            </a:r>
            <a:r>
              <a:rPr lang="en-US" sz="4000" dirty="0"/>
              <a:t> 8 </a:t>
            </a:r>
            <a:r>
              <a:rPr lang="en-US" sz="4000" dirty="0">
                <a:solidFill>
                  <a:srgbClr val="FF0000"/>
                </a:solidFill>
              </a:rPr>
              <a:t>Blessed are the pure in heart, For they shall see God.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65746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9 </a:t>
            </a:r>
            <a:r>
              <a:rPr lang="en-US" sz="4000" dirty="0">
                <a:solidFill>
                  <a:srgbClr val="FF0000"/>
                </a:solidFill>
              </a:rPr>
              <a:t>Blessed are the peacemakers, For they shall be called sons of God.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10 </a:t>
            </a:r>
            <a:r>
              <a:rPr lang="en-US" sz="4000" dirty="0">
                <a:solidFill>
                  <a:srgbClr val="FF0000"/>
                </a:solidFill>
              </a:rPr>
              <a:t>Blessed are those who are persecuted for righteousness' sake, For theirs is the kingdom of heaven.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38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11 </a:t>
            </a:r>
            <a:r>
              <a:rPr lang="en-US" sz="4000" dirty="0">
                <a:solidFill>
                  <a:srgbClr val="FF0000"/>
                </a:solidFill>
              </a:rPr>
              <a:t>"Blessed are you when they revile and persecute you, and say all kinds of evil against you falsely for My sake. </a:t>
            </a:r>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785652"/>
          </a:xfrm>
          <a:prstGeom prst="rect">
            <a:avLst/>
          </a:prstGeom>
        </p:spPr>
        <p:txBody>
          <a:bodyPr wrap="square">
            <a:spAutoFit/>
          </a:bodyPr>
          <a:lstStyle/>
          <a:p>
            <a:pPr algn="ctr"/>
            <a:r>
              <a:rPr lang="en-US" sz="4000" dirty="0"/>
              <a:t>  12 </a:t>
            </a:r>
            <a:r>
              <a:rPr lang="en-US" sz="4000" dirty="0">
                <a:solidFill>
                  <a:srgbClr val="FF0000"/>
                </a:solidFill>
              </a:rPr>
              <a:t>Rejoice and be exceedingly glad, for great is your reward in heaven, for so they persecuted the prophets who were before you.</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170099"/>
          </a:xfrm>
          <a:prstGeom prst="rect">
            <a:avLst/>
          </a:prstGeom>
        </p:spPr>
        <p:txBody>
          <a:bodyPr wrap="square">
            <a:spAutoFit/>
          </a:bodyPr>
          <a:lstStyle/>
          <a:p>
            <a:pPr algn="ctr"/>
            <a:r>
              <a:rPr lang="en-US" sz="4000" b="1" dirty="0"/>
              <a:t>14 As He passed by, He saw Levi the son of Alphaeus sitting at the tax office. And He said to him, </a:t>
            </a:r>
            <a:r>
              <a:rPr lang="en-US" sz="4000" b="1" dirty="0">
                <a:solidFill>
                  <a:srgbClr val="FF0000"/>
                </a:solidFill>
              </a:rPr>
              <a:t>"Follow Me." </a:t>
            </a:r>
            <a:r>
              <a:rPr lang="en-US" sz="4000" b="1" dirty="0"/>
              <a:t>So he arose and followed Him. </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13018949"/>
          </a:xfrm>
          <a:prstGeom prst="rect">
            <a:avLst/>
          </a:prstGeom>
        </p:spPr>
        <p:txBody>
          <a:bodyPr wrap="square">
            <a:spAutoFit/>
          </a:bodyPr>
          <a:lstStyle/>
          <a:p>
            <a:pPr algn="ctr"/>
            <a:r>
              <a:rPr lang="en-US" sz="4000" b="1" dirty="0"/>
              <a:t>15 Now it happened, as He was dining in Levi's house, that many tax collectors and sinners also sat together with Jesus and His disciples; for there were many, and they followed Him.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4596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dirty="0"/>
              <a:t>16 And when the scribes and Pharisees saw Him eating with the tax collectors and sinners, they said to His disciples, "How is it that He eats and drinks with tax collectors and sinners?"</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29387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u="sng" dirty="0"/>
              <a:t>Matthew 23:25-39</a:t>
            </a:r>
            <a:endParaRPr lang="en-US" sz="4000" u="sng" dirty="0"/>
          </a:p>
          <a:p>
            <a:pPr algn="ctr"/>
            <a:r>
              <a:rPr lang="en-US" sz="4000" dirty="0"/>
              <a:t>25 </a:t>
            </a:r>
            <a:r>
              <a:rPr lang="en-US" sz="4000" dirty="0">
                <a:solidFill>
                  <a:srgbClr val="FF0000"/>
                </a:solidFill>
              </a:rPr>
              <a:t>Woe to you, scribes and Pharisees, hypocrites! For you cleanse the outside of the cup and dish, but inside they are full of extortion and self-indulgence. </a:t>
            </a:r>
            <a:r>
              <a:rPr lang="en-US" sz="4000" dirty="0"/>
              <a:t>26 </a:t>
            </a:r>
            <a:r>
              <a:rPr lang="en-US" sz="4000" dirty="0">
                <a:solidFill>
                  <a:srgbClr val="FF0000"/>
                </a:solidFill>
              </a:rPr>
              <a:t>Blind Pharisee, first cleanse the inside of the cup and dish, that the outside of them may be clean also.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330011"/>
          </a:xfrm>
          <a:prstGeom prst="rect">
            <a:avLst/>
          </a:prstGeom>
        </p:spPr>
        <p:txBody>
          <a:bodyPr wrap="square">
            <a:spAutoFit/>
          </a:bodyPr>
          <a:lstStyle/>
          <a:p>
            <a:pPr algn="ctr"/>
            <a:r>
              <a:rPr lang="en-US" sz="4000" dirty="0"/>
              <a:t>27 </a:t>
            </a:r>
            <a:r>
              <a:rPr lang="en-US" sz="4000" dirty="0">
                <a:solidFill>
                  <a:srgbClr val="FF0000"/>
                </a:solidFill>
              </a:rPr>
              <a:t>Woe to you, scribes and Pharisees, hypocrites! For you are like whitewashed tombs which indeed appear beautiful outwardly, but inside are full of dead men's bones and all uncleanness. </a:t>
            </a:r>
            <a:r>
              <a:rPr lang="en-US" sz="4000" dirty="0"/>
              <a:t>28 </a:t>
            </a:r>
            <a:r>
              <a:rPr lang="en-US" sz="4000" dirty="0">
                <a:solidFill>
                  <a:srgbClr val="FF0000"/>
                </a:solidFill>
              </a:rPr>
              <a:t>Even so you also outwardly appear righteous to men, but inside you are full of hypocrisy and lawlessness.</a:t>
            </a:r>
            <a:r>
              <a:rPr lang="en-US" sz="4000" dirty="0"/>
              <a:t> 29 </a:t>
            </a:r>
            <a:r>
              <a:rPr lang="en-US" sz="4000" dirty="0">
                <a:solidFill>
                  <a:srgbClr val="FF0000"/>
                </a:solidFill>
              </a:rPr>
              <a:t>Woe to you, scribes and Pharisees, hypocrites! Because you build the tombs of the prophets and adorn the monuments of the righteous, </a:t>
            </a:r>
          </a:p>
          <a:p>
            <a:pPr algn="ctr"/>
            <a:r>
              <a:rPr lang="en-US" sz="4000"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r>
              <a:rPr lang="en-US" sz="4000" dirty="0"/>
              <a:t> </a:t>
            </a:r>
          </a:p>
          <a:p>
            <a:pPr algn="ctr"/>
            <a:endParaRPr lang="en-US" sz="4000" b="1" dirty="0"/>
          </a:p>
          <a:p>
            <a:pPr algn="ctr"/>
            <a:endParaRPr lang="en-US" sz="4000" b="1" dirty="0"/>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r>
              <a:rPr lang="en-US" sz="4000" b="1" dirty="0"/>
              <a:t> </a:t>
            </a:r>
            <a:endParaRPr lang="en-US" sz="4000" dirty="0"/>
          </a:p>
          <a:p>
            <a:pPr algn="ctr"/>
            <a:r>
              <a:rPr lang="en-US" sz="4000" dirty="0"/>
              <a:t> </a:t>
            </a:r>
          </a:p>
          <a:p>
            <a:pPr algn="ctr"/>
            <a:endParaRPr lang="en-US" sz="4000" b="1" dirty="0"/>
          </a:p>
          <a:p>
            <a:pPr algn="ctr"/>
            <a:r>
              <a:rPr lang="en-US" sz="4000" b="1" dirty="0"/>
              <a:t> </a:t>
            </a:r>
          </a:p>
          <a:p>
            <a:pPr algn="ctr"/>
            <a:endParaRPr lang="en-US" sz="4000" b="1" dirty="0"/>
          </a:p>
          <a:p>
            <a:pPr algn="ctr"/>
            <a:endParaRPr lang="en-US" sz="4000" dirty="0"/>
          </a:p>
        </p:txBody>
      </p:sp>
    </p:spTree>
    <p:extLst>
      <p:ext uri="{BB962C8B-B14F-4D97-AF65-F5344CB8AC3E}">
        <p14:creationId xmlns:p14="http://schemas.microsoft.com/office/powerpoint/2010/main" val="360790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9023330"/>
          </a:xfrm>
          <a:prstGeom prst="rect">
            <a:avLst/>
          </a:prstGeom>
        </p:spPr>
        <p:txBody>
          <a:bodyPr wrap="square">
            <a:spAutoFit/>
          </a:bodyPr>
          <a:lstStyle/>
          <a:p>
            <a:pPr algn="ctr"/>
            <a:r>
              <a:rPr lang="en-US" sz="4000" dirty="0"/>
              <a:t>30 </a:t>
            </a:r>
            <a:r>
              <a:rPr lang="en-US" sz="4000" dirty="0">
                <a:solidFill>
                  <a:srgbClr val="FF0000"/>
                </a:solidFill>
              </a:rPr>
              <a:t>and say, 'If we had lived in the days of our fathers, we would not have been partakers with them in the blood of the prophets.'</a:t>
            </a:r>
            <a:r>
              <a:rPr lang="en-US" sz="4000" dirty="0"/>
              <a:t> 31 </a:t>
            </a:r>
            <a:r>
              <a:rPr lang="en-US" sz="4000" dirty="0">
                <a:solidFill>
                  <a:srgbClr val="FF0000"/>
                </a:solidFill>
              </a:rPr>
              <a:t>"Therefore you are witnesses against yourselves that you are sons of those who murdered the prophets. </a:t>
            </a:r>
            <a:r>
              <a:rPr lang="en-US" sz="4000" dirty="0"/>
              <a:t>32 </a:t>
            </a:r>
            <a:r>
              <a:rPr lang="en-US" sz="4000" dirty="0">
                <a:solidFill>
                  <a:srgbClr val="FF0000"/>
                </a:solidFill>
              </a:rPr>
              <a:t>Fill up, then, the measure of your fathers' guilt.</a:t>
            </a:r>
            <a:r>
              <a:rPr lang="en-US" sz="4000" dirty="0"/>
              <a:t> 33 </a:t>
            </a:r>
            <a:r>
              <a:rPr lang="en-US" sz="4000" dirty="0">
                <a:solidFill>
                  <a:srgbClr val="FF0000"/>
                </a:solidFill>
              </a:rPr>
              <a:t>Serpents, brood of vipers! How can you escape the condemnation of hell?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dirty="0"/>
              <a:t>17 When Jesus heard it, He said to them, </a:t>
            </a:r>
            <a:r>
              <a:rPr lang="en-US" sz="4000" b="1" dirty="0">
                <a:solidFill>
                  <a:srgbClr val="FF0000"/>
                </a:solidFill>
              </a:rPr>
              <a:t>"Those who are well have no need of a physician, but those who are sick. I did not come to call the righteous, but sinners, to repentance." </a:t>
            </a:r>
            <a:endParaRPr lang="en-US" sz="4000" dirty="0">
              <a:solidFill>
                <a:srgbClr val="FF0000"/>
              </a:solidFill>
            </a:endParaRPr>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6863417"/>
          </a:xfrm>
          <a:prstGeom prst="rect">
            <a:avLst/>
          </a:prstGeom>
        </p:spPr>
        <p:txBody>
          <a:bodyPr wrap="square">
            <a:spAutoFit/>
          </a:bodyPr>
          <a:lstStyle/>
          <a:p>
            <a:pPr algn="ctr"/>
            <a:r>
              <a:rPr lang="en-US" sz="4000" b="1" u="sng" dirty="0"/>
              <a:t>John 3:17-21</a:t>
            </a:r>
            <a:endParaRPr lang="en-US" sz="4000" u="sng" dirty="0"/>
          </a:p>
          <a:p>
            <a:pPr algn="ctr"/>
            <a:r>
              <a:rPr lang="en-US" sz="4000" dirty="0">
                <a:solidFill>
                  <a:srgbClr val="FF0000"/>
                </a:solidFill>
              </a:rPr>
              <a:t>17 For God did not send His Son into the world to condemn the world, but that the world through Him might be saved. </a:t>
            </a:r>
            <a:r>
              <a:rPr lang="en-US" sz="4000" dirty="0"/>
              <a:t>18 </a:t>
            </a:r>
            <a:r>
              <a:rPr lang="en-US" sz="4000" dirty="0">
                <a:solidFill>
                  <a:srgbClr val="FF0000"/>
                </a:solidFill>
              </a:rPr>
              <a:t>He who believes in Him is not condemned; but he who does not believe is condemned already, because he has not believed in the name of the only begotten Son of God.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19 </a:t>
            </a:r>
            <a:r>
              <a:rPr lang="en-US" sz="4000" dirty="0">
                <a:solidFill>
                  <a:srgbClr val="FF0000"/>
                </a:solidFill>
              </a:rPr>
              <a:t>And this is the condemnation, that the light has come into the world, and men loved darkness rather than light, because their deeds were evil. </a:t>
            </a:r>
            <a:r>
              <a:rPr lang="en-US" sz="4000" dirty="0"/>
              <a:t>20 </a:t>
            </a:r>
            <a:r>
              <a:rPr lang="en-US" sz="4000" dirty="0">
                <a:solidFill>
                  <a:srgbClr val="FF0000"/>
                </a:solidFill>
              </a:rPr>
              <a:t>For everyone practicing evil hates the light and does not come to the light, lest his deeds should be exposed.</a:t>
            </a:r>
            <a:r>
              <a:rPr lang="en-US" sz="4000" dirty="0"/>
              <a:t> 21 </a:t>
            </a:r>
            <a:r>
              <a:rPr lang="en-US" sz="4000" dirty="0">
                <a:solidFill>
                  <a:srgbClr val="FF0000"/>
                </a:solidFill>
              </a:rPr>
              <a:t>But he who does the truth comes to the light, that his deeds may be clearly seen, that they have been done in God."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3046988"/>
          </a:xfrm>
          <a:prstGeom prst="rect">
            <a:avLst/>
          </a:prstGeom>
          <a:noFill/>
        </p:spPr>
        <p:txBody>
          <a:bodyPr wrap="square" rtlCol="0">
            <a:spAutoFit/>
          </a:bodyPr>
          <a:lstStyle/>
          <a:p>
            <a:pPr algn="ctr"/>
            <a:r>
              <a:rPr lang="en-US" sz="3200" b="1" dirty="0"/>
              <a:t>Jesus Called Sinners to Repent</a:t>
            </a:r>
            <a:endParaRPr lang="en-US" sz="3200" dirty="0"/>
          </a:p>
          <a:p>
            <a:pPr algn="ctr"/>
            <a:r>
              <a:rPr lang="en-US" sz="2800" b="1" dirty="0"/>
              <a:t>by Pastor Fee Soliven</a:t>
            </a:r>
            <a:endParaRPr lang="en-US" sz="2800" dirty="0"/>
          </a:p>
          <a:p>
            <a:pPr algn="ctr"/>
            <a:r>
              <a:rPr lang="en-US" sz="3200" b="1" dirty="0"/>
              <a:t>Mark 2:13-17</a:t>
            </a:r>
            <a:endParaRPr lang="en-US" sz="3200" dirty="0"/>
          </a:p>
          <a:p>
            <a:pPr algn="ctr"/>
            <a:r>
              <a:rPr lang="en-US" sz="3200" b="1" dirty="0"/>
              <a:t>Wednesday Evening</a:t>
            </a:r>
            <a:endParaRPr lang="en-US" sz="3200" dirty="0"/>
          </a:p>
          <a:p>
            <a:pPr algn="ctr"/>
            <a:r>
              <a:rPr lang="en-US" sz="3200" b="1" dirty="0"/>
              <a:t>August 29, 2018</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dirty="0"/>
              <a:t> </a:t>
            </a:r>
            <a:r>
              <a:rPr lang="en-US" sz="4000" b="1" dirty="0"/>
              <a:t> 13 Then He went out again by the sea; and all the multitude came to Him, and He taught them.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 14 As He passed by, He saw Levi the son of Alphaeus sitting at the tax office. And He said to him, </a:t>
            </a:r>
            <a:r>
              <a:rPr lang="en-US" sz="4000" b="1" dirty="0">
                <a:solidFill>
                  <a:srgbClr val="FF0000"/>
                </a:solidFill>
              </a:rPr>
              <a:t>"Follow Me." </a:t>
            </a:r>
            <a:r>
              <a:rPr lang="en-US" sz="4000" b="1" dirty="0"/>
              <a:t>So he arose and followed Him. </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15 Now it happened, as He was dining in Levi's house, that many tax collectors and sinners also sat together with Jesus and His disciples; for there were many, and they followed Him. </a:t>
            </a:r>
            <a:endParaRPr lang="en-US" sz="4000" dirty="0"/>
          </a:p>
          <a:p>
            <a:pPr algn="ctr"/>
            <a:endParaRPr lang="en-US" sz="400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16 And when the scribes and Pharisees saw Him eating with the tax collectors and sinners, they said to His disciples, "How is it that He eats and drinks with tax collectors and sinners?"</a:t>
            </a:r>
            <a:endParaRPr lang="en-US" sz="4000" dirty="0"/>
          </a:p>
          <a:p>
            <a:pPr algn="ct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17 When Jesus heard it, He said to them, </a:t>
            </a:r>
            <a:r>
              <a:rPr lang="en-US" sz="4000" b="1" dirty="0">
                <a:solidFill>
                  <a:srgbClr val="FF0000"/>
                </a:solidFill>
              </a:rPr>
              <a:t>"Those who are well have no need of a physician, but those who are sick. I did not come to call the righteous, but sinners, to repentance." </a:t>
            </a:r>
            <a:endParaRPr lang="en-US" sz="400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9848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13 Then He went out again by the sea; and all the multitude came to Him, and He taught them.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21751</TotalTime>
  <Words>724</Words>
  <Application>Microsoft Office PowerPoint</Application>
  <PresentationFormat>On-screen Show (4:3)</PresentationFormat>
  <Paragraphs>129</Paragraphs>
  <Slides>28</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28</vt:i4>
      </vt:variant>
    </vt:vector>
  </HeadingPairs>
  <TitlesOfParts>
    <vt:vector size="35"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1380</cp:revision>
  <dcterms:created xsi:type="dcterms:W3CDTF">2013-06-05T21:04:28Z</dcterms:created>
  <dcterms:modified xsi:type="dcterms:W3CDTF">2018-08-30T05:49:23Z</dcterms:modified>
</cp:coreProperties>
</file>