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6"/>
  </p:notesMasterIdLst>
  <p:sldIdLst>
    <p:sldId id="879" r:id="rId4"/>
    <p:sldId id="698" r:id="rId5"/>
    <p:sldId id="258" r:id="rId6"/>
    <p:sldId id="259" r:id="rId7"/>
    <p:sldId id="617" r:id="rId8"/>
    <p:sldId id="838" r:id="rId9"/>
    <p:sldId id="839" r:id="rId10"/>
    <p:sldId id="840" r:id="rId11"/>
    <p:sldId id="841" r:id="rId12"/>
    <p:sldId id="842" r:id="rId13"/>
    <p:sldId id="843" r:id="rId14"/>
    <p:sldId id="848" r:id="rId15"/>
    <p:sldId id="844" r:id="rId16"/>
    <p:sldId id="845" r:id="rId17"/>
    <p:sldId id="846" r:id="rId18"/>
    <p:sldId id="847" r:id="rId19"/>
    <p:sldId id="738" r:id="rId20"/>
    <p:sldId id="615" r:id="rId21"/>
    <p:sldId id="616" r:id="rId22"/>
    <p:sldId id="806" r:id="rId23"/>
    <p:sldId id="807" r:id="rId24"/>
    <p:sldId id="260" r:id="rId25"/>
    <p:sldId id="799" r:id="rId26"/>
    <p:sldId id="704" r:id="rId27"/>
    <p:sldId id="706" r:id="rId28"/>
    <p:sldId id="707" r:id="rId29"/>
    <p:sldId id="709" r:id="rId30"/>
    <p:sldId id="520" r:id="rId31"/>
    <p:sldId id="522" r:id="rId32"/>
    <p:sldId id="825" r:id="rId33"/>
    <p:sldId id="523" r:id="rId34"/>
    <p:sldId id="808" r:id="rId35"/>
    <p:sldId id="869" r:id="rId36"/>
    <p:sldId id="870" r:id="rId37"/>
    <p:sldId id="871" r:id="rId38"/>
    <p:sldId id="872" r:id="rId39"/>
    <p:sldId id="873" r:id="rId40"/>
    <p:sldId id="874" r:id="rId41"/>
    <p:sldId id="875" r:id="rId42"/>
    <p:sldId id="876" r:id="rId43"/>
    <p:sldId id="877" r:id="rId44"/>
    <p:sldId id="29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60"/>
  </p:normalViewPr>
  <p:slideViewPr>
    <p:cSldViewPr>
      <p:cViewPr varScale="1">
        <p:scale>
          <a:sx n="108" d="100"/>
          <a:sy n="108" d="100"/>
        </p:scale>
        <p:origin x="168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8/22/2018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pPr/>
              <a:t>17</a:t>
            </a:fld>
            <a:endParaRPr lang="en-US"/>
          </a:p>
        </p:txBody>
      </p:sp>
    </p:spTree>
    <p:extLst>
      <p:ext uri="{BB962C8B-B14F-4D97-AF65-F5344CB8AC3E}">
        <p14:creationId xmlns:p14="http://schemas.microsoft.com/office/powerpoint/2010/main" val="1536837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8/22/2018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8/22/2018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8/22/2018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8/22/2018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6B80C8-9C17-4C8D-80FA-039A6827A3A1}" type="datetimeFigureOut">
              <a:rPr lang="en-US" smtClean="0">
                <a:solidFill>
                  <a:prstClr val="black">
                    <a:tint val="75000"/>
                  </a:prstClr>
                </a:solidFill>
              </a:rPr>
              <a:pPr/>
              <a:t>8/22/2018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prstClr val="black">
                    <a:tint val="75000"/>
                  </a:prstClr>
                </a:solidFill>
              </a:rPr>
              <a:pPr/>
              <a:t>8/22/2018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prstClr val="black">
                    <a:tint val="75000"/>
                  </a:prstClr>
                </a:solidFill>
              </a:rPr>
              <a:pPr/>
              <a:t>8/22/2018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8/22/2018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8/22/2018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8/22/2018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8/22/2018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8/22/2018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8/22/2018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8/22/2018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8/22/2018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8/22/2018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8/22/2018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8/22/2018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8/22/2018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8/22/2018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8/22/2018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8/22/2018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8/22/2018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8/22/2018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8/22/2018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8/22/2018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8/22/2018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8/22/2018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8/22/2018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B80C8-9C17-4C8D-80FA-039A6827A3A1}" type="datetimeFigureOut">
              <a:rPr lang="en-US" smtClean="0">
                <a:solidFill>
                  <a:prstClr val="black">
                    <a:tint val="75000"/>
                  </a:prstClr>
                </a:solidFill>
              </a:rPr>
              <a:pPr/>
              <a:t>8/22/2018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8/22/2018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964755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dirty="0"/>
              <a:t>10 </a:t>
            </a:r>
            <a:r>
              <a:rPr lang="en-US" sz="4000" b="1" dirty="0">
                <a:solidFill>
                  <a:srgbClr val="FF0000"/>
                </a:solidFill>
              </a:rPr>
              <a:t>But that you may know that the Son of Man has power on earth to forgive sins"--He said to the paralytic, </a:t>
            </a:r>
            <a:r>
              <a:rPr lang="en-US" sz="4000" b="1" dirty="0"/>
              <a:t>11 </a:t>
            </a:r>
            <a:r>
              <a:rPr lang="en-US" sz="4000" b="1" dirty="0">
                <a:solidFill>
                  <a:srgbClr val="FF0000"/>
                </a:solidFill>
              </a:rPr>
              <a:t>I say to you, arise, take up your bed, and go your way to your house." </a:t>
            </a: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56659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dirty="0"/>
              <a:t>12 Immediately he arose, took up the bed, and went out in the presence of them all, so that all were amazed and glorified God, saying, "We never saw anything like this!"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70195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b="1" dirty="0"/>
              <a:t>1 And again He entered Capernaum after some days, and it was heard that He was in the house. 2 Immediately many gathered together, so that there was no longer room to receive them, not even near the door. And He preached the word to them.</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87037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7478970"/>
          </a:xfrm>
          <a:prstGeom prst="rect">
            <a:avLst/>
          </a:prstGeom>
        </p:spPr>
        <p:txBody>
          <a:bodyPr wrap="square">
            <a:spAutoFit/>
          </a:bodyPr>
          <a:lstStyle/>
          <a:p>
            <a:pPr algn="ctr"/>
            <a:r>
              <a:rPr lang="en-US" sz="4000" b="1" u="sng" dirty="0"/>
              <a:t>Luke 4:42-44</a:t>
            </a:r>
            <a:endParaRPr lang="en-US" sz="4000" u="sng" dirty="0"/>
          </a:p>
          <a:p>
            <a:pPr algn="ctr"/>
            <a:r>
              <a:rPr lang="en-US" sz="4000" dirty="0"/>
              <a:t>42 Now when it was day, He departed and went into a deserted place. And the crowd sought Him and came to Him, and tried to keep Him from leaving them; 43 but He said to them, </a:t>
            </a:r>
            <a:r>
              <a:rPr lang="en-US" sz="4000" dirty="0">
                <a:solidFill>
                  <a:srgbClr val="FF0000"/>
                </a:solidFill>
              </a:rPr>
              <a:t>"I must preach the kingdom of God to the other cities also, because for this purpose I have been sent."</a:t>
            </a:r>
            <a:r>
              <a:rPr lang="en-US" sz="4000" dirty="0"/>
              <a:t> 44 And He was preaching in the synagogues of Galilee.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57011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b="1" u="sng" dirty="0"/>
              <a:t> Acts 10:34-43</a:t>
            </a:r>
            <a:endParaRPr lang="en-US" sz="4000" u="sng" dirty="0"/>
          </a:p>
          <a:p>
            <a:pPr algn="ctr"/>
            <a:r>
              <a:rPr lang="en-US" sz="4000" dirty="0"/>
              <a:t>34 Then Peter opened his mouth and said: "In truth I perceive that God shows no partiality. 35 But in every nation whoever fears Him and works righteousness is accepted by Him. 36 The word which God sent to the children of Israel, preaching peace through Jesus Christ--He is Lord of all—</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65746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dirty="0"/>
              <a:t>37 that word you know, which was proclaimed throughout all Judea, and began from Galilee after the baptism which John preached: 38 how God anointed Jesus of Nazareth with the Holy Spirit and with power, who went about doing good and healing all who were oppressed by the devil, for God was with Him.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16926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dirty="0"/>
              <a:t>39 And we are witnesses of all things which He did both in the land of the Jews and in Jerusalem, whom they killed by hanging on a tree. 40 Him God raised up on the third day, and showed Him openly, 41 not to all the people, but to witnesses chosen before by God, even to us who ate and drank with Him after He arose from the dead.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4388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dirty="0"/>
              <a:t>42 And He commanded us to preach to the people, and to testify that it is He who was ordained by God to be Judge of the living and the dead. 43 To Him all the prophets witness that, through His name, whoever believes in Him will receive remission of sins."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60422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8408"/>
            <a:ext cx="8915400" cy="6247864"/>
          </a:xfrm>
          <a:prstGeom prst="rect">
            <a:avLst/>
          </a:prstGeom>
        </p:spPr>
        <p:txBody>
          <a:bodyPr wrap="square">
            <a:spAutoFit/>
          </a:bodyPr>
          <a:lstStyle/>
          <a:p>
            <a:pPr algn="ctr"/>
            <a:r>
              <a:rPr lang="en-US" sz="4000" dirty="0"/>
              <a:t>  </a:t>
            </a:r>
            <a:r>
              <a:rPr lang="en-US" sz="4000" b="1" dirty="0"/>
              <a:t>3 Then they came to Him, bringing a paralytic who was carried by four men. 4 And when they could not come near Him because of the crowd, they uncovered the roof where He was. So when they had broken through, they let down the bed on which the paralytic was lying.</a:t>
            </a:r>
            <a:endParaRPr lang="en-US" sz="4000" dirty="0"/>
          </a:p>
          <a:p>
            <a:pPr algn="ctr"/>
            <a:r>
              <a:rPr lang="en-US" sz="4000" b="1" dirty="0"/>
              <a:t> </a:t>
            </a:r>
            <a:endParaRPr lang="en-US" sz="4000" dirty="0"/>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76200" y="76200"/>
            <a:ext cx="8915400" cy="4401205"/>
          </a:xfrm>
          <a:prstGeom prst="rect">
            <a:avLst/>
          </a:prstGeom>
        </p:spPr>
        <p:txBody>
          <a:bodyPr wrap="square">
            <a:spAutoFit/>
          </a:bodyPr>
          <a:lstStyle/>
          <a:p>
            <a:pPr algn="ctr"/>
            <a:r>
              <a:rPr lang="en-US" sz="4000" b="1" u="sng" dirty="0"/>
              <a:t>Hebrews 11:6</a:t>
            </a:r>
            <a:endParaRPr lang="en-US" sz="4000" u="sng" dirty="0"/>
          </a:p>
          <a:p>
            <a:pPr algn="ctr"/>
            <a:r>
              <a:rPr lang="en-US" sz="4000" dirty="0"/>
              <a:t>“But without faith it is impossible to please Him, for he who comes to God must believe that He is, and that He is a rewarder of those who diligently seek Him”</a:t>
            </a:r>
          </a:p>
          <a:p>
            <a:pPr algn="ctr"/>
            <a:endParaRPr lang="en-US" sz="40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76200" y="76200"/>
            <a:ext cx="8915400" cy="14865608"/>
          </a:xfrm>
          <a:prstGeom prst="rect">
            <a:avLst/>
          </a:prstGeom>
        </p:spPr>
        <p:txBody>
          <a:bodyPr wrap="square">
            <a:spAutoFit/>
          </a:bodyPr>
          <a:lstStyle/>
          <a:p>
            <a:pPr algn="ctr"/>
            <a:r>
              <a:rPr kumimoji="0" lang="en-US" sz="4000" b="1" i="0" u="sng" strike="noStrike" kern="1200" cap="none" spc="0" normalizeH="0" baseline="0" noProof="0" dirty="0">
                <a:ln>
                  <a:noFill/>
                </a:ln>
                <a:solidFill>
                  <a:prstClr val="black"/>
                </a:solidFill>
                <a:effectLst/>
                <a:uLnTx/>
                <a:uFillTx/>
                <a:latin typeface="Calibri"/>
              </a:rPr>
              <a:t> </a:t>
            </a:r>
            <a:r>
              <a:rPr lang="en-US" sz="4000" b="1" u="sng" dirty="0"/>
              <a:t> Luke 5:19-20</a:t>
            </a:r>
            <a:endParaRPr lang="en-US" sz="4000" u="sng" dirty="0"/>
          </a:p>
          <a:p>
            <a:pPr algn="ctr"/>
            <a:r>
              <a:rPr lang="en-US" sz="4000" dirty="0"/>
              <a:t>19 And when they could not find how they might bring him in, because of the crowd, they went up on the housetop and let him down with his bed through the tiling into the midst before Jesus. 20 When He saw their faith, He said to him, </a:t>
            </a:r>
            <a:r>
              <a:rPr lang="en-US" sz="4000" dirty="0">
                <a:solidFill>
                  <a:srgbClr val="FF0000"/>
                </a:solidFill>
              </a:rPr>
              <a:t>"Man, your sins are forgiven you."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4596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76200" y="76200"/>
            <a:ext cx="8915400" cy="3785652"/>
          </a:xfrm>
          <a:prstGeom prst="rect">
            <a:avLst/>
          </a:prstGeom>
        </p:spPr>
        <p:txBody>
          <a:bodyPr wrap="square">
            <a:spAutoFit/>
          </a:bodyPr>
          <a:lstStyle/>
          <a:p>
            <a:pPr algn="ctr"/>
            <a:r>
              <a:rPr lang="en-US" sz="4000" b="1" dirty="0"/>
              <a:t>5 When Jesus saw their faith, He said to the paralytic, </a:t>
            </a:r>
            <a:r>
              <a:rPr lang="en-US" sz="4000" b="1" dirty="0">
                <a:solidFill>
                  <a:srgbClr val="FF0000"/>
                </a:solidFill>
              </a:rPr>
              <a:t>"Son, your sins are forgiven you." </a:t>
            </a: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429387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19790033"/>
          </a:xfrm>
          <a:prstGeom prst="rect">
            <a:avLst/>
          </a:prstGeom>
        </p:spPr>
        <p:txBody>
          <a:bodyPr wrap="square">
            <a:spAutoFit/>
          </a:bodyPr>
          <a:lstStyle/>
          <a:p>
            <a:pPr algn="ctr"/>
            <a:r>
              <a:rPr lang="en-US" sz="4000" b="1" u="sng" dirty="0"/>
              <a:t>Matthew 14:34-36</a:t>
            </a:r>
            <a:endParaRPr lang="en-US" sz="4000" u="sng" dirty="0"/>
          </a:p>
          <a:p>
            <a:pPr algn="ctr"/>
            <a:r>
              <a:rPr lang="en-US" sz="4000" dirty="0"/>
              <a:t>34 When they had crossed over, they came to the land of Gennesaret. 35 And when the men of that place recognized Him, they sent out into all that surrounding region, brought to Him all who were sick, 36 and begged Him that they might only touch the hem of His garment. And as many as touched it were made perfectly well. </a:t>
            </a:r>
          </a:p>
          <a:p>
            <a:pPr algn="ctr"/>
            <a:r>
              <a:rPr lang="en-US" sz="4000" b="1" dirty="0"/>
              <a:t> </a:t>
            </a:r>
            <a:endParaRPr lang="en-US" sz="4000" dirty="0"/>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r>
              <a:rPr lang="en-US" sz="4000" b="1" dirty="0">
                <a:solidFill>
                  <a:prstClr val="black"/>
                </a:solidFill>
              </a:rPr>
              <a:t> </a:t>
            </a: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24098905"/>
          </a:xfrm>
          <a:prstGeom prst="rect">
            <a:avLst/>
          </a:prstGeom>
        </p:spPr>
        <p:txBody>
          <a:bodyPr wrap="square">
            <a:spAutoFit/>
          </a:bodyPr>
          <a:lstStyle/>
          <a:p>
            <a:pPr algn="ctr"/>
            <a:r>
              <a:rPr lang="en-US" sz="4000" b="1" dirty="0"/>
              <a:t>6 And some of the scribes were sitting there and reasoning in their hearts, 7 Why does this Man speak blasphemies like this? Who can forgive sins but God alone?"</a:t>
            </a:r>
            <a:endParaRPr lang="en-US" sz="4000" dirty="0"/>
          </a:p>
          <a:p>
            <a:pPr lvl="0" algn="ctr">
              <a:defRPr/>
            </a:pPr>
            <a:r>
              <a:rPr lang="en-US" sz="4000" b="1" dirty="0">
                <a:solidFill>
                  <a:prstClr val="black"/>
                </a:solidFill>
              </a:rPr>
              <a:t> </a:t>
            </a: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algn="ctr"/>
            <a:r>
              <a:rPr lang="en-US" sz="4000" dirty="0"/>
              <a:t> </a:t>
            </a:r>
          </a:p>
          <a:p>
            <a:pPr algn="ctr"/>
            <a:endParaRPr lang="en-US" sz="4000" b="1" dirty="0"/>
          </a:p>
          <a:p>
            <a:pPr algn="ctr"/>
            <a:endParaRPr lang="en-US" sz="4000" b="1" dirty="0"/>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r>
              <a:rPr lang="en-US" sz="4000" b="1" dirty="0">
                <a:solidFill>
                  <a:prstClr val="black"/>
                </a:solidFill>
              </a:rPr>
              <a:t> </a:t>
            </a: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algn="ctr"/>
            <a:r>
              <a:rPr lang="en-US" sz="4000" b="1" dirty="0"/>
              <a:t> </a:t>
            </a:r>
            <a:endParaRPr lang="en-US" sz="4000" dirty="0"/>
          </a:p>
          <a:p>
            <a:pPr algn="ctr"/>
            <a:r>
              <a:rPr lang="en-US" sz="4000" dirty="0"/>
              <a:t> </a:t>
            </a:r>
          </a:p>
          <a:p>
            <a:pPr algn="ctr"/>
            <a:endParaRPr lang="en-US" sz="4000" b="1" dirty="0"/>
          </a:p>
          <a:p>
            <a:pPr algn="ctr"/>
            <a:r>
              <a:rPr lang="en-US" sz="4000" b="1" dirty="0"/>
              <a:t> </a:t>
            </a:r>
          </a:p>
          <a:p>
            <a:pPr algn="ctr"/>
            <a:endParaRPr lang="en-US" sz="4000" b="1" dirty="0"/>
          </a:p>
          <a:p>
            <a:pPr algn="ctr"/>
            <a:endParaRPr lang="en-US" sz="4000" dirty="0"/>
          </a:p>
        </p:txBody>
      </p:sp>
    </p:spTree>
    <p:extLst>
      <p:ext uri="{BB962C8B-B14F-4D97-AF65-F5344CB8AC3E}">
        <p14:creationId xmlns:p14="http://schemas.microsoft.com/office/powerpoint/2010/main" val="360790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3018949"/>
          </a:xfrm>
          <a:prstGeom prst="rect">
            <a:avLst/>
          </a:prstGeom>
        </p:spPr>
        <p:txBody>
          <a:bodyPr wrap="square">
            <a:spAutoFit/>
          </a:bodyPr>
          <a:lstStyle/>
          <a:p>
            <a:pPr algn="ctr"/>
            <a:r>
              <a:rPr lang="en-US" sz="4000" b="1" u="sng" dirty="0"/>
              <a:t>Leviticus 24:16</a:t>
            </a:r>
            <a:endParaRPr lang="en-US" sz="4000" u="sng" dirty="0"/>
          </a:p>
          <a:p>
            <a:pPr algn="ctr"/>
            <a:r>
              <a:rPr lang="en-US" sz="4000" dirty="0"/>
              <a:t>“And whoever blasphemes the name of the LORD shall surely be put to death. All the congregation shall certainly stone him, the stranger as well as him who is born in the land. When he blasphemes the name of the Lord, he shall be put to death” </a:t>
            </a:r>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5016758"/>
          </a:xfrm>
          <a:prstGeom prst="rect">
            <a:avLst/>
          </a:prstGeom>
        </p:spPr>
        <p:txBody>
          <a:bodyPr wrap="square">
            <a:spAutoFit/>
          </a:bodyPr>
          <a:lstStyle/>
          <a:p>
            <a:pPr algn="ctr"/>
            <a:r>
              <a:rPr lang="en-US" sz="4000" b="1" u="sng" dirty="0"/>
              <a:t>Psalm 103:1-3</a:t>
            </a:r>
            <a:endParaRPr lang="en-US" sz="4000" u="sng" dirty="0"/>
          </a:p>
          <a:p>
            <a:pPr algn="ctr"/>
            <a:r>
              <a:rPr lang="en-US" sz="4000" dirty="0"/>
              <a:t>1 “Bless the LORD, O my soul; And all that is within me, bless His holy name! 2 Bless the LORD, O my soul, And forget not all His benefits: 3 Who forgives all your iniquities, Who heals all your diseases…”</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03524"/>
            <a:ext cx="8915400" cy="3785652"/>
          </a:xfrm>
          <a:prstGeom prst="rect">
            <a:avLst/>
          </a:prstGeom>
        </p:spPr>
        <p:txBody>
          <a:bodyPr wrap="square">
            <a:spAutoFit/>
          </a:bodyPr>
          <a:lstStyle/>
          <a:p>
            <a:pPr algn="ctr"/>
            <a:r>
              <a:rPr lang="en-US" sz="4000" b="1" u="sng" dirty="0"/>
              <a:t>Isaiah 43:25</a:t>
            </a:r>
            <a:endParaRPr lang="en-US" sz="4000" u="sng" dirty="0"/>
          </a:p>
          <a:p>
            <a:pPr algn="ctr"/>
            <a:r>
              <a:rPr lang="en-US" sz="4000" dirty="0"/>
              <a:t>"I, even I, am He who blots out your transgressions for My own sake; And I will not remember your sins.”</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u="sng" dirty="0"/>
              <a:t>Daniel 9:9</a:t>
            </a:r>
            <a:endParaRPr lang="en-US" sz="4000" u="sng" dirty="0"/>
          </a:p>
          <a:p>
            <a:pPr algn="ctr"/>
            <a:r>
              <a:rPr lang="en-US" sz="4000" dirty="0"/>
              <a:t>“To the Lord our God belong mercy and forgiveness, though we have rebelled against Him”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8166"/>
            <a:ext cx="8915400" cy="5632311"/>
          </a:xfrm>
          <a:prstGeom prst="rect">
            <a:avLst/>
          </a:prstGeom>
        </p:spPr>
        <p:txBody>
          <a:bodyPr wrap="square">
            <a:spAutoFit/>
          </a:bodyPr>
          <a:lstStyle/>
          <a:p>
            <a:pPr algn="ctr"/>
            <a:r>
              <a:rPr lang="en-US" sz="4000" b="1" u="sng" dirty="0"/>
              <a:t>Joel 2:32</a:t>
            </a:r>
            <a:endParaRPr lang="en-US" sz="4000" u="sng" dirty="0"/>
          </a:p>
          <a:p>
            <a:pPr algn="ctr"/>
            <a:r>
              <a:rPr lang="en-US" sz="4000" dirty="0"/>
              <a:t>“And it shall come to pass That whoever calls on the name of the LORD Shall be saved. For in Mount Zion and in Jerusalem there shall be deliverance, As the LORD has said, Among the remnant whom the LORD calls”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7494359"/>
          </a:xfrm>
          <a:prstGeom prst="rect">
            <a:avLst/>
          </a:prstGeom>
        </p:spPr>
        <p:txBody>
          <a:bodyPr wrap="square">
            <a:spAutoFit/>
          </a:bodyPr>
          <a:lstStyle/>
          <a:p>
            <a:pPr algn="ctr"/>
            <a:r>
              <a:rPr lang="en-US" sz="3700" b="1" u="sng" dirty="0"/>
              <a:t>Micah 7:18-20</a:t>
            </a:r>
            <a:endParaRPr lang="en-US" sz="3700" u="sng" dirty="0"/>
          </a:p>
          <a:p>
            <a:pPr algn="ctr"/>
            <a:r>
              <a:rPr lang="en-US" sz="3700" dirty="0"/>
              <a:t>18 Who is a God like You, Pardoning iniquity And passing over the transgression of the remnant of His heritage? He does not retain His anger forever, Because He delights in mercy. 19 He will again have compassion on us, And will subdue our iniquities. You will cast all our sins Into the depths of the sea. 20 You will give truth to Jacob And mercy to Abraham, Which You have sworn to our fathers From days of old.</a:t>
            </a:r>
          </a:p>
          <a:p>
            <a:pPr algn="ctr"/>
            <a:r>
              <a:rPr lang="en-US" sz="3700" dirty="0"/>
              <a:t> </a:t>
            </a:r>
          </a:p>
          <a:p>
            <a:pPr algn="ctr"/>
            <a:endParaRPr lang="en-US" sz="3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246355" y="0"/>
            <a:ext cx="8686800" cy="3046988"/>
          </a:xfrm>
          <a:prstGeom prst="rect">
            <a:avLst/>
          </a:prstGeom>
          <a:noFill/>
        </p:spPr>
        <p:txBody>
          <a:bodyPr wrap="square" rtlCol="0">
            <a:spAutoFit/>
          </a:bodyPr>
          <a:lstStyle/>
          <a:p>
            <a:pPr algn="ctr"/>
            <a:r>
              <a:rPr lang="en-US" sz="3200" b="1" dirty="0"/>
              <a:t>When Jesus Sees Your Faith</a:t>
            </a:r>
            <a:endParaRPr lang="en-US" sz="3200" dirty="0"/>
          </a:p>
          <a:p>
            <a:pPr algn="ctr"/>
            <a:r>
              <a:rPr lang="en-US" sz="2800" b="1" dirty="0"/>
              <a:t>by Pastor Fee Soliven</a:t>
            </a:r>
            <a:endParaRPr lang="en-US" sz="2800" dirty="0"/>
          </a:p>
          <a:p>
            <a:pPr algn="ctr"/>
            <a:r>
              <a:rPr lang="en-US" sz="3200" b="1" dirty="0"/>
              <a:t>Mark 2:1-12</a:t>
            </a:r>
            <a:endParaRPr lang="en-US" sz="3200" dirty="0"/>
          </a:p>
          <a:p>
            <a:pPr algn="ctr"/>
            <a:r>
              <a:rPr lang="en-US" sz="3200" b="1" dirty="0"/>
              <a:t>Wednesday Evening</a:t>
            </a:r>
            <a:endParaRPr lang="en-US" sz="3200" dirty="0"/>
          </a:p>
          <a:p>
            <a:pPr algn="ctr"/>
            <a:r>
              <a:rPr lang="en-US" sz="3200" b="1" dirty="0"/>
              <a:t>August 22, 2018</a:t>
            </a:r>
            <a:endParaRPr lang="en-US" sz="3200" dirty="0"/>
          </a:p>
          <a:p>
            <a:pPr algn="ctr"/>
            <a:endParaRPr lang="en-US" sz="3200" dirty="0"/>
          </a:p>
        </p:txBody>
      </p:sp>
      <p:pic>
        <p:nvPicPr>
          <p:cNvPr id="5" name="Picture 4" descr="C:\Users\Placido Soliven\Desktop\AllAboutJesus-Image1.jpg"/>
          <p:cNvPicPr>
            <a:picLocks noChangeAspect="1" noChangeArrowheads="1"/>
          </p:cNvPicPr>
          <p:nvPr/>
        </p:nvPicPr>
        <p:blipFill>
          <a:blip r:embed="rId3" cstate="print"/>
          <a:srcRect/>
          <a:stretch>
            <a:fillRect/>
          </a:stretch>
        </p:blipFill>
        <p:spPr bwMode="auto">
          <a:xfrm>
            <a:off x="0" y="2428043"/>
            <a:ext cx="9161755" cy="4419600"/>
          </a:xfrm>
          <a:prstGeom prst="rect">
            <a:avLst/>
          </a:prstGeom>
          <a:noFill/>
        </p:spPr>
      </p:pic>
      <p:pic>
        <p:nvPicPr>
          <p:cNvPr id="9" name="Picture 8" descr="AGCF highest resolution.jpg"/>
          <p:cNvPicPr>
            <a:picLocks noChangeAspect="1"/>
          </p:cNvPicPr>
          <p:nvPr/>
        </p:nvPicPr>
        <p:blipFill>
          <a:blip r:embed="rId4" cstate="print"/>
          <a:stretch>
            <a:fillRect/>
          </a:stretch>
        </p:blipFill>
        <p:spPr>
          <a:xfrm>
            <a:off x="-12577" y="5829300"/>
            <a:ext cx="1371600" cy="10287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lang="en-US" sz="4000" b="1" dirty="0"/>
              <a:t>8 But immediately, when Jesus perceived in His spirit that they reasoned thus within themselves, He said to them, </a:t>
            </a:r>
            <a:r>
              <a:rPr lang="en-US" sz="4000" b="1" dirty="0">
                <a:solidFill>
                  <a:srgbClr val="FF0000"/>
                </a:solidFill>
              </a:rPr>
              <a:t>"Why do you reason about these things in your hearts? </a:t>
            </a:r>
            <a:endParaRPr lang="en-US" sz="4000" dirty="0">
              <a:solidFill>
                <a:srgbClr val="FF0000"/>
              </a:solidFill>
            </a:endParaRP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73999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323439"/>
          </a:xfrm>
          <a:prstGeom prst="rect">
            <a:avLst/>
          </a:prstGeom>
        </p:spPr>
        <p:txBody>
          <a:bodyPr wrap="square">
            <a:spAutoFit/>
          </a:bodyPr>
          <a:lstStyle/>
          <a:p>
            <a:pPr algn="ctr"/>
            <a:r>
              <a:rPr lang="en-US" sz="4000" b="1" dirty="0"/>
              <a:t> “Why do you think this is blasphemy?”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5632311"/>
          </a:xfrm>
          <a:prstGeom prst="rect">
            <a:avLst/>
          </a:prstGeom>
        </p:spPr>
        <p:txBody>
          <a:bodyPr wrap="square">
            <a:spAutoFit/>
          </a:bodyPr>
          <a:lstStyle/>
          <a:p>
            <a:pPr algn="ctr"/>
            <a:r>
              <a:rPr lang="en-US" sz="4000" b="1" u="sng" dirty="0"/>
              <a:t>Jeremiah 17:9-10</a:t>
            </a:r>
            <a:endParaRPr lang="en-US" sz="4000" u="sng" dirty="0"/>
          </a:p>
          <a:p>
            <a:pPr algn="ctr"/>
            <a:r>
              <a:rPr lang="en-US" sz="4000" dirty="0"/>
              <a:t>9 "The heart is deceitful above all things, And desperately wicked; Who can know it? 10 I, the LORD, search the heart, I test the mind, Even to give every man according to his ways, According to the fruit of his doings. </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12350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785652"/>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1" i="0" u="none" strike="noStrike" kern="1200" cap="none" spc="0" normalizeH="0" baseline="0" noProof="0" dirty="0">
                <a:ln>
                  <a:noFill/>
                </a:ln>
                <a:solidFill>
                  <a:prstClr val="black"/>
                </a:solidFill>
                <a:effectLst/>
                <a:uLnTx/>
                <a:uFillTx/>
                <a:latin typeface="Calibri"/>
                <a:ea typeface="+mn-ea"/>
                <a:cs typeface="+mn-cs"/>
              </a:rPr>
              <a:t> </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lang="en-US" sz="4000" b="1" dirty="0"/>
              <a:t>9 </a:t>
            </a:r>
            <a:r>
              <a:rPr lang="en-US" sz="4000" b="1" dirty="0">
                <a:solidFill>
                  <a:srgbClr val="FF0000"/>
                </a:solidFill>
              </a:rPr>
              <a:t>Which is easier, to say to the paralytic, 'Your sins are forgiven you,' or to say, 'Arise, take up your bed and walk'? </a:t>
            </a:r>
            <a:endParaRPr lang="en-US" sz="4000" dirty="0">
              <a:solidFill>
                <a:srgbClr val="FF0000"/>
              </a:solidFill>
            </a:endParaRPr>
          </a:p>
          <a:p>
            <a:pPr algn="ctr"/>
            <a:r>
              <a:rPr lang="en-US" sz="4000" b="1" dirty="0">
                <a:solidFill>
                  <a:srgbClr val="FF0000"/>
                </a:solidFill>
              </a:rPr>
              <a:t> </a:t>
            </a: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795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785652"/>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rPr>
              <a:t> </a:t>
            </a:r>
            <a:r>
              <a:rPr kumimoji="0" lang="en-US" sz="4000" b="1" i="0" u="none" strike="noStrike" kern="1200" cap="none" spc="0" normalizeH="0" baseline="0" noProof="0" dirty="0">
                <a:ln>
                  <a:noFill/>
                </a:ln>
                <a:solidFill>
                  <a:prstClr val="black"/>
                </a:solidFill>
                <a:effectLst/>
                <a:uLnTx/>
                <a:uFillTx/>
                <a:latin typeface="Calibri"/>
              </a:rPr>
              <a:t> </a:t>
            </a:r>
            <a:r>
              <a:rPr kumimoji="0" lang="en-US" sz="4000" b="0" i="0" u="none" strike="noStrike" kern="1200" cap="none" spc="0" normalizeH="0" baseline="0" noProof="0" dirty="0">
                <a:ln>
                  <a:noFill/>
                </a:ln>
                <a:solidFill>
                  <a:prstClr val="black"/>
                </a:solidFill>
                <a:effectLst/>
                <a:uLnTx/>
                <a:uFillTx/>
                <a:latin typeface="Calibri"/>
              </a:rPr>
              <a:t> </a:t>
            </a:r>
            <a:r>
              <a:rPr kumimoji="0" lang="en-US" sz="4000" b="1" i="0" u="none" strike="noStrike" kern="1200" cap="none" spc="0" normalizeH="0" baseline="0" noProof="0" dirty="0">
                <a:ln>
                  <a:noFill/>
                </a:ln>
                <a:solidFill>
                  <a:prstClr val="black"/>
                </a:solidFill>
                <a:effectLst/>
                <a:uLnTx/>
                <a:uFillTx/>
                <a:latin typeface="Calibri"/>
              </a:rPr>
              <a:t> </a:t>
            </a:r>
            <a:r>
              <a:rPr lang="en-US" sz="4000" b="1" dirty="0"/>
              <a:t>10 </a:t>
            </a:r>
            <a:r>
              <a:rPr lang="en-US" sz="4000" b="1" dirty="0">
                <a:solidFill>
                  <a:srgbClr val="FF0000"/>
                </a:solidFill>
              </a:rPr>
              <a:t>But that you may know that the Son of Man has power on earth to forgive sins"--He said to the paralytic, </a:t>
            </a:r>
            <a:r>
              <a:rPr lang="en-US" sz="4000" b="1" dirty="0"/>
              <a:t>11 </a:t>
            </a:r>
            <a:r>
              <a:rPr lang="en-US" sz="4000" b="1" dirty="0">
                <a:solidFill>
                  <a:srgbClr val="FF0000"/>
                </a:solidFill>
              </a:rPr>
              <a:t>I say to you, arise, take up your bed, and go your way to your house." </a:t>
            </a: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54166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785652"/>
          </a:xfrm>
          <a:prstGeom prst="rect">
            <a:avLst/>
          </a:prstGeom>
        </p:spPr>
        <p:txBody>
          <a:bodyPr wrap="square">
            <a:spAutoFit/>
          </a:bodyPr>
          <a:lstStyle/>
          <a:p>
            <a:pPr algn="ctr">
              <a:defRPr/>
            </a:pPr>
            <a:r>
              <a:rPr kumimoji="0" lang="en-US" sz="4000" b="0" i="0" u="none" strike="noStrike" kern="1200" cap="none" spc="0" normalizeH="0" baseline="0" noProof="0" dirty="0">
                <a:ln>
                  <a:noFill/>
                </a:ln>
                <a:solidFill>
                  <a:prstClr val="black"/>
                </a:solidFill>
                <a:effectLst/>
                <a:uLnTx/>
                <a:uFillTx/>
                <a:latin typeface="Calibri"/>
              </a:rPr>
              <a:t> </a:t>
            </a:r>
            <a:r>
              <a:rPr kumimoji="0" lang="en-US" sz="4000" b="1" i="0" u="none" strike="noStrike" kern="1200" cap="none" spc="0" normalizeH="0" baseline="0" noProof="0" dirty="0">
                <a:ln>
                  <a:noFill/>
                </a:ln>
                <a:solidFill>
                  <a:prstClr val="black"/>
                </a:solidFill>
                <a:effectLst/>
                <a:uLnTx/>
                <a:uFillTx/>
                <a:latin typeface="Calibri"/>
              </a:rPr>
              <a:t> </a:t>
            </a:r>
            <a:r>
              <a:rPr kumimoji="0" lang="en-US" sz="4000" b="0" i="0" u="none" strike="noStrike" kern="1200" cap="none" spc="0" normalizeH="0" baseline="0" noProof="0" dirty="0">
                <a:ln>
                  <a:noFill/>
                </a:ln>
                <a:solidFill>
                  <a:prstClr val="black"/>
                </a:solidFill>
                <a:effectLst/>
                <a:uLnTx/>
                <a:uFillTx/>
                <a:latin typeface="Calibri"/>
              </a:rPr>
              <a:t> </a:t>
            </a:r>
            <a:r>
              <a:rPr kumimoji="0" lang="en-US" sz="4000" b="1" i="0" u="none" strike="noStrike" kern="1200" cap="none" spc="0" normalizeH="0" baseline="0" noProof="0" dirty="0">
                <a:ln>
                  <a:noFill/>
                </a:ln>
                <a:solidFill>
                  <a:prstClr val="black"/>
                </a:solidFill>
                <a:effectLst/>
                <a:uLnTx/>
                <a:uFillTx/>
                <a:latin typeface="Calibri"/>
              </a:rPr>
              <a:t> </a:t>
            </a:r>
            <a:r>
              <a:rPr lang="en-US" sz="4000" b="1" dirty="0"/>
              <a:t>“No human except one delegated that authority by God himself. And the Son of Man has that authority.”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rPr>
              <a:t> </a:t>
            </a:r>
            <a:endParaRPr kumimoji="0" lang="en-US" sz="4000" b="0"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95033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632311"/>
          </a:xfrm>
          <a:prstGeom prst="rect">
            <a:avLst/>
          </a:prstGeom>
        </p:spPr>
        <p:txBody>
          <a:bodyPr wrap="square">
            <a:spAutoFit/>
          </a:bodyPr>
          <a:lstStyle/>
          <a:p>
            <a:pPr algn="ctr"/>
            <a:r>
              <a:rPr lang="en-US" sz="4000" b="1" u="sng" dirty="0"/>
              <a:t>Matthew 28:18</a:t>
            </a:r>
            <a:endParaRPr lang="en-US" sz="4000" u="sng" dirty="0"/>
          </a:p>
          <a:p>
            <a:pPr algn="ctr"/>
            <a:r>
              <a:rPr lang="en-US" sz="4000" dirty="0"/>
              <a:t>And Jesus came and spoke to them, saying, </a:t>
            </a:r>
            <a:r>
              <a:rPr lang="en-US" sz="4000" dirty="0">
                <a:solidFill>
                  <a:srgbClr val="FF0000"/>
                </a:solidFill>
              </a:rPr>
              <a:t>"All authority has been given to Me in heaven and on earth.”</a:t>
            </a:r>
          </a:p>
          <a:p>
            <a:pPr algn="ctr"/>
            <a:r>
              <a:rPr lang="en-US" sz="4000" b="1" dirty="0"/>
              <a:t> </a:t>
            </a:r>
            <a:endParaRPr lang="en-US" sz="4000" dirty="0"/>
          </a:p>
          <a:p>
            <a:pPr algn="ct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rPr>
              <a:t> </a:t>
            </a:r>
            <a:endParaRPr kumimoji="0" lang="en-US" sz="4000" b="0"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59812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4401205"/>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rPr>
              <a:t> </a:t>
            </a:r>
            <a:r>
              <a:rPr kumimoji="0" lang="en-US" sz="4000" b="1" i="0" u="none" strike="noStrike" kern="1200" cap="none" spc="0" normalizeH="0" baseline="0" noProof="0" dirty="0">
                <a:ln>
                  <a:noFill/>
                </a:ln>
                <a:solidFill>
                  <a:prstClr val="black"/>
                </a:solidFill>
                <a:effectLst/>
                <a:uLnTx/>
                <a:uFillTx/>
                <a:latin typeface="Calibri"/>
              </a:rPr>
              <a:t> </a:t>
            </a:r>
            <a:r>
              <a:rPr kumimoji="0" lang="en-US" sz="4000" b="0" i="0" u="none" strike="noStrike" kern="1200" cap="none" spc="0" normalizeH="0" baseline="0" noProof="0" dirty="0">
                <a:ln>
                  <a:noFill/>
                </a:ln>
                <a:solidFill>
                  <a:prstClr val="black"/>
                </a:solidFill>
                <a:effectLst/>
                <a:uLnTx/>
                <a:uFillTx/>
                <a:latin typeface="Calibri"/>
              </a:rPr>
              <a:t> </a:t>
            </a:r>
            <a:r>
              <a:rPr kumimoji="0" lang="en-US" sz="4000" b="1" i="0" u="none" strike="noStrike" kern="1200" cap="none" spc="0" normalizeH="0" baseline="0" noProof="0" dirty="0">
                <a:ln>
                  <a:noFill/>
                </a:ln>
                <a:solidFill>
                  <a:prstClr val="black"/>
                </a:solidFill>
                <a:effectLst/>
                <a:uLnTx/>
                <a:uFillTx/>
                <a:latin typeface="Calibri"/>
              </a:rPr>
              <a:t> </a:t>
            </a:r>
            <a:r>
              <a:rPr lang="en-US" sz="4000" b="1" dirty="0"/>
              <a:t>12 Immediately he arose, took up the bed, and went out in the presence of them all, so that all were amazed and glorified God, saying, "We never saw anything like this!"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42639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863417"/>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rPr>
              <a:t> </a:t>
            </a:r>
            <a:r>
              <a:rPr kumimoji="0" lang="en-US" sz="4000" b="1" i="0" u="none" strike="noStrike" kern="1200" cap="none" spc="0" normalizeH="0" baseline="0" noProof="0" dirty="0">
                <a:ln>
                  <a:noFill/>
                </a:ln>
                <a:solidFill>
                  <a:prstClr val="black"/>
                </a:solidFill>
                <a:effectLst/>
                <a:uLnTx/>
                <a:uFillTx/>
                <a:latin typeface="Calibri"/>
              </a:rPr>
              <a:t> </a:t>
            </a:r>
            <a:r>
              <a:rPr kumimoji="0" lang="en-US" sz="4000" b="0" i="0" u="none" strike="noStrike" kern="1200" cap="none" spc="0" normalizeH="0" baseline="0" noProof="0" dirty="0">
                <a:ln>
                  <a:noFill/>
                </a:ln>
                <a:solidFill>
                  <a:prstClr val="black"/>
                </a:solidFill>
                <a:effectLst/>
                <a:uLnTx/>
                <a:uFillTx/>
                <a:latin typeface="Calibri"/>
              </a:rPr>
              <a:t> </a:t>
            </a:r>
            <a:r>
              <a:rPr kumimoji="0" lang="en-US" sz="4000" b="1" i="0" u="none" strike="noStrike" kern="1200" cap="none" spc="0" normalizeH="0" baseline="0" noProof="0" dirty="0">
                <a:ln>
                  <a:noFill/>
                </a:ln>
                <a:solidFill>
                  <a:prstClr val="black"/>
                </a:solidFill>
                <a:effectLst/>
                <a:uLnTx/>
                <a:uFillTx/>
                <a:latin typeface="Calibri"/>
              </a:rPr>
              <a:t> </a:t>
            </a:r>
            <a:r>
              <a:rPr lang="en-US" sz="4000" b="1" u="sng" dirty="0"/>
              <a:t>Luke 16:19-31</a:t>
            </a:r>
            <a:endParaRPr lang="en-US" sz="4000" u="sng" dirty="0"/>
          </a:p>
          <a:p>
            <a:pPr algn="ctr"/>
            <a:r>
              <a:rPr lang="en-US" sz="4000" dirty="0"/>
              <a:t>19 </a:t>
            </a:r>
            <a:r>
              <a:rPr lang="en-US" sz="4000" dirty="0">
                <a:solidFill>
                  <a:srgbClr val="FF0000"/>
                </a:solidFill>
              </a:rPr>
              <a:t>"There was a certain rich man who was clothed in purple and fine linen and fared sumptuously every day. </a:t>
            </a:r>
            <a:r>
              <a:rPr lang="en-US" sz="4000" dirty="0"/>
              <a:t>20 </a:t>
            </a:r>
            <a:r>
              <a:rPr lang="en-US" sz="4000" dirty="0">
                <a:solidFill>
                  <a:srgbClr val="FF0000"/>
                </a:solidFill>
              </a:rPr>
              <a:t>But there was a certain beggar named Lazarus, full of sores, who was laid at his gate, </a:t>
            </a:r>
            <a:r>
              <a:rPr lang="en-US" sz="4000" dirty="0"/>
              <a:t>21 </a:t>
            </a:r>
            <a:r>
              <a:rPr lang="en-US" sz="4000" dirty="0">
                <a:solidFill>
                  <a:srgbClr val="FF0000"/>
                </a:solidFill>
              </a:rPr>
              <a:t>desiring to be fed with the crumbs which fell from the rich man's table. Moreover the dogs came and licked his sores.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06300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8094524"/>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1" i="0" u="none" strike="noStrike" kern="1200" cap="none" spc="0" normalizeH="0" baseline="0" noProof="0" dirty="0">
                <a:ln>
                  <a:noFill/>
                </a:ln>
                <a:solidFill>
                  <a:prstClr val="black"/>
                </a:solidFill>
                <a:effectLst/>
                <a:uLnTx/>
                <a:uFillTx/>
                <a:latin typeface="Calibri"/>
                <a:ea typeface="+mn-ea"/>
                <a:cs typeface="+mn-cs"/>
              </a:rPr>
              <a:t> </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1" i="0" u="none" strike="noStrike" kern="1200" cap="none" spc="0" normalizeH="0" baseline="0" noProof="0" dirty="0">
                <a:ln>
                  <a:noFill/>
                </a:ln>
                <a:solidFill>
                  <a:prstClr val="black"/>
                </a:solidFill>
                <a:effectLst/>
                <a:uLnTx/>
                <a:uFillTx/>
                <a:latin typeface="Calibri"/>
                <a:ea typeface="+mn-ea"/>
                <a:cs typeface="+mn-cs"/>
              </a:rPr>
              <a:t> </a:t>
            </a:r>
            <a:r>
              <a:rPr lang="en-US" sz="4000" dirty="0"/>
              <a:t>22 </a:t>
            </a:r>
            <a:r>
              <a:rPr lang="en-US" sz="4000" dirty="0">
                <a:solidFill>
                  <a:srgbClr val="FF0000"/>
                </a:solidFill>
              </a:rPr>
              <a:t>So it was that the beggar died, and was carried by the angels to Abraham's bosom. The rich man also died and was buried.</a:t>
            </a:r>
            <a:r>
              <a:rPr lang="en-US" sz="4000" dirty="0"/>
              <a:t> 23 </a:t>
            </a:r>
            <a:r>
              <a:rPr lang="en-US" sz="4000" dirty="0">
                <a:solidFill>
                  <a:srgbClr val="FF0000"/>
                </a:solidFill>
              </a:rPr>
              <a:t>And being in torments in Hades, he lifted up his eyes and saw Abraham afar off, and Lazarus in his bosom.</a:t>
            </a:r>
            <a:r>
              <a:rPr lang="en-US" sz="4000" dirty="0"/>
              <a:t> 24 </a:t>
            </a:r>
            <a:r>
              <a:rPr lang="en-US" sz="4000" dirty="0">
                <a:solidFill>
                  <a:srgbClr val="FF0000"/>
                </a:solidFill>
              </a:rPr>
              <a:t>Then he cried and said, 'Father Abraham, have mercy on me, and send Lazarus that he may dip the tip of his finger in water and cool my tongue; for I am tormented in this flame.'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740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016758"/>
          </a:xfrm>
          <a:prstGeom prst="rect">
            <a:avLst/>
          </a:prstGeom>
        </p:spPr>
        <p:txBody>
          <a:bodyPr wrap="square">
            <a:spAutoFit/>
          </a:bodyPr>
          <a:lstStyle/>
          <a:p>
            <a:pPr algn="ctr"/>
            <a:r>
              <a:rPr lang="en-US" sz="4000" dirty="0"/>
              <a:t> </a:t>
            </a:r>
            <a:r>
              <a:rPr lang="en-US" sz="4000" b="1" dirty="0"/>
              <a:t> </a:t>
            </a:r>
            <a:r>
              <a:rPr lang="en-US" sz="4000" dirty="0"/>
              <a:t> </a:t>
            </a:r>
            <a:r>
              <a:rPr lang="en-US" sz="4000" b="1" dirty="0"/>
              <a:t>1 And again He entered Capernaum after some days, and it was heard that He was in the house. 2 Immediately many gathered together, so that there was no longer room to receive them, not even near the door. And He preached the word to them.</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11787842"/>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1" i="0" u="none" strike="noStrike" kern="1200" cap="none" spc="0" normalizeH="0" baseline="0" noProof="0" dirty="0">
                <a:ln>
                  <a:noFill/>
                </a:ln>
                <a:solidFill>
                  <a:prstClr val="black"/>
                </a:solidFill>
                <a:effectLst/>
                <a:uLnTx/>
                <a:uFillTx/>
                <a:latin typeface="Calibri"/>
                <a:ea typeface="+mn-ea"/>
                <a:cs typeface="+mn-cs"/>
              </a:rPr>
              <a:t> </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1" i="0" u="none" strike="noStrike" kern="1200" cap="none" spc="0" normalizeH="0" baseline="0" noProof="0" dirty="0">
                <a:ln>
                  <a:noFill/>
                </a:ln>
                <a:solidFill>
                  <a:prstClr val="black"/>
                </a:solidFill>
                <a:effectLst/>
                <a:uLnTx/>
                <a:uFillTx/>
                <a:latin typeface="Calibri"/>
                <a:ea typeface="+mn-ea"/>
                <a:cs typeface="+mn-cs"/>
              </a:rPr>
              <a:t> </a:t>
            </a:r>
            <a:r>
              <a:rPr lang="en-US" sz="4000" dirty="0"/>
              <a:t>25 </a:t>
            </a:r>
            <a:r>
              <a:rPr lang="en-US" sz="4000" dirty="0">
                <a:solidFill>
                  <a:srgbClr val="FF0000"/>
                </a:solidFill>
              </a:rPr>
              <a:t>But Abraham said, 'Son, remember that in your lifetime you received your good things, and likewise Lazarus evil things; but now he is comforted and you are tormented. </a:t>
            </a:r>
            <a:r>
              <a:rPr lang="en-US" sz="4000" dirty="0"/>
              <a:t>26 </a:t>
            </a:r>
            <a:r>
              <a:rPr lang="en-US" sz="4000" dirty="0">
                <a:solidFill>
                  <a:srgbClr val="FF0000"/>
                </a:solidFill>
              </a:rPr>
              <a:t>And besides all this, between us and you there is a great gulf fixed, so that those who want to pass from here to you cannot, nor can those from there pass to us.' </a:t>
            </a:r>
            <a:r>
              <a:rPr lang="en-US" sz="4000" dirty="0"/>
              <a:t>27 </a:t>
            </a:r>
            <a:r>
              <a:rPr lang="en-US" sz="4000" dirty="0">
                <a:solidFill>
                  <a:srgbClr val="FF0000"/>
                </a:solidFill>
              </a:rPr>
              <a:t>Then he said, 'I beg you therefore, father, that you would send him to my father's house, </a:t>
            </a:r>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132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8094524"/>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1" i="0" u="none" strike="noStrike" kern="1200" cap="none" spc="0" normalizeH="0" baseline="0" noProof="0" dirty="0">
                <a:ln>
                  <a:noFill/>
                </a:ln>
                <a:solidFill>
                  <a:prstClr val="black"/>
                </a:solidFill>
                <a:effectLst/>
                <a:uLnTx/>
                <a:uFillTx/>
                <a:latin typeface="Calibri"/>
                <a:ea typeface="+mn-ea"/>
                <a:cs typeface="+mn-cs"/>
              </a:rPr>
              <a:t> </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1" i="0" u="none" strike="noStrike" kern="1200" cap="none" spc="0" normalizeH="0" baseline="0" noProof="0" dirty="0">
                <a:ln>
                  <a:noFill/>
                </a:ln>
                <a:solidFill>
                  <a:prstClr val="black"/>
                </a:solidFill>
                <a:effectLst/>
                <a:uLnTx/>
                <a:uFillTx/>
                <a:latin typeface="Calibri"/>
                <a:ea typeface="+mn-ea"/>
                <a:cs typeface="+mn-cs"/>
              </a:rPr>
              <a:t> </a:t>
            </a:r>
            <a:r>
              <a:rPr lang="en-US" sz="4000" dirty="0"/>
              <a:t>28 </a:t>
            </a:r>
            <a:r>
              <a:rPr lang="en-US" sz="4000" dirty="0">
                <a:solidFill>
                  <a:srgbClr val="FF0000"/>
                </a:solidFill>
              </a:rPr>
              <a:t>for I have five brothers, that he may testify to them, lest they also come to this place of torment.' </a:t>
            </a:r>
            <a:r>
              <a:rPr lang="en-US" sz="4000" dirty="0"/>
              <a:t>29 </a:t>
            </a:r>
            <a:r>
              <a:rPr lang="en-US" sz="4000" dirty="0">
                <a:solidFill>
                  <a:srgbClr val="FF0000"/>
                </a:solidFill>
              </a:rPr>
              <a:t>Abraham said to him, 'They have Moses and the prophets; let them hear them.' </a:t>
            </a:r>
            <a:r>
              <a:rPr lang="en-US" sz="4000" dirty="0"/>
              <a:t>30 </a:t>
            </a:r>
            <a:r>
              <a:rPr lang="en-US" sz="4000" dirty="0">
                <a:solidFill>
                  <a:srgbClr val="FF0000"/>
                </a:solidFill>
              </a:rPr>
              <a:t>And he said, 'No, father Abraham; but if one goes to them from the dead, they will repent.' </a:t>
            </a:r>
            <a:r>
              <a:rPr lang="en-US" sz="4000" dirty="0"/>
              <a:t>31 </a:t>
            </a:r>
            <a:r>
              <a:rPr lang="en-US" sz="4000" dirty="0">
                <a:solidFill>
                  <a:srgbClr val="FF0000"/>
                </a:solidFill>
              </a:rPr>
              <a:t>But he said to him, 'If they do not hear Moses and the prophets, neither will they be persuaded though one rise from the dead.' " </a:t>
            </a:r>
          </a:p>
          <a:p>
            <a:pPr lvl="0" algn="ctr">
              <a:defRPr/>
            </a:pPr>
            <a:r>
              <a:rPr lang="en-US" sz="4000" b="1" dirty="0">
                <a:solidFill>
                  <a:prstClr val="black"/>
                </a:solidFill>
              </a:rPr>
              <a:t> </a:t>
            </a:r>
            <a:endParaRPr lang="en-US" sz="4000" dirty="0">
              <a:solidFill>
                <a:prstClr val="black"/>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983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b="1" dirty="0"/>
              <a:t> </a:t>
            </a:r>
            <a:r>
              <a:rPr lang="en-US" sz="4000" dirty="0"/>
              <a:t> </a:t>
            </a:r>
            <a:r>
              <a:rPr lang="en-US" sz="4000" b="1" dirty="0"/>
              <a:t>3 Then they came to Him, bringing a paralytic who was carried by four men. 4 And when they could not come near Him because of the crowd, they uncovered the roof where He was. So when they had broken through, they let down the bed on which the paralytic was lying.</a:t>
            </a:r>
            <a:endParaRPr lang="en-US" sz="4000" dirty="0"/>
          </a:p>
          <a:p>
            <a:pPr algn="ctr"/>
            <a:r>
              <a:rPr lang="en-US" sz="4000" b="1" dirty="0"/>
              <a:t> </a:t>
            </a:r>
            <a:endParaRPr lang="en-US" sz="4000"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rPr>
              <a:t> </a:t>
            </a:r>
            <a:r>
              <a:rPr kumimoji="0" lang="en-US" sz="4000" b="0" i="0" u="none" strike="noStrike" kern="1200" cap="none" spc="0" normalizeH="0" baseline="0" noProof="0" dirty="0">
                <a:ln>
                  <a:noFill/>
                </a:ln>
                <a:solidFill>
                  <a:prstClr val="black"/>
                </a:solidFill>
                <a:effectLst/>
                <a:uLnTx/>
                <a:uFillTx/>
                <a:latin typeface="Calibri"/>
              </a:rPr>
              <a:t> </a:t>
            </a:r>
            <a:r>
              <a:rPr lang="en-US" sz="4000" b="1" dirty="0"/>
              <a:t>5 When Jesus saw their faith, He said to the paralytic, </a:t>
            </a:r>
            <a:r>
              <a:rPr lang="en-US" sz="4000" b="1" dirty="0">
                <a:solidFill>
                  <a:srgbClr val="FF0000"/>
                </a:solidFill>
              </a:rPr>
              <a:t>"Son, your sins are forgiven you." </a:t>
            </a: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5403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rPr>
              <a:t> </a:t>
            </a:r>
            <a:r>
              <a:rPr kumimoji="0" lang="en-US" sz="4000" b="0" i="0" u="none" strike="noStrike" kern="1200" cap="none" spc="0" normalizeH="0" baseline="0" noProof="0" dirty="0">
                <a:ln>
                  <a:noFill/>
                </a:ln>
                <a:solidFill>
                  <a:prstClr val="black"/>
                </a:solidFill>
                <a:effectLst/>
                <a:uLnTx/>
                <a:uFillTx/>
                <a:latin typeface="Calibri"/>
              </a:rPr>
              <a:t> </a:t>
            </a:r>
            <a:r>
              <a:rPr lang="en-US" sz="4000" b="1" dirty="0"/>
              <a:t>6 And some of the scribes were sitting there and reasoning in their hearts, 7 Why does this Man speak blasphemies like this? Who can forgive sins but God alone?"</a:t>
            </a:r>
            <a:endParaRPr lang="en-US" sz="4000" dirty="0"/>
          </a:p>
          <a:p>
            <a:pPr algn="ct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9226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rPr>
              <a:t> </a:t>
            </a:r>
            <a:r>
              <a:rPr kumimoji="0" lang="en-US" sz="4000" b="0" i="0" u="none" strike="noStrike" kern="1200" cap="none" spc="0" normalizeH="0" baseline="0" noProof="0" dirty="0">
                <a:ln>
                  <a:noFill/>
                </a:ln>
                <a:solidFill>
                  <a:prstClr val="black"/>
                </a:solidFill>
                <a:effectLst/>
                <a:uLnTx/>
                <a:uFillTx/>
                <a:latin typeface="Calibri"/>
              </a:rPr>
              <a:t> </a:t>
            </a:r>
            <a:r>
              <a:rPr lang="en-US" sz="4000" b="1" dirty="0"/>
              <a:t>8 But immediately, when Jesus perceived in His spirit that they reasoned thus within themselves, He said to them, </a:t>
            </a:r>
            <a:r>
              <a:rPr lang="en-US" sz="4000" b="1" dirty="0">
                <a:solidFill>
                  <a:srgbClr val="FF0000"/>
                </a:solidFill>
              </a:rPr>
              <a:t>"Why do you reason about these things in your hearts? </a:t>
            </a:r>
            <a:endParaRPr lang="en-US" sz="40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29848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rPr>
              <a:t> </a:t>
            </a:r>
            <a:r>
              <a:rPr lang="en-US" sz="4000" b="1" dirty="0"/>
              <a:t>9 </a:t>
            </a:r>
            <a:r>
              <a:rPr lang="en-US" sz="4000" b="1" dirty="0">
                <a:solidFill>
                  <a:srgbClr val="FF0000"/>
                </a:solidFill>
              </a:rPr>
              <a:t>Which is easier, to say to the paralytic, 'Your sins are forgiven you,' or to say, 'Arise, take up your bed and walk'? </a:t>
            </a:r>
            <a:endParaRPr lang="en-US" sz="4000" dirty="0">
              <a:solidFill>
                <a:srgbClr val="FF0000"/>
              </a:solidFill>
            </a:endParaRPr>
          </a:p>
          <a:p>
            <a:pPr algn="ct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47660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21710</TotalTime>
  <Words>999</Words>
  <Application>Microsoft Office PowerPoint</Application>
  <PresentationFormat>On-screen Show (4:3)</PresentationFormat>
  <Paragraphs>176</Paragraphs>
  <Slides>42</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42</vt:i4>
      </vt:variant>
    </vt:vector>
  </HeadingPairs>
  <TitlesOfParts>
    <vt:vector size="49" baseType="lpstr">
      <vt:lpstr>Arial</vt:lpstr>
      <vt:lpstr>Calibri</vt:lpstr>
      <vt:lpstr>Constantia</vt:lpstr>
      <vt:lpstr>Wingdings 2</vt:lpstr>
      <vt:lpstr>Flow</vt:lpstr>
      <vt:lpstr>1_Office Theme</vt:lpstr>
      <vt:lpstr>1_Flow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1375</cp:revision>
  <dcterms:created xsi:type="dcterms:W3CDTF">2013-06-05T21:04:28Z</dcterms:created>
  <dcterms:modified xsi:type="dcterms:W3CDTF">2018-08-23T05:20:36Z</dcterms:modified>
</cp:coreProperties>
</file>