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47"/>
  </p:notesMasterIdLst>
  <p:sldIdLst>
    <p:sldId id="881" r:id="rId5"/>
    <p:sldId id="698" r:id="rId6"/>
    <p:sldId id="258" r:id="rId7"/>
    <p:sldId id="894" r:id="rId8"/>
    <p:sldId id="259" r:id="rId9"/>
    <p:sldId id="617" r:id="rId10"/>
    <p:sldId id="838" r:id="rId11"/>
    <p:sldId id="839" r:id="rId12"/>
    <p:sldId id="840" r:id="rId13"/>
    <p:sldId id="841" r:id="rId14"/>
    <p:sldId id="842" r:id="rId15"/>
    <p:sldId id="843" r:id="rId16"/>
    <p:sldId id="848" r:id="rId17"/>
    <p:sldId id="461" r:id="rId18"/>
    <p:sldId id="844" r:id="rId19"/>
    <p:sldId id="845" r:id="rId20"/>
    <p:sldId id="846" r:id="rId21"/>
    <p:sldId id="847" r:id="rId22"/>
    <p:sldId id="738" r:id="rId23"/>
    <p:sldId id="615" r:id="rId24"/>
    <p:sldId id="882" r:id="rId25"/>
    <p:sldId id="883" r:id="rId26"/>
    <p:sldId id="884" r:id="rId27"/>
    <p:sldId id="616" r:id="rId28"/>
    <p:sldId id="885" r:id="rId29"/>
    <p:sldId id="806" r:id="rId30"/>
    <p:sldId id="807" r:id="rId31"/>
    <p:sldId id="260" r:id="rId32"/>
    <p:sldId id="799" r:id="rId33"/>
    <p:sldId id="704" r:id="rId34"/>
    <p:sldId id="706" r:id="rId35"/>
    <p:sldId id="707" r:id="rId36"/>
    <p:sldId id="709" r:id="rId37"/>
    <p:sldId id="886" r:id="rId38"/>
    <p:sldId id="887" r:id="rId39"/>
    <p:sldId id="888" r:id="rId40"/>
    <p:sldId id="889" r:id="rId41"/>
    <p:sldId id="890" r:id="rId42"/>
    <p:sldId id="891" r:id="rId43"/>
    <p:sldId id="892" r:id="rId44"/>
    <p:sldId id="893" r:id="rId45"/>
    <p:sldId id="298"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4660"/>
  </p:normalViewPr>
  <p:slideViewPr>
    <p:cSldViewPr>
      <p:cViewPr varScale="1">
        <p:scale>
          <a:sx n="108" d="100"/>
          <a:sy n="108" d="100"/>
        </p:scale>
        <p:origin x="1686"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26CF8-AB8D-4D4A-A576-C89E5CA583C3}" type="datetimeFigureOut">
              <a:rPr lang="en-US" smtClean="0"/>
              <a:pPr/>
              <a:t>9/5/2018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AD8AB-C685-4702-9014-ADA2C1441788}" type="slidenum">
              <a:rPr lang="en-US" smtClean="0"/>
              <a:pPr/>
              <a:t>‹#›</a:t>
            </a:fld>
            <a:endParaRPr lang="en-US"/>
          </a:p>
        </p:txBody>
      </p:sp>
    </p:spTree>
    <p:extLst>
      <p:ext uri="{BB962C8B-B14F-4D97-AF65-F5344CB8AC3E}">
        <p14:creationId xmlns:p14="http://schemas.microsoft.com/office/powerpoint/2010/main" val="141446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355DD6-1C2C-4448-8227-50186370C33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10272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pPr/>
              <a:t>19</a:t>
            </a:fld>
            <a:endParaRPr lang="en-US"/>
          </a:p>
        </p:txBody>
      </p:sp>
    </p:spTree>
    <p:extLst>
      <p:ext uri="{BB962C8B-B14F-4D97-AF65-F5344CB8AC3E}">
        <p14:creationId xmlns:p14="http://schemas.microsoft.com/office/powerpoint/2010/main" val="1536837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627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6787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1894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9/5/2018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9/5/2018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9/5/2018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9/5/2018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9/5/2018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9/5/2018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9/5/2018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6B80C8-9C17-4C8D-80FA-039A6827A3A1}" type="datetimeFigureOut">
              <a:rPr lang="en-US" smtClean="0">
                <a:solidFill>
                  <a:prstClr val="black">
                    <a:tint val="75000"/>
                  </a:prstClr>
                </a:solidFill>
              </a:rPr>
              <a:pPr/>
              <a:t>9/5/2018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prstClr val="black">
                    <a:tint val="75000"/>
                  </a:prstClr>
                </a:solidFill>
              </a:rPr>
              <a:pPr/>
              <a:t>9/5/2018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prstClr val="black">
                    <a:tint val="75000"/>
                  </a:prstClr>
                </a:solidFill>
              </a:rPr>
              <a:pPr/>
              <a:t>9/5/2018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9/5/2018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9/5/2018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9/5/2018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9/5/2018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9/5/2018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9/5/2018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9/5/2018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9/5/2018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9/5/2018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9/5/2018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9/5/2018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9/5/2018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9/5/2018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9/5/2018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9/5/2018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9/5/2018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9/5/2018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extLst>
      <p:ext uri="{BB962C8B-B14F-4D97-AF65-F5344CB8AC3E}">
        <p14:creationId xmlns:p14="http://schemas.microsoft.com/office/powerpoint/2010/main" val="13594540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extLst>
      <p:ext uri="{BB962C8B-B14F-4D97-AF65-F5344CB8AC3E}">
        <p14:creationId xmlns:p14="http://schemas.microsoft.com/office/powerpoint/2010/main" val="16972306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extLst>
      <p:ext uri="{BB962C8B-B14F-4D97-AF65-F5344CB8AC3E}">
        <p14:creationId xmlns:p14="http://schemas.microsoft.com/office/powerpoint/2010/main" val="18118558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extLst>
      <p:ext uri="{BB962C8B-B14F-4D97-AF65-F5344CB8AC3E}">
        <p14:creationId xmlns:p14="http://schemas.microsoft.com/office/powerpoint/2010/main" val="15848780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extLst>
      <p:ext uri="{BB962C8B-B14F-4D97-AF65-F5344CB8AC3E}">
        <p14:creationId xmlns:p14="http://schemas.microsoft.com/office/powerpoint/2010/main" val="27045150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extLst>
      <p:ext uri="{BB962C8B-B14F-4D97-AF65-F5344CB8AC3E}">
        <p14:creationId xmlns:p14="http://schemas.microsoft.com/office/powerpoint/2010/main" val="1306081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9/5/2018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extLst>
      <p:ext uri="{BB962C8B-B14F-4D97-AF65-F5344CB8AC3E}">
        <p14:creationId xmlns:p14="http://schemas.microsoft.com/office/powerpoint/2010/main" val="36371201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extLst>
      <p:ext uri="{BB962C8B-B14F-4D97-AF65-F5344CB8AC3E}">
        <p14:creationId xmlns:p14="http://schemas.microsoft.com/office/powerpoint/2010/main" val="40173960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extLst>
      <p:ext uri="{BB962C8B-B14F-4D97-AF65-F5344CB8AC3E}">
        <p14:creationId xmlns:p14="http://schemas.microsoft.com/office/powerpoint/2010/main" val="13470989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extLst>
      <p:ext uri="{BB962C8B-B14F-4D97-AF65-F5344CB8AC3E}">
        <p14:creationId xmlns:p14="http://schemas.microsoft.com/office/powerpoint/2010/main" val="16693117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extLst>
      <p:ext uri="{BB962C8B-B14F-4D97-AF65-F5344CB8AC3E}">
        <p14:creationId xmlns:p14="http://schemas.microsoft.com/office/powerpoint/2010/main" val="3522002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extLst>
      <p:ext uri="{BB962C8B-B14F-4D97-AF65-F5344CB8AC3E}">
        <p14:creationId xmlns:p14="http://schemas.microsoft.com/office/powerpoint/2010/main" val="4106805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9/5/2018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9/5/2018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9/5/2018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9/5/2018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9/5/2018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6B80C8-9C17-4C8D-80FA-039A6827A3A1}" type="datetimeFigureOut">
              <a:rPr lang="en-US" smtClean="0">
                <a:solidFill>
                  <a:srgbClr val="04617B">
                    <a:shade val="90000"/>
                  </a:srgbClr>
                </a:solidFill>
              </a:rPr>
              <a:pPr/>
              <a:t>9/5/2018</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B80C8-9C17-4C8D-80FA-039A6827A3A1}" type="datetimeFigureOut">
              <a:rPr lang="en-US" smtClean="0">
                <a:solidFill>
                  <a:prstClr val="black">
                    <a:tint val="75000"/>
                  </a:prstClr>
                </a:solidFill>
              </a:rPr>
              <a:pPr/>
              <a:t>9/5/2018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6B80C8-9C17-4C8D-80FA-039A6827A3A1}" type="datetimeFigureOut">
              <a:rPr lang="en-US" smtClean="0">
                <a:solidFill>
                  <a:srgbClr val="04617B">
                    <a:shade val="90000"/>
                  </a:srgbClr>
                </a:solidFill>
              </a:rPr>
              <a:pPr/>
              <a:t>9/5/2018</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78486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627063" y="6021388"/>
            <a:ext cx="5684837"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extLst>
      <p:ext uri="{BB962C8B-B14F-4D97-AF65-F5344CB8AC3E}">
        <p14:creationId xmlns:p14="http://schemas.microsoft.com/office/powerpoint/2010/main" val="606407756"/>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617336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247864"/>
          </a:xfrm>
          <a:prstGeom prst="rect">
            <a:avLst/>
          </a:prstGeom>
        </p:spPr>
        <p:txBody>
          <a:bodyPr wrap="square">
            <a:spAutoFit/>
          </a:bodyPr>
          <a:lstStyle/>
          <a:p>
            <a:pPr algn="ctr"/>
            <a:r>
              <a:rPr kumimoji="0" lang="en-US" sz="4000" b="1" i="0" u="none" strike="noStrike" kern="1200" cap="none" spc="0" normalizeH="0" baseline="0" noProof="0" dirty="0">
                <a:ln>
                  <a:noFill/>
                </a:ln>
                <a:solidFill>
                  <a:prstClr val="black"/>
                </a:solidFill>
                <a:effectLst/>
                <a:uLnTx/>
                <a:uFillTx/>
                <a:latin typeface="Calibri"/>
              </a:rPr>
              <a:t> </a:t>
            </a:r>
            <a:r>
              <a:rPr lang="en-US" sz="4000" b="1" dirty="0"/>
              <a:t>25 But He said to them, </a:t>
            </a:r>
            <a:r>
              <a:rPr lang="en-US" sz="4000" b="1" dirty="0">
                <a:solidFill>
                  <a:srgbClr val="FF0000"/>
                </a:solidFill>
              </a:rPr>
              <a:t>"Have you never read what David did when he was in need and hungry, he and those with him: </a:t>
            </a:r>
            <a:r>
              <a:rPr lang="en-US" sz="4000" b="1" dirty="0"/>
              <a:t>26 </a:t>
            </a:r>
            <a:r>
              <a:rPr lang="en-US" sz="4000" b="1" dirty="0">
                <a:solidFill>
                  <a:srgbClr val="FF0000"/>
                </a:solidFill>
              </a:rPr>
              <a:t>how he went into the house of God in the days of </a:t>
            </a:r>
            <a:r>
              <a:rPr lang="en-US" sz="4000" b="1" dirty="0" err="1">
                <a:solidFill>
                  <a:srgbClr val="FF0000"/>
                </a:solidFill>
              </a:rPr>
              <a:t>Abiathar</a:t>
            </a:r>
            <a:r>
              <a:rPr lang="en-US" sz="4000" b="1" dirty="0">
                <a:solidFill>
                  <a:srgbClr val="FF0000"/>
                </a:solidFill>
              </a:rPr>
              <a:t> the high priest, and ate the showbread, which is not lawful to eat, except for the priests, and also gave some to those who were with him?" </a:t>
            </a:r>
            <a:endParaRPr lang="en-US" sz="4000" dirty="0">
              <a:solidFill>
                <a:srgbClr val="FF0000"/>
              </a:solidFill>
            </a:endParaRP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47660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2554545"/>
          </a:xfrm>
          <a:prstGeom prst="rect">
            <a:avLst/>
          </a:prstGeom>
        </p:spPr>
        <p:txBody>
          <a:bodyPr wrap="square">
            <a:spAutoFit/>
          </a:bodyPr>
          <a:lstStyle/>
          <a:p>
            <a:pPr algn="ctr"/>
            <a:r>
              <a:rPr lang="en-US" sz="4000" b="1" dirty="0"/>
              <a:t>27 And He said to them, </a:t>
            </a:r>
            <a:r>
              <a:rPr lang="en-US" sz="4000" b="1" dirty="0">
                <a:solidFill>
                  <a:srgbClr val="FF0000"/>
                </a:solidFill>
              </a:rPr>
              <a:t>"The Sabbath was made for man, and not man for the Sabbath. </a:t>
            </a:r>
            <a:endParaRPr lang="en-US" sz="40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56659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1938992"/>
          </a:xfrm>
          <a:prstGeom prst="rect">
            <a:avLst/>
          </a:prstGeom>
        </p:spPr>
        <p:txBody>
          <a:bodyPr wrap="square">
            <a:spAutoFit/>
          </a:bodyPr>
          <a:lstStyle/>
          <a:p>
            <a:pPr algn="ctr"/>
            <a:r>
              <a:rPr lang="en-US" sz="4000" b="1" dirty="0"/>
              <a:t> 28 </a:t>
            </a:r>
            <a:r>
              <a:rPr lang="en-US" sz="4000" b="1" dirty="0">
                <a:solidFill>
                  <a:srgbClr val="FF0000"/>
                </a:solidFill>
              </a:rPr>
              <a:t>Therefore the Son of Man is also Lord of the Sabbath." </a:t>
            </a:r>
            <a:endParaRPr lang="en-US" sz="40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70195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lang="en-US" sz="4000" b="1" dirty="0"/>
              <a:t>18 The disciples of John and of the Pharisees were fasting. Then they came and said to Him, "Why do the disciples of John and of the Pharisees fast, but Your disciples do not fast?"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87037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6019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Philippians 3:20-21</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20 For our citizenship is in heaven, from which we also eagerly wait for the Savior, the Lord Jesus Christ, 21 who will transform our lowly body that it may be conformed to His glorious body, according to the working by which He is able even to subdue all things to Himself. </a:t>
            </a:r>
          </a:p>
        </p:txBody>
      </p:sp>
      <p:pic>
        <p:nvPicPr>
          <p:cNvPr id="3" name="Picture 2" descr="Biblical Holiday Chart_001.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632311"/>
          </a:xfrm>
          <a:prstGeom prst="rect">
            <a:avLst/>
          </a:prstGeom>
        </p:spPr>
        <p:txBody>
          <a:bodyPr wrap="square">
            <a:spAutoFit/>
          </a:bodyPr>
          <a:lstStyle/>
          <a:p>
            <a:pPr algn="ctr"/>
            <a:r>
              <a:rPr lang="en-US" sz="4000" b="1" u="sng" dirty="0"/>
              <a:t>Leviticus 16:29</a:t>
            </a:r>
            <a:endParaRPr lang="en-US" sz="4000" u="sng" dirty="0"/>
          </a:p>
          <a:p>
            <a:pPr algn="ctr"/>
            <a:r>
              <a:rPr lang="en-US" sz="4000" dirty="0"/>
              <a:t>"This shall be a statute forever for you: In the seventh month, on the tenth day of the month, you shall afflict your souls, and do no work at all, whether a native of your own country or a stranger who dwells among you.”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57011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740307"/>
          </a:xfrm>
          <a:prstGeom prst="rect">
            <a:avLst/>
          </a:prstGeom>
        </p:spPr>
        <p:txBody>
          <a:bodyPr wrap="square">
            <a:spAutoFit/>
          </a:bodyPr>
          <a:lstStyle/>
          <a:p>
            <a:pPr algn="ctr"/>
            <a:r>
              <a:rPr lang="en-US" sz="3600" b="1" u="sng" dirty="0"/>
              <a:t>Luke 18:9-14</a:t>
            </a:r>
            <a:endParaRPr lang="en-US" sz="3600" u="sng" dirty="0"/>
          </a:p>
          <a:p>
            <a:pPr algn="ctr"/>
            <a:r>
              <a:rPr lang="en-US" sz="3600" dirty="0"/>
              <a:t>9 Also He spoke this parable to some who trusted in themselves that they were righteous, and despised others: 10 </a:t>
            </a:r>
            <a:r>
              <a:rPr lang="en-US" sz="3600" dirty="0">
                <a:solidFill>
                  <a:srgbClr val="FF0000"/>
                </a:solidFill>
              </a:rPr>
              <a:t>Two men went up to the temple to pray, one a Pharisee and the other a tax collector. </a:t>
            </a:r>
            <a:r>
              <a:rPr lang="en-US" sz="3600" dirty="0"/>
              <a:t>11 </a:t>
            </a:r>
            <a:r>
              <a:rPr lang="en-US" sz="3600" dirty="0">
                <a:solidFill>
                  <a:srgbClr val="FF0000"/>
                </a:solidFill>
              </a:rPr>
              <a:t>The Pharisee stood and prayed thus with himself, 'God, I thank You that I am not like other men--extortioners, unjust, adulterers, or even as this tax collector. </a:t>
            </a:r>
          </a:p>
          <a:p>
            <a:pPr algn="ctr"/>
            <a:r>
              <a:rPr lang="en-US" sz="36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65746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7478970"/>
          </a:xfrm>
          <a:prstGeom prst="rect">
            <a:avLst/>
          </a:prstGeom>
        </p:spPr>
        <p:txBody>
          <a:bodyPr wrap="square">
            <a:spAutoFit/>
          </a:bodyPr>
          <a:lstStyle/>
          <a:p>
            <a:pPr algn="ctr"/>
            <a:r>
              <a:rPr lang="en-US" sz="4000" dirty="0"/>
              <a:t>12 </a:t>
            </a:r>
            <a:r>
              <a:rPr lang="en-US" sz="4000" dirty="0">
                <a:solidFill>
                  <a:srgbClr val="FF0000"/>
                </a:solidFill>
              </a:rPr>
              <a:t>I fast twice a week; I give tithes of all that I possess.' </a:t>
            </a:r>
            <a:r>
              <a:rPr lang="en-US" sz="4000" dirty="0"/>
              <a:t>13 </a:t>
            </a:r>
            <a:r>
              <a:rPr lang="en-US" sz="4000" dirty="0">
                <a:solidFill>
                  <a:srgbClr val="FF0000"/>
                </a:solidFill>
              </a:rPr>
              <a:t>And the tax collector, standing afar off, would not so much as raise his eyes to heaven, but beat his breast, saying, 'God, be merciful to me a sinner!' </a:t>
            </a:r>
            <a:r>
              <a:rPr lang="en-US" sz="4000" dirty="0"/>
              <a:t>14 </a:t>
            </a:r>
            <a:r>
              <a:rPr lang="en-US" sz="4000" dirty="0">
                <a:solidFill>
                  <a:srgbClr val="FF0000"/>
                </a:solidFill>
              </a:rPr>
              <a:t>I tell you, this man went down to his house justified rather than the other; for everyone who exalts himself will be humbled, and he who humbles himself will be exalted."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16926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4401205"/>
          </a:xfrm>
          <a:prstGeom prst="rect">
            <a:avLst/>
          </a:prstGeom>
        </p:spPr>
        <p:txBody>
          <a:bodyPr wrap="square">
            <a:spAutoFit/>
          </a:bodyPr>
          <a:lstStyle/>
          <a:p>
            <a:pPr algn="ctr"/>
            <a:r>
              <a:rPr lang="en-US" sz="4000" b="1" dirty="0"/>
              <a:t>19 And Jesus said to them, </a:t>
            </a:r>
            <a:r>
              <a:rPr lang="en-US" sz="4000" b="1" dirty="0">
                <a:solidFill>
                  <a:srgbClr val="FF0000"/>
                </a:solidFill>
              </a:rPr>
              <a:t>"Can the friends of the bridegroom fast while the bridegroom is with them? As long as they have the bridegroom with them they cannot fast. </a:t>
            </a:r>
            <a:endParaRPr lang="en-US" sz="4000" dirty="0">
              <a:solidFill>
                <a:srgbClr val="FF0000"/>
              </a:solidFill>
            </a:endParaRP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4388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247864"/>
          </a:xfrm>
          <a:prstGeom prst="rect">
            <a:avLst/>
          </a:prstGeom>
        </p:spPr>
        <p:txBody>
          <a:bodyPr wrap="square">
            <a:spAutoFit/>
          </a:bodyPr>
          <a:lstStyle/>
          <a:p>
            <a:pPr algn="ctr"/>
            <a:r>
              <a:rPr lang="en-US" sz="4000" b="1" u="sng" dirty="0"/>
              <a:t>Luke 4:1-2</a:t>
            </a:r>
            <a:endParaRPr lang="en-US" sz="4000" u="sng" dirty="0"/>
          </a:p>
          <a:p>
            <a:pPr algn="ctr"/>
            <a:r>
              <a:rPr lang="en-US" sz="4000" dirty="0"/>
              <a:t>1 Then Jesus, being filled with the Holy Spirit, returned from the Jordan and was led by the Spirit into the wilderness, 2 being tempted for forty days by the devil. And in those days He ate nothing, and afterward, when they had ended, He was hungry.</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60422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8408"/>
            <a:ext cx="8915400" cy="4401205"/>
          </a:xfrm>
          <a:prstGeom prst="rect">
            <a:avLst/>
          </a:prstGeom>
        </p:spPr>
        <p:txBody>
          <a:bodyPr wrap="square">
            <a:spAutoFit/>
          </a:bodyPr>
          <a:lstStyle/>
          <a:p>
            <a:pPr algn="ctr"/>
            <a:r>
              <a:rPr lang="en-US" sz="4000" dirty="0"/>
              <a:t>  </a:t>
            </a:r>
            <a:r>
              <a:rPr lang="en-US" sz="4000" b="1" dirty="0"/>
              <a:t>20 </a:t>
            </a:r>
            <a:r>
              <a:rPr lang="en-US" sz="4000" b="1" dirty="0">
                <a:solidFill>
                  <a:srgbClr val="FF0000"/>
                </a:solidFill>
              </a:rPr>
              <a:t>But the days will come when the bridegroom will be taken away from them, and then they will fast in those days. </a:t>
            </a:r>
            <a:endParaRPr lang="en-US" sz="4000" dirty="0">
              <a:solidFill>
                <a:srgbClr val="FF0000"/>
              </a:solidFill>
            </a:endParaRPr>
          </a:p>
          <a:p>
            <a:pPr algn="ctr"/>
            <a:r>
              <a:rPr lang="en-US" sz="4000" b="1" dirty="0"/>
              <a:t> </a:t>
            </a:r>
            <a:endParaRPr lang="en-US" sz="4000" dirty="0"/>
          </a:p>
          <a:p>
            <a:pPr algn="ctr"/>
            <a:r>
              <a:rPr lang="en-US" sz="4000" b="1" dirty="0"/>
              <a:t>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8710077"/>
          </a:xfrm>
          <a:prstGeom prst="rect">
            <a:avLst/>
          </a:prstGeom>
        </p:spPr>
        <p:txBody>
          <a:bodyPr wrap="square">
            <a:spAutoFit/>
          </a:bodyPr>
          <a:lstStyle/>
          <a:p>
            <a:pPr algn="ctr"/>
            <a:r>
              <a:rPr lang="en-US" sz="4000" b="1" u="sng" dirty="0"/>
              <a:t>Ephesians 5:25-27</a:t>
            </a:r>
            <a:endParaRPr lang="en-US" sz="4000" u="sng" dirty="0"/>
          </a:p>
          <a:p>
            <a:pPr algn="ctr"/>
            <a:r>
              <a:rPr lang="en-US" sz="4000" dirty="0"/>
              <a:t>25 Husbands, love your wives, just as Christ also loved the church and gave Himself for her, 26 that He might sanctify and cleanse her with the washing of water by the word, 27 that He might present her to Himself a glorious church, not having spot or wrinkle or any such thing, but that she should be holy and without blemish.</a:t>
            </a:r>
          </a:p>
          <a:p>
            <a:pPr algn="ctr"/>
            <a:r>
              <a:rPr lang="en-US" sz="4000" dirty="0"/>
              <a:t> </a:t>
            </a:r>
          </a:p>
          <a:p>
            <a:pPr algn="ctr"/>
            <a:r>
              <a:rPr lang="en-US" sz="4000" b="1" dirty="0"/>
              <a:t> </a:t>
            </a:r>
            <a:endParaRPr lang="en-US" sz="4000" dirty="0"/>
          </a:p>
          <a:p>
            <a:pPr algn="ctr"/>
            <a:r>
              <a:rPr lang="en-US" sz="4000" b="1" dirty="0"/>
              <a:t>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36814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4401205"/>
          </a:xfrm>
          <a:prstGeom prst="rect">
            <a:avLst/>
          </a:prstGeom>
        </p:spPr>
        <p:txBody>
          <a:bodyPr wrap="square">
            <a:spAutoFit/>
          </a:bodyPr>
          <a:lstStyle/>
          <a:p>
            <a:pPr algn="ctr"/>
            <a:r>
              <a:rPr lang="en-US" sz="4000" b="1" u="sng" dirty="0"/>
              <a:t>2 Corinthians 11:2</a:t>
            </a:r>
            <a:endParaRPr lang="en-US" sz="4000" u="sng" dirty="0"/>
          </a:p>
          <a:p>
            <a:pPr algn="ctr"/>
            <a:r>
              <a:rPr lang="en-US" sz="4000" dirty="0"/>
              <a:t>“For I am jealous for you with godly jealousy. For I have betrothed you to one husband, that I may present you as a chaste virgin to Christ.”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780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8063746"/>
          </a:xfrm>
          <a:prstGeom prst="rect">
            <a:avLst/>
          </a:prstGeom>
        </p:spPr>
        <p:txBody>
          <a:bodyPr wrap="square">
            <a:spAutoFit/>
          </a:bodyPr>
          <a:lstStyle/>
          <a:p>
            <a:pPr algn="ctr"/>
            <a:r>
              <a:rPr lang="en-US" sz="3700" b="1" u="sng" dirty="0"/>
              <a:t>Revelation 19:7-9</a:t>
            </a:r>
            <a:endParaRPr lang="en-US" sz="3700" u="sng" dirty="0"/>
          </a:p>
          <a:p>
            <a:pPr algn="ctr"/>
            <a:r>
              <a:rPr lang="en-US" sz="3700" dirty="0"/>
              <a:t>7 Let us be glad and rejoice and give Him glory, for the marriage of the Lamb has come, and His wife has made herself ready." 8 And to her it was granted to be arrayed in fine linen, clean and bright, for the fine linen is the righteous acts of the saints. 9 Then he said to me, "Write: 'Blessed are those who are called to the marriage supper of the Lamb!' " And he said to me, "These are the true sayings of God." </a:t>
            </a:r>
          </a:p>
          <a:p>
            <a:pPr algn="ctr"/>
            <a:r>
              <a:rPr lang="en-US" sz="3700" b="1" dirty="0"/>
              <a:t> </a:t>
            </a:r>
            <a:endParaRPr lang="en-US" sz="3700" dirty="0"/>
          </a:p>
          <a:p>
            <a:pPr lvl="0" algn="ctr">
              <a:defRPr/>
            </a:pPr>
            <a:r>
              <a:rPr lang="en-US" sz="3700" dirty="0">
                <a:solidFill>
                  <a:prstClr val="black"/>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7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09986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2455"/>
            <a:ext cx="8915400" cy="1323439"/>
          </a:xfrm>
          <a:prstGeom prst="rect">
            <a:avLst/>
          </a:prstGeom>
        </p:spPr>
        <p:txBody>
          <a:bodyPr wrap="square">
            <a:spAutoFit/>
          </a:bodyPr>
          <a:lstStyle/>
          <a:p>
            <a:pPr algn="ctr"/>
            <a:endParaRPr lang="en-US" sz="4000" dirty="0"/>
          </a:p>
          <a:p>
            <a:pPr algn="ctr"/>
            <a:r>
              <a:rPr lang="en-US" sz="4000" b="1" dirty="0"/>
              <a:t> </a:t>
            </a:r>
            <a:endParaRPr lang="en-US" sz="4000" dirty="0"/>
          </a:p>
        </p:txBody>
      </p:sp>
      <p:sp>
        <p:nvSpPr>
          <p:cNvPr id="4" name="Rectangle 3"/>
          <p:cNvSpPr/>
          <p:nvPr/>
        </p:nvSpPr>
        <p:spPr>
          <a:xfrm>
            <a:off x="76200" y="76200"/>
            <a:ext cx="8915400" cy="3170099"/>
          </a:xfrm>
          <a:prstGeom prst="rect">
            <a:avLst/>
          </a:prstGeom>
        </p:spPr>
        <p:txBody>
          <a:bodyPr wrap="square">
            <a:spAutoFit/>
          </a:bodyPr>
          <a:lstStyle/>
          <a:p>
            <a:pPr algn="ctr"/>
            <a:r>
              <a:rPr lang="en-US" sz="4000" b="1" dirty="0"/>
              <a:t>21 </a:t>
            </a:r>
            <a:r>
              <a:rPr lang="en-US" sz="4000" b="1" dirty="0">
                <a:solidFill>
                  <a:srgbClr val="FF0000"/>
                </a:solidFill>
              </a:rPr>
              <a:t>No one sews a piece of unshrunk cloth on an old garment; or else the new piece pulls away from the old, and the tear is made worse.</a:t>
            </a:r>
            <a:endParaRPr lang="en-US" sz="4000" dirty="0">
              <a:solidFill>
                <a:srgbClr val="FF0000"/>
              </a:solidFill>
            </a:endParaRPr>
          </a:p>
          <a:p>
            <a:pPr algn="ctr"/>
            <a:endParaRPr lang="en-US" sz="4000" b="1"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2455"/>
            <a:ext cx="8915400"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p:cNvSpPr/>
          <p:nvPr/>
        </p:nvSpPr>
        <p:spPr>
          <a:xfrm>
            <a:off x="76200" y="76200"/>
            <a:ext cx="8915400" cy="5632311"/>
          </a:xfrm>
          <a:prstGeom prst="rect">
            <a:avLst/>
          </a:prstGeom>
        </p:spPr>
        <p:txBody>
          <a:bodyPr wrap="square">
            <a:spAutoFit/>
          </a:bodyPr>
          <a:lstStyle/>
          <a:p>
            <a:pPr algn="ctr"/>
            <a:r>
              <a:rPr lang="en-US" sz="4000" b="1" u="sng" dirty="0"/>
              <a:t>2 Corinthians 5:17-18</a:t>
            </a:r>
            <a:endParaRPr lang="en-US" sz="4000" u="sng" dirty="0"/>
          </a:p>
          <a:p>
            <a:pPr algn="ctr"/>
            <a:r>
              <a:rPr lang="en-US" sz="4000" dirty="0"/>
              <a:t>17 Therefore, if anyone is in Christ, he is a new creation; old things have passed away; behold, all things have become new. 18 Now all things are of God, who has reconciled us to Himself through Jesus Christ, and has given us the ministry of reconciliation…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85121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2455"/>
            <a:ext cx="8915400"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p:cNvSpPr/>
          <p:nvPr/>
        </p:nvSpPr>
        <p:spPr>
          <a:xfrm>
            <a:off x="76200" y="76200"/>
            <a:ext cx="8915400" cy="13018949"/>
          </a:xfrm>
          <a:prstGeom prst="rect">
            <a:avLst/>
          </a:prstGeom>
        </p:spPr>
        <p:txBody>
          <a:bodyPr wrap="square">
            <a:spAutoFit/>
          </a:bodyPr>
          <a:lstStyle/>
          <a:p>
            <a:pPr algn="ctr"/>
            <a:r>
              <a:rPr lang="en-US" sz="4000" b="1" dirty="0"/>
              <a:t>22 </a:t>
            </a:r>
            <a:r>
              <a:rPr lang="en-US" sz="4000" b="1" dirty="0">
                <a:solidFill>
                  <a:srgbClr val="FF0000"/>
                </a:solidFill>
              </a:rPr>
              <a:t>And no one puts new wine into old wineskins; or else the new wine bursts the wineskins, the wine is spilled, and the wineskins are ruined. But new wine must be put into new wineskins." </a:t>
            </a:r>
            <a:endParaRPr lang="en-US" sz="40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0000"/>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4596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2455"/>
            <a:ext cx="8915400"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p:cNvSpPr/>
          <p:nvPr/>
        </p:nvSpPr>
        <p:spPr>
          <a:xfrm>
            <a:off x="76200" y="76200"/>
            <a:ext cx="8915400" cy="8710077"/>
          </a:xfrm>
          <a:prstGeom prst="rect">
            <a:avLst/>
          </a:prstGeom>
        </p:spPr>
        <p:txBody>
          <a:bodyPr wrap="square">
            <a:spAutoFit/>
          </a:bodyPr>
          <a:lstStyle/>
          <a:p>
            <a:pPr algn="ctr"/>
            <a:r>
              <a:rPr lang="en-US" sz="4000" b="1" u="sng" dirty="0"/>
              <a:t>Romans 6:6-9</a:t>
            </a:r>
            <a:endParaRPr lang="en-US" sz="4000" u="sng" dirty="0"/>
          </a:p>
          <a:p>
            <a:pPr algn="ctr"/>
            <a:r>
              <a:rPr lang="en-US" sz="4000" dirty="0"/>
              <a:t>6 knowing this, that our old man was crucified with Him, that the body of sin might be done away with, that we should no longer be slaves of sin. 7 For he who has died has been freed from sin. 8 Now if we died with Christ, we believe that we shall also live with Him, 9 knowing that Christ, having been raised from the dead, dies no more. Death no longer has dominion over Him.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429387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5632311"/>
          </a:xfrm>
          <a:prstGeom prst="rect">
            <a:avLst/>
          </a:prstGeom>
        </p:spPr>
        <p:txBody>
          <a:bodyPr wrap="square">
            <a:spAutoFit/>
          </a:bodyPr>
          <a:lstStyle/>
          <a:p>
            <a:pPr algn="ctr"/>
            <a:r>
              <a:rPr lang="en-US" sz="4000" b="1" dirty="0"/>
              <a:t>23 Now it happened that He went through the grain-fields on the Sabbath; and as they went His disciples began to pluck the heads of grain. 24 And the Pharisees said to Him, "Look, why do they do what is not lawful on the Sabbath?" </a:t>
            </a:r>
            <a:endParaRPr lang="en-US" sz="4000" dirty="0"/>
          </a:p>
          <a:p>
            <a:pPr algn="ctr"/>
            <a:r>
              <a:rPr lang="en-US" sz="4000" b="1" dirty="0"/>
              <a:t>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8094524"/>
          </a:xfrm>
          <a:prstGeom prst="rect">
            <a:avLst/>
          </a:prstGeom>
        </p:spPr>
        <p:txBody>
          <a:bodyPr wrap="square">
            <a:spAutoFit/>
          </a:bodyPr>
          <a:lstStyle/>
          <a:p>
            <a:pPr algn="ctr"/>
            <a:r>
              <a:rPr lang="en-US" sz="4000" b="1" u="sng" dirty="0"/>
              <a:t>Matthew 12:9-14   (Living Bible Version)</a:t>
            </a:r>
            <a:endParaRPr lang="en-US" sz="4000" u="sng" dirty="0"/>
          </a:p>
          <a:p>
            <a:pPr algn="ctr"/>
            <a:r>
              <a:rPr lang="en-US" sz="4000" dirty="0"/>
              <a:t>9 Then he went over to the synagogue 10 and noticed there a man with a deformed hand. The Pharisees asked Jesus, "Is it legal to work by healing on the Sabbath day?" (They were, of course, hoping he would say yes, so they could arrest him!) </a:t>
            </a:r>
          </a:p>
          <a:p>
            <a:pPr algn="ctr"/>
            <a:r>
              <a:rPr lang="en-US" sz="4000" dirty="0"/>
              <a:t> </a:t>
            </a:r>
          </a:p>
          <a:p>
            <a:pPr algn="ctr"/>
            <a:r>
              <a:rPr lang="en-US" sz="4000" dirty="0"/>
              <a:t> </a:t>
            </a:r>
          </a:p>
          <a:p>
            <a:pPr algn="ctr"/>
            <a:endParaRPr lang="en-US" sz="4000" b="1" dirty="0"/>
          </a:p>
          <a:p>
            <a:pPr algn="ctr"/>
            <a:r>
              <a:rPr lang="en-US" sz="4000" b="1" dirty="0"/>
              <a:t> </a:t>
            </a:r>
          </a:p>
          <a:p>
            <a:pPr algn="ctr"/>
            <a:endParaRPr lang="en-US" sz="4000" b="1" dirty="0"/>
          </a:p>
          <a:p>
            <a:pPr algn="ctr"/>
            <a:endParaRPr lang="en-US" sz="4000" dirty="0"/>
          </a:p>
        </p:txBody>
      </p:sp>
    </p:spTree>
    <p:extLst>
      <p:ext uri="{BB962C8B-B14F-4D97-AF65-F5344CB8AC3E}">
        <p14:creationId xmlns:p14="http://schemas.microsoft.com/office/powerpoint/2010/main" val="360790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246355" y="0"/>
            <a:ext cx="8686800" cy="3046988"/>
          </a:xfrm>
          <a:prstGeom prst="rect">
            <a:avLst/>
          </a:prstGeom>
          <a:noFill/>
        </p:spPr>
        <p:txBody>
          <a:bodyPr wrap="square" rtlCol="0">
            <a:spAutoFit/>
          </a:bodyPr>
          <a:lstStyle/>
          <a:p>
            <a:pPr algn="ctr"/>
            <a:r>
              <a:rPr lang="en-US" sz="3200" b="1" dirty="0"/>
              <a:t>It’s About Relationship Not Ritual</a:t>
            </a:r>
            <a:endParaRPr lang="en-US" sz="3200" dirty="0"/>
          </a:p>
          <a:p>
            <a:pPr algn="ctr"/>
            <a:r>
              <a:rPr lang="en-US" sz="2800" b="1" dirty="0"/>
              <a:t>by Pastor Fee Soliven</a:t>
            </a:r>
            <a:endParaRPr lang="en-US" sz="2800" dirty="0"/>
          </a:p>
          <a:p>
            <a:pPr algn="ctr"/>
            <a:r>
              <a:rPr lang="en-US" sz="3200" b="1" dirty="0"/>
              <a:t>Mark 2:18-28</a:t>
            </a:r>
            <a:endParaRPr lang="en-US" sz="3200" dirty="0"/>
          </a:p>
          <a:p>
            <a:pPr algn="ctr"/>
            <a:r>
              <a:rPr lang="en-US" sz="3200" b="1" dirty="0"/>
              <a:t>Wednesday Evening</a:t>
            </a:r>
            <a:endParaRPr lang="en-US" sz="3200" dirty="0"/>
          </a:p>
          <a:p>
            <a:pPr algn="ctr"/>
            <a:r>
              <a:rPr lang="en-US" sz="3200" b="1" dirty="0"/>
              <a:t>September 5, 2018</a:t>
            </a:r>
            <a:endParaRPr lang="en-US" sz="3200" dirty="0"/>
          </a:p>
          <a:p>
            <a:pPr algn="ctr"/>
            <a:endParaRPr lang="en-US" sz="3200" dirty="0"/>
          </a:p>
        </p:txBody>
      </p:sp>
      <p:pic>
        <p:nvPicPr>
          <p:cNvPr id="5" name="Picture 4" descr="C:\Users\Placido Soliven\Desktop\AllAboutJesus-Image1.jpg"/>
          <p:cNvPicPr>
            <a:picLocks noChangeAspect="1" noChangeArrowheads="1"/>
          </p:cNvPicPr>
          <p:nvPr/>
        </p:nvPicPr>
        <p:blipFill>
          <a:blip r:embed="rId3" cstate="print"/>
          <a:srcRect/>
          <a:stretch>
            <a:fillRect/>
          </a:stretch>
        </p:blipFill>
        <p:spPr bwMode="auto">
          <a:xfrm>
            <a:off x="0" y="2428043"/>
            <a:ext cx="9161755" cy="4419600"/>
          </a:xfrm>
          <a:prstGeom prst="rect">
            <a:avLst/>
          </a:prstGeom>
          <a:noFill/>
        </p:spPr>
      </p:pic>
      <p:pic>
        <p:nvPicPr>
          <p:cNvPr id="9" name="Picture 8" descr="AGCF highest resolution.jpg"/>
          <p:cNvPicPr>
            <a:picLocks noChangeAspect="1"/>
          </p:cNvPicPr>
          <p:nvPr/>
        </p:nvPicPr>
        <p:blipFill>
          <a:blip r:embed="rId4" cstate="print"/>
          <a:stretch>
            <a:fillRect/>
          </a:stretch>
        </p:blipFill>
        <p:spPr>
          <a:xfrm>
            <a:off x="-12577" y="5829300"/>
            <a:ext cx="1371600" cy="10287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2716649"/>
          </a:xfrm>
          <a:prstGeom prst="rect">
            <a:avLst/>
          </a:prstGeom>
        </p:spPr>
        <p:txBody>
          <a:bodyPr wrap="square">
            <a:spAutoFit/>
          </a:bodyPr>
          <a:lstStyle/>
          <a:p>
            <a:pPr algn="ctr"/>
            <a:r>
              <a:rPr lang="en-US" sz="4000" dirty="0"/>
              <a:t>11 This was his answer: </a:t>
            </a:r>
            <a:r>
              <a:rPr lang="en-US" sz="4000" dirty="0">
                <a:solidFill>
                  <a:srgbClr val="FF0000"/>
                </a:solidFill>
              </a:rPr>
              <a:t>"If you had just one sheep, and it fell into a well on the Sabbath, would you work to rescue it that day? Of course you would. </a:t>
            </a:r>
            <a:r>
              <a:rPr lang="en-US" sz="4000" dirty="0"/>
              <a:t>12 </a:t>
            </a:r>
            <a:r>
              <a:rPr lang="en-US" sz="4000" dirty="0">
                <a:solidFill>
                  <a:srgbClr val="FF0000"/>
                </a:solidFill>
              </a:rPr>
              <a:t>And how much more valuable is a person than a sheep! Yes, it is right to do good on the Sabbath." </a:t>
            </a:r>
          </a:p>
          <a:p>
            <a:pPr algn="ctr"/>
            <a:r>
              <a:rPr lang="en-US" sz="4000" dirty="0">
                <a:solidFill>
                  <a:srgbClr val="FF0000"/>
                </a:solidFill>
              </a:rPr>
              <a:t> </a:t>
            </a: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r>
              <a:rPr lang="en-US" sz="4000" b="1" dirty="0">
                <a:solidFill>
                  <a:prstClr val="black"/>
                </a:solidFill>
              </a:rPr>
              <a:t> </a:t>
            </a: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algn="ctr"/>
            <a:r>
              <a:rPr lang="en-US" sz="4000" b="1" dirty="0"/>
              <a:t> </a:t>
            </a:r>
            <a:endParaRPr lang="en-US" sz="4000" dirty="0"/>
          </a:p>
          <a:p>
            <a:pPr lvl="0" algn="ctr">
              <a:defRPr/>
            </a:pPr>
            <a:endParaRPr lang="en-US" sz="4000" b="1" dirty="0">
              <a:solidFill>
                <a:prstClr val="black"/>
              </a:solidFill>
            </a:endParaRPr>
          </a:p>
          <a:p>
            <a:pPr lvl="0" algn="ctr">
              <a:defRPr/>
            </a:pPr>
            <a:endParaRPr lang="en-US" sz="4000" b="1" dirty="0">
              <a:solidFill>
                <a:prstClr val="black"/>
              </a:solidFill>
            </a:endParaRPr>
          </a:p>
          <a:p>
            <a:pPr algn="ctr"/>
            <a:endParaRPr lang="en-US" sz="4000" b="1" dirty="0"/>
          </a:p>
          <a:p>
            <a:pPr algn="ctr"/>
            <a:endParaRPr lang="en-US" sz="4000" b="1" dirty="0"/>
          </a:p>
          <a:p>
            <a:pPr algn="ctr"/>
            <a:r>
              <a:rPr lang="en-US" sz="4000" b="1" dirty="0"/>
              <a:t> </a:t>
            </a:r>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algn="ctr"/>
            <a:endParaRPr lang="en-US" sz="4000" b="1" dirty="0"/>
          </a:p>
          <a:p>
            <a:pPr algn="ctr"/>
            <a:endParaRPr lang="en-US" sz="4000" b="1" dirty="0"/>
          </a:p>
          <a:p>
            <a:pPr algn="ctr"/>
            <a:endParaRPr lang="en-US" sz="4000" b="1" dirty="0"/>
          </a:p>
          <a:p>
            <a:pPr algn="ctr"/>
            <a:endParaRPr lang="en-US" sz="4000" b="1" dirty="0"/>
          </a:p>
          <a:p>
            <a:pPr algn="ctr"/>
            <a:r>
              <a:rPr lang="en-US" sz="4000" b="1" dirty="0"/>
              <a:t> </a:t>
            </a:r>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10556736"/>
          </a:xfrm>
          <a:prstGeom prst="rect">
            <a:avLst/>
          </a:prstGeom>
        </p:spPr>
        <p:txBody>
          <a:bodyPr wrap="square">
            <a:spAutoFit/>
          </a:bodyPr>
          <a:lstStyle/>
          <a:p>
            <a:pPr algn="ctr"/>
            <a:r>
              <a:rPr lang="en-US" sz="4000" dirty="0"/>
              <a:t>13 Then he said to the man, </a:t>
            </a:r>
            <a:r>
              <a:rPr lang="en-US" sz="4000" dirty="0">
                <a:solidFill>
                  <a:srgbClr val="FF0000"/>
                </a:solidFill>
              </a:rPr>
              <a:t>"Stretch out your arm."</a:t>
            </a:r>
            <a:r>
              <a:rPr lang="en-US" sz="4000" dirty="0"/>
              <a:t> And as he did, his hand became normal, just like the other one! 14 Then the Pharisees called a meeting to plot Jesus' arrest and death. </a:t>
            </a:r>
          </a:p>
          <a:p>
            <a:pPr algn="ctr"/>
            <a:r>
              <a:rPr lang="en-US" sz="4000" dirty="0"/>
              <a:t> </a:t>
            </a:r>
          </a:p>
          <a:p>
            <a:pPr algn="ctr"/>
            <a:r>
              <a:rPr lang="en-US" sz="4000" dirty="0"/>
              <a:t> </a:t>
            </a: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algn="ctr"/>
            <a:r>
              <a:rPr lang="en-US" sz="4000" dirty="0"/>
              <a:t> </a:t>
            </a:r>
          </a:p>
          <a:p>
            <a:pPr algn="ctr"/>
            <a:endParaRPr lang="en-US" sz="4000" b="1" dirty="0"/>
          </a:p>
          <a:p>
            <a:pPr algn="ctr"/>
            <a:endParaRPr lang="en-US" sz="4000" b="1" dirty="0"/>
          </a:p>
          <a:p>
            <a:pPr algn="ctr"/>
            <a:r>
              <a:rPr lang="en-US" sz="4000" b="1" dirty="0"/>
              <a:t> </a:t>
            </a:r>
            <a:endParaRPr lang="en-US" sz="4000" dirty="0"/>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03524"/>
            <a:ext cx="8915400" cy="5078313"/>
          </a:xfrm>
          <a:prstGeom prst="rect">
            <a:avLst/>
          </a:prstGeom>
        </p:spPr>
        <p:txBody>
          <a:bodyPr wrap="square">
            <a:spAutoFit/>
          </a:bodyPr>
          <a:lstStyle/>
          <a:p>
            <a:pPr algn="ctr"/>
            <a:r>
              <a:rPr lang="en-US" sz="3600" b="1" dirty="0"/>
              <a:t>25 But He said to them, </a:t>
            </a:r>
            <a:r>
              <a:rPr lang="en-US" sz="3600" b="1" dirty="0">
                <a:solidFill>
                  <a:srgbClr val="FF0000"/>
                </a:solidFill>
              </a:rPr>
              <a:t>"Have you never read what David did when he was in need and hungry, he and those with him:</a:t>
            </a:r>
            <a:r>
              <a:rPr lang="en-US" sz="3600" b="1" dirty="0"/>
              <a:t> 26 </a:t>
            </a:r>
            <a:r>
              <a:rPr lang="en-US" sz="3600" b="1" dirty="0">
                <a:solidFill>
                  <a:srgbClr val="FF0000"/>
                </a:solidFill>
              </a:rPr>
              <a:t>how he went into the house of God in the days of </a:t>
            </a:r>
            <a:r>
              <a:rPr lang="en-US" sz="3600" b="1" dirty="0" err="1">
                <a:solidFill>
                  <a:srgbClr val="FF0000"/>
                </a:solidFill>
              </a:rPr>
              <a:t>Abiathar</a:t>
            </a:r>
            <a:r>
              <a:rPr lang="en-US" sz="3600" b="1" dirty="0">
                <a:solidFill>
                  <a:srgbClr val="FF0000"/>
                </a:solidFill>
              </a:rPr>
              <a:t> the high priest, and ate the showbread, which is not lawful to eat, except for the priests, and also gave some to those who were with him?" </a:t>
            </a:r>
            <a:endParaRPr lang="en-US" sz="3600" dirty="0">
              <a:solidFill>
                <a:srgbClr val="FF0000"/>
              </a:solidFill>
            </a:endParaRPr>
          </a:p>
          <a:p>
            <a:pPr algn="ct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863417"/>
          </a:xfrm>
          <a:prstGeom prst="rect">
            <a:avLst/>
          </a:prstGeom>
        </p:spPr>
        <p:txBody>
          <a:bodyPr wrap="square">
            <a:spAutoFit/>
          </a:bodyPr>
          <a:lstStyle/>
          <a:p>
            <a:pPr algn="ctr"/>
            <a:r>
              <a:rPr lang="en-US" sz="4000" b="1" u="sng" dirty="0"/>
              <a:t>1 Samuel 21:1-6</a:t>
            </a:r>
            <a:endParaRPr lang="en-US" sz="4000" u="sng" dirty="0"/>
          </a:p>
          <a:p>
            <a:pPr algn="ctr"/>
            <a:r>
              <a:rPr lang="en-US" sz="4000" dirty="0"/>
              <a:t>1 David went to the city of Nob to see Ahimelech, the priest. Ahimelech trembled when he saw him. "Why are you alone?" he asked. "Why is no one with you?" 2 "The king has sent me on a private matter," David lied. "He told me not to tell anybody why I am here. I have told my men where to meet me later.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632311"/>
          </a:xfrm>
          <a:prstGeom prst="rect">
            <a:avLst/>
          </a:prstGeom>
        </p:spPr>
        <p:txBody>
          <a:bodyPr wrap="square">
            <a:spAutoFit/>
          </a:bodyPr>
          <a:lstStyle/>
          <a:p>
            <a:pPr algn="ctr"/>
            <a:r>
              <a:rPr kumimoji="0" lang="en-US" sz="4000" b="1" i="0" u="none" strike="noStrike" kern="1200" cap="none" spc="0" normalizeH="0" baseline="0" noProof="0" dirty="0">
                <a:ln>
                  <a:noFill/>
                </a:ln>
                <a:solidFill>
                  <a:prstClr val="black"/>
                </a:solidFill>
                <a:effectLst/>
                <a:uLnTx/>
                <a:uFillTx/>
                <a:latin typeface="Calibri"/>
                <a:ea typeface="+mn-ea"/>
                <a:cs typeface="+mn-cs"/>
              </a:rPr>
              <a:t> </a:t>
            </a:r>
            <a:r>
              <a:rPr lang="en-US" sz="4000" dirty="0"/>
              <a:t>3 Now, what is there to eat? Give me five loaves of bread or anything else you can." 4 "We don't have any regular bread," the priest replied, "but there is the holy bread, which I guess you can have if only your young men have not slept with any women for awhile."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203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7478970"/>
          </a:xfrm>
          <a:prstGeom prst="rect">
            <a:avLst/>
          </a:prstGeom>
        </p:spPr>
        <p:txBody>
          <a:bodyPr wrap="square">
            <a:spAutoFit/>
          </a:bodyPr>
          <a:lstStyle/>
          <a:p>
            <a:pPr algn="ctr"/>
            <a:r>
              <a:rPr kumimoji="0" lang="en-US" sz="4000" b="1" i="0" u="none" strike="noStrike" kern="1200" cap="none" spc="0" normalizeH="0" baseline="0" noProof="0" dirty="0">
                <a:ln>
                  <a:noFill/>
                </a:ln>
                <a:solidFill>
                  <a:prstClr val="black"/>
                </a:solidFill>
                <a:effectLst/>
                <a:uLnTx/>
                <a:uFillTx/>
                <a:latin typeface="Calibri"/>
                <a:ea typeface="+mn-ea"/>
                <a:cs typeface="+mn-cs"/>
              </a:rPr>
              <a:t> </a:t>
            </a:r>
            <a:r>
              <a:rPr lang="en-US" sz="4000" dirty="0"/>
              <a:t>5 "Rest assured," David replied. "I never let my men run wild when they are on an expedition, and since they stay clean even on ordinary trips, how much more so on this one!" 6 So, since there was no other food available, the priest gave him the holy bread-the Bread of the Presence that was placed before the Lord in the Tabernacle. It had just been replaced that day with fresh bread.</a:t>
            </a:r>
          </a:p>
          <a:p>
            <a:pPr lvl="0" algn="ctr">
              <a:defRPr/>
            </a:pPr>
            <a:endParaRPr lang="en-US" sz="40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334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1938992"/>
          </a:xfrm>
          <a:prstGeom prst="rect">
            <a:avLst/>
          </a:prstGeom>
        </p:spPr>
        <p:txBody>
          <a:bodyPr wrap="square">
            <a:spAutoFit/>
          </a:bodyPr>
          <a:lstStyle/>
          <a:p>
            <a:pPr algn="ctr"/>
            <a:r>
              <a:rPr kumimoji="0" lang="en-US" sz="4000" b="1" i="0" u="none" strike="noStrike" kern="1200" cap="none" spc="0" normalizeH="0" baseline="0" noProof="0" dirty="0">
                <a:ln>
                  <a:noFill/>
                </a:ln>
                <a:solidFill>
                  <a:srgbClr val="FF0000"/>
                </a:solidFill>
                <a:effectLst/>
                <a:uLnTx/>
                <a:uFillTx/>
                <a:latin typeface="Calibri"/>
              </a:rPr>
              <a:t> </a:t>
            </a:r>
            <a:r>
              <a:rPr lang="en-US" sz="4000" dirty="0">
                <a:solidFill>
                  <a:srgbClr val="FF0000"/>
                </a:solidFill>
              </a:rPr>
              <a:t>“If you condemn me, you must also condemn David.”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89879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2554545"/>
          </a:xfrm>
          <a:prstGeom prst="rect">
            <a:avLst/>
          </a:prstGeom>
        </p:spPr>
        <p:txBody>
          <a:bodyPr wrap="square">
            <a:spAutoFit/>
          </a:bodyPr>
          <a:lstStyle/>
          <a:p>
            <a:pPr algn="ctr"/>
            <a:r>
              <a:rPr kumimoji="0" lang="en-US" sz="4000" b="1" i="0" u="none" strike="noStrike" kern="1200" cap="none" spc="0" normalizeH="0" baseline="0" noProof="0" dirty="0">
                <a:ln>
                  <a:noFill/>
                </a:ln>
                <a:solidFill>
                  <a:prstClr val="black"/>
                </a:solidFill>
                <a:effectLst/>
                <a:uLnTx/>
                <a:uFillTx/>
                <a:latin typeface="Calibri"/>
              </a:rPr>
              <a:t> </a:t>
            </a:r>
            <a:r>
              <a:rPr lang="en-US" sz="4000" b="1" dirty="0"/>
              <a:t>27 And He said to them, </a:t>
            </a:r>
            <a:r>
              <a:rPr lang="en-US" sz="4000" b="1" dirty="0">
                <a:solidFill>
                  <a:srgbClr val="FF0000"/>
                </a:solidFill>
              </a:rPr>
              <a:t>"The Sabbath was made for man, and not man for the Sabbath. </a:t>
            </a:r>
            <a:endParaRPr lang="en-US" sz="40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88234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863417"/>
          </a:xfrm>
          <a:prstGeom prst="rect">
            <a:avLst/>
          </a:prstGeom>
        </p:spPr>
        <p:txBody>
          <a:bodyPr wrap="square">
            <a:spAutoFit/>
          </a:bodyPr>
          <a:lstStyle/>
          <a:p>
            <a:pPr algn="ctr"/>
            <a:r>
              <a:rPr kumimoji="0" lang="en-US" sz="4000" b="1" i="0" u="sng" strike="noStrike" kern="1200" cap="none" spc="0" normalizeH="0" baseline="0" noProof="0" dirty="0">
                <a:ln>
                  <a:noFill/>
                </a:ln>
                <a:solidFill>
                  <a:prstClr val="black"/>
                </a:solidFill>
                <a:effectLst/>
                <a:uLnTx/>
                <a:uFillTx/>
                <a:latin typeface="Calibri"/>
              </a:rPr>
              <a:t> </a:t>
            </a:r>
            <a:r>
              <a:rPr lang="en-US" sz="4000" b="1" u="sng" dirty="0"/>
              <a:t>Genesis 2:1-3</a:t>
            </a:r>
            <a:endParaRPr lang="en-US" sz="4000" u="sng" dirty="0"/>
          </a:p>
          <a:p>
            <a:pPr algn="ctr"/>
            <a:r>
              <a:rPr lang="en-US" sz="4000" dirty="0"/>
              <a:t>1 Now at last the heavens and earth were successfully completed, with all that they contained. 2 So on the seventh day, having finished his task, God ceased from this work he had been doing, 3 and God blessed the seventh day and declared it holy, because it was the day when he ceased this work of creation.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29669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1938992"/>
          </a:xfrm>
          <a:prstGeom prst="rect">
            <a:avLst/>
          </a:prstGeom>
        </p:spPr>
        <p:txBody>
          <a:bodyPr wrap="square">
            <a:spAutoFit/>
          </a:bodyPr>
          <a:lstStyle/>
          <a:p>
            <a:pPr algn="ctr"/>
            <a:r>
              <a:rPr kumimoji="0" lang="en-US" sz="4000" b="1" i="0" u="none" strike="noStrike" kern="1200" cap="none" spc="0" normalizeH="0" baseline="0" noProof="0" dirty="0">
                <a:ln>
                  <a:noFill/>
                </a:ln>
                <a:solidFill>
                  <a:prstClr val="black"/>
                </a:solidFill>
                <a:effectLst/>
                <a:uLnTx/>
                <a:uFillTx/>
                <a:latin typeface="Calibri"/>
              </a:rPr>
              <a:t> </a:t>
            </a:r>
            <a:r>
              <a:rPr lang="en-US" sz="4000" b="1" dirty="0"/>
              <a:t>28 </a:t>
            </a:r>
            <a:r>
              <a:rPr lang="en-US" sz="4000" b="1" dirty="0">
                <a:solidFill>
                  <a:srgbClr val="FF0000"/>
                </a:solidFill>
              </a:rPr>
              <a:t>Therefore the Son of Man is also Lord of the Sabbath." </a:t>
            </a:r>
            <a:endParaRPr lang="en-US" sz="40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6123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4401205"/>
          </a:xfrm>
          <a:prstGeom prst="rect">
            <a:avLst/>
          </a:prstGeom>
        </p:spPr>
        <p:txBody>
          <a:bodyPr wrap="square">
            <a:spAutoFit/>
          </a:bodyPr>
          <a:lstStyle/>
          <a:p>
            <a:pPr algn="ctr"/>
            <a:r>
              <a:rPr kumimoji="0" lang="en-US" sz="4000" b="0" i="0" u="none" strike="noStrike" kern="1200" cap="none" spc="0" normalizeH="0" baseline="0" noProof="0" dirty="0">
                <a:ln>
                  <a:noFill/>
                </a:ln>
                <a:solidFill>
                  <a:prstClr val="black"/>
                </a:solidFill>
                <a:effectLst/>
                <a:uLnTx/>
                <a:uFillTx/>
                <a:latin typeface="Calibri"/>
              </a:rPr>
              <a:t> </a:t>
            </a:r>
            <a:r>
              <a:rPr kumimoji="0" lang="en-US" sz="4000" b="1" i="0" u="none" strike="noStrike" kern="1200" cap="none" spc="0" normalizeH="0" baseline="0" noProof="0" dirty="0">
                <a:ln>
                  <a:noFill/>
                </a:ln>
                <a:solidFill>
                  <a:prstClr val="black"/>
                </a:solidFill>
                <a:effectLst/>
                <a:uLnTx/>
                <a:uFillTx/>
                <a:latin typeface="Calibri"/>
              </a:rPr>
              <a:t> </a:t>
            </a:r>
            <a:r>
              <a:rPr lang="en-US" sz="4000" b="1" dirty="0"/>
              <a:t>18 The disciples of John and of the Pharisees were fasting. Then they came and said to Him, "Why do the disciples of John and of the Pharisees fast, but Your disciples do not fast?"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52218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1323439"/>
          </a:xfrm>
          <a:prstGeom prst="rect">
            <a:avLst/>
          </a:prstGeom>
        </p:spPr>
        <p:txBody>
          <a:bodyPr wrap="square">
            <a:spAutoFit/>
          </a:bodyPr>
          <a:lstStyle/>
          <a:p>
            <a:pPr algn="ctr"/>
            <a:r>
              <a:rPr kumimoji="0" lang="en-US" sz="4000" b="1" i="0" u="none" strike="noStrike" kern="1200" cap="none" spc="0" normalizeH="0" baseline="0" noProof="0" dirty="0">
                <a:ln>
                  <a:noFill/>
                </a:ln>
                <a:solidFill>
                  <a:prstClr val="black"/>
                </a:solidFill>
                <a:effectLst/>
                <a:uLnTx/>
                <a:uFillTx/>
                <a:latin typeface="Calibri"/>
              </a:rPr>
              <a:t> </a:t>
            </a:r>
            <a:r>
              <a:rPr lang="en-US" sz="4000" dirty="0"/>
              <a:t> </a:t>
            </a:r>
            <a:r>
              <a:rPr lang="en-US" sz="4000" b="1" dirty="0"/>
              <a:t>Who created the Sabbath?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404935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4401205"/>
          </a:xfrm>
          <a:prstGeom prst="rect">
            <a:avLst/>
          </a:prstGeom>
        </p:spPr>
        <p:txBody>
          <a:bodyPr wrap="square">
            <a:spAutoFit/>
          </a:bodyPr>
          <a:lstStyle/>
          <a:p>
            <a:pPr algn="ctr"/>
            <a:r>
              <a:rPr kumimoji="0" lang="en-US" sz="4000" b="1" i="0" u="sng" strike="noStrike" kern="1200" cap="none" spc="0" normalizeH="0" baseline="0" noProof="0" dirty="0">
                <a:ln>
                  <a:noFill/>
                </a:ln>
                <a:solidFill>
                  <a:prstClr val="black"/>
                </a:solidFill>
                <a:effectLst/>
                <a:uLnTx/>
                <a:uFillTx/>
                <a:latin typeface="Calibri"/>
              </a:rPr>
              <a:t> </a:t>
            </a:r>
            <a:r>
              <a:rPr lang="en-US" sz="4000" b="1" u="sng" dirty="0"/>
              <a:t>Colossians 2:16-17</a:t>
            </a:r>
            <a:endParaRPr lang="en-US" sz="4000" u="sng" dirty="0"/>
          </a:p>
          <a:p>
            <a:pPr algn="ctr"/>
            <a:r>
              <a:rPr lang="en-US" sz="4000" dirty="0"/>
              <a:t>16 So let no one judge you in food or in drink, or regarding a festival or a new moon or sabbaths, 17 which are a shadow of things to come, but the substance is of Christ.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99714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4401205"/>
          </a:xfrm>
          <a:prstGeom prst="rect">
            <a:avLst/>
          </a:prstGeom>
        </p:spPr>
        <p:txBody>
          <a:bodyPr wrap="square">
            <a:spAutoFit/>
          </a:bodyPr>
          <a:lstStyle/>
          <a:p>
            <a:pPr algn="ctr"/>
            <a:r>
              <a:rPr lang="en-US" sz="4000" dirty="0"/>
              <a:t> </a:t>
            </a:r>
            <a:r>
              <a:rPr lang="en-US" sz="4000" b="1" dirty="0"/>
              <a:t> 19 And Jesus said to them, </a:t>
            </a:r>
            <a:r>
              <a:rPr lang="en-US" sz="4000" b="1" dirty="0">
                <a:solidFill>
                  <a:srgbClr val="FF0000"/>
                </a:solidFill>
              </a:rPr>
              <a:t>"Can the friends of the bridegroom fast while the bridegroom is with them? As long as they have the bridegroom with them they cannot fast. </a:t>
            </a:r>
            <a:endParaRPr lang="en-US" sz="4000" dirty="0">
              <a:solidFill>
                <a:srgbClr val="FF0000"/>
              </a:solidFill>
            </a:endParaRPr>
          </a:p>
          <a:p>
            <a:pPr algn="ct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lang="en-US" sz="4000" b="1" dirty="0"/>
              <a:t> 20 </a:t>
            </a:r>
            <a:r>
              <a:rPr lang="en-US" sz="4000" b="1" dirty="0">
                <a:solidFill>
                  <a:srgbClr val="FF0000"/>
                </a:solidFill>
              </a:rPr>
              <a:t>But the days will come when the bridegroom will be taken away from them, and then they will fast in those days. </a:t>
            </a:r>
            <a:endParaRPr lang="en-US" sz="4000" dirty="0">
              <a:solidFill>
                <a:srgbClr val="FF0000"/>
              </a:solidFill>
            </a:endParaRPr>
          </a:p>
          <a:p>
            <a:pPr algn="ctr"/>
            <a:r>
              <a:rPr lang="en-US" sz="4000" b="1" dirty="0"/>
              <a:t> </a:t>
            </a:r>
            <a:endParaRPr lang="en-US" sz="4000" dirty="0"/>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kumimoji="0" lang="en-US" sz="4000" b="1" i="0" u="none" strike="noStrike" kern="1200" cap="none" spc="0" normalizeH="0" baseline="0" noProof="0" dirty="0">
                <a:ln>
                  <a:noFill/>
                </a:ln>
                <a:solidFill>
                  <a:prstClr val="black"/>
                </a:solidFill>
                <a:effectLst/>
                <a:uLnTx/>
                <a:uFillTx/>
                <a:latin typeface="Calibri"/>
              </a:rPr>
              <a:t> </a:t>
            </a:r>
            <a:r>
              <a:rPr kumimoji="0" lang="en-US" sz="4000" b="0" i="0" u="none" strike="noStrike" kern="1200" cap="none" spc="0" normalizeH="0" baseline="0" noProof="0" dirty="0">
                <a:ln>
                  <a:noFill/>
                </a:ln>
                <a:solidFill>
                  <a:prstClr val="black"/>
                </a:solidFill>
                <a:effectLst/>
                <a:uLnTx/>
                <a:uFillTx/>
                <a:latin typeface="Calibri"/>
              </a:rPr>
              <a:t> </a:t>
            </a:r>
            <a:r>
              <a:rPr lang="en-US" sz="4000" b="1" dirty="0"/>
              <a:t>21 </a:t>
            </a:r>
            <a:r>
              <a:rPr lang="en-US" sz="4000" b="1" dirty="0">
                <a:solidFill>
                  <a:srgbClr val="FF0000"/>
                </a:solidFill>
              </a:rPr>
              <a:t>No one sews a piece of unshrunk cloth on an old garment; or else the new piece pulls away from the old, and the tear is made worse.</a:t>
            </a:r>
            <a:endParaRPr lang="en-US" sz="4000" dirty="0">
              <a:solidFill>
                <a:srgbClr val="FF0000"/>
              </a:solidFill>
            </a:endParaRPr>
          </a:p>
          <a:p>
            <a:pPr algn="ctr"/>
            <a:endParaRPr lang="en-US" sz="40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5403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4401205"/>
          </a:xfrm>
          <a:prstGeom prst="rect">
            <a:avLst/>
          </a:prstGeom>
        </p:spPr>
        <p:txBody>
          <a:bodyPr wrap="square">
            <a:spAutoFit/>
          </a:bodyPr>
          <a:lstStyle/>
          <a:p>
            <a:pPr algn="ctr"/>
            <a:r>
              <a:rPr kumimoji="0" lang="en-US" sz="4000" b="1" i="0" u="none" strike="noStrike" kern="1200" cap="none" spc="0" normalizeH="0" baseline="0" noProof="0" dirty="0">
                <a:ln>
                  <a:noFill/>
                </a:ln>
                <a:solidFill>
                  <a:prstClr val="black"/>
                </a:solidFill>
                <a:effectLst/>
                <a:uLnTx/>
                <a:uFillTx/>
                <a:latin typeface="Calibri"/>
              </a:rPr>
              <a:t> </a:t>
            </a:r>
            <a:r>
              <a:rPr kumimoji="0" lang="en-US" sz="4000" b="0" i="0" u="none" strike="noStrike" kern="1200" cap="none" spc="0" normalizeH="0" baseline="0" noProof="0" dirty="0">
                <a:ln>
                  <a:noFill/>
                </a:ln>
                <a:solidFill>
                  <a:prstClr val="black"/>
                </a:solidFill>
                <a:effectLst/>
                <a:uLnTx/>
                <a:uFillTx/>
                <a:latin typeface="Calibri"/>
              </a:rPr>
              <a:t> </a:t>
            </a:r>
            <a:r>
              <a:rPr lang="en-US" sz="4000" b="1" dirty="0"/>
              <a:t>22 </a:t>
            </a:r>
            <a:r>
              <a:rPr lang="en-US" sz="4000" b="1" dirty="0">
                <a:solidFill>
                  <a:srgbClr val="FF0000"/>
                </a:solidFill>
              </a:rPr>
              <a:t>And no one puts new wine into old wineskins; or else the new wine bursts the wineskins, the wine is spilled, and the wineskins are ruined. But new wine must be put into new wineskins." </a:t>
            </a:r>
            <a:endParaRPr lang="en-US" sz="4000" dirty="0">
              <a:solidFill>
                <a:srgbClr val="FF0000"/>
              </a:solidFill>
            </a:endParaRPr>
          </a:p>
          <a:p>
            <a:pPr algn="ctr"/>
            <a:endParaRPr lang="en-US" sz="40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9226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632311"/>
          </a:xfrm>
          <a:prstGeom prst="rect">
            <a:avLst/>
          </a:prstGeom>
        </p:spPr>
        <p:txBody>
          <a:bodyPr wrap="square">
            <a:spAutoFit/>
          </a:bodyPr>
          <a:lstStyle/>
          <a:p>
            <a:pPr algn="ctr"/>
            <a:r>
              <a:rPr kumimoji="0" lang="en-US" sz="4000" b="1" i="0" u="none" strike="noStrike" kern="1200" cap="none" spc="0" normalizeH="0" baseline="0" noProof="0" dirty="0">
                <a:ln>
                  <a:noFill/>
                </a:ln>
                <a:solidFill>
                  <a:prstClr val="black"/>
                </a:solidFill>
                <a:effectLst/>
                <a:uLnTx/>
                <a:uFillTx/>
                <a:latin typeface="Calibri"/>
              </a:rPr>
              <a:t> </a:t>
            </a:r>
            <a:r>
              <a:rPr kumimoji="0" lang="en-US" sz="4000" b="0" i="0" u="none" strike="noStrike" kern="1200" cap="none" spc="0" normalizeH="0" baseline="0" noProof="0" dirty="0">
                <a:ln>
                  <a:noFill/>
                </a:ln>
                <a:solidFill>
                  <a:prstClr val="black"/>
                </a:solidFill>
                <a:effectLst/>
                <a:uLnTx/>
                <a:uFillTx/>
                <a:latin typeface="Calibri"/>
              </a:rPr>
              <a:t> </a:t>
            </a:r>
            <a:r>
              <a:rPr lang="en-US" sz="4000" b="1" dirty="0"/>
              <a:t>23 Now it happened that He went through the grain-fields on the Sabbath; and as they went His disciples began to pluck the heads of grain. 24 And the Pharisees said to Him, "Look, why do they do what is not lawful on the Sabbath?"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29848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22091</TotalTime>
  <Words>1264</Words>
  <Application>Microsoft Office PowerPoint</Application>
  <PresentationFormat>On-screen Show (4:3)</PresentationFormat>
  <Paragraphs>164</Paragraphs>
  <Slides>42</Slides>
  <Notes>5</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42</vt:i4>
      </vt:variant>
    </vt:vector>
  </HeadingPairs>
  <TitlesOfParts>
    <vt:vector size="51" baseType="lpstr">
      <vt:lpstr>Arial</vt:lpstr>
      <vt:lpstr>Calibri</vt:lpstr>
      <vt:lpstr>Constantia</vt:lpstr>
      <vt:lpstr>Verdana</vt:lpstr>
      <vt:lpstr>Wingdings 2</vt:lpstr>
      <vt:lpstr>Flow</vt:lpstr>
      <vt:lpstr>1_Office Theme</vt:lpstr>
      <vt:lpstr>1_Flow</vt:lpstr>
      <vt:lpstr>1_Mountain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Placido Soliven</dc:creator>
  <cp:lastModifiedBy>Placido soliven</cp:lastModifiedBy>
  <cp:revision>1392</cp:revision>
  <dcterms:created xsi:type="dcterms:W3CDTF">2013-06-05T21:04:28Z</dcterms:created>
  <dcterms:modified xsi:type="dcterms:W3CDTF">2018-09-06T05:19:26Z</dcterms:modified>
</cp:coreProperties>
</file>