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76" r:id="rId2"/>
  </p:sldMasterIdLst>
  <p:notesMasterIdLst>
    <p:notesMasterId r:id="rId81"/>
  </p:notesMasterIdLst>
  <p:handoutMasterIdLst>
    <p:handoutMasterId r:id="rId82"/>
  </p:handoutMasterIdLst>
  <p:sldIdLst>
    <p:sldId id="362" r:id="rId3"/>
    <p:sldId id="460" r:id="rId4"/>
    <p:sldId id="367" r:id="rId5"/>
    <p:sldId id="464" r:id="rId6"/>
    <p:sldId id="465" r:id="rId7"/>
    <p:sldId id="369" r:id="rId8"/>
    <p:sldId id="373" r:id="rId9"/>
    <p:sldId id="374" r:id="rId10"/>
    <p:sldId id="375" r:id="rId11"/>
    <p:sldId id="376" r:id="rId12"/>
    <p:sldId id="377" r:id="rId13"/>
    <p:sldId id="378" r:id="rId14"/>
    <p:sldId id="379" r:id="rId15"/>
    <p:sldId id="380" r:id="rId16"/>
    <p:sldId id="386" r:id="rId17"/>
    <p:sldId id="392" r:id="rId18"/>
    <p:sldId id="393" r:id="rId19"/>
    <p:sldId id="394" r:id="rId20"/>
    <p:sldId id="688" r:id="rId21"/>
    <p:sldId id="395" r:id="rId22"/>
    <p:sldId id="558" r:id="rId23"/>
    <p:sldId id="396" r:id="rId24"/>
    <p:sldId id="397" r:id="rId25"/>
    <p:sldId id="510" r:id="rId26"/>
    <p:sldId id="500" r:id="rId27"/>
    <p:sldId id="501" r:id="rId28"/>
    <p:sldId id="498" r:id="rId29"/>
    <p:sldId id="499" r:id="rId30"/>
    <p:sldId id="502" r:id="rId31"/>
    <p:sldId id="503" r:id="rId32"/>
    <p:sldId id="504" r:id="rId33"/>
    <p:sldId id="505" r:id="rId34"/>
    <p:sldId id="539" r:id="rId35"/>
    <p:sldId id="540" r:id="rId36"/>
    <p:sldId id="541" r:id="rId37"/>
    <p:sldId id="542" r:id="rId38"/>
    <p:sldId id="543" r:id="rId39"/>
    <p:sldId id="544" r:id="rId40"/>
    <p:sldId id="545" r:id="rId41"/>
    <p:sldId id="546" r:id="rId42"/>
    <p:sldId id="547" r:id="rId43"/>
    <p:sldId id="548" r:id="rId44"/>
    <p:sldId id="549" r:id="rId45"/>
    <p:sldId id="550" r:id="rId46"/>
    <p:sldId id="551" r:id="rId47"/>
    <p:sldId id="552" r:id="rId48"/>
    <p:sldId id="657" r:id="rId49"/>
    <p:sldId id="658" r:id="rId50"/>
    <p:sldId id="553" r:id="rId51"/>
    <p:sldId id="555" r:id="rId52"/>
    <p:sldId id="585" r:id="rId53"/>
    <p:sldId id="586" r:id="rId54"/>
    <p:sldId id="607" r:id="rId55"/>
    <p:sldId id="659" r:id="rId56"/>
    <p:sldId id="660" r:id="rId57"/>
    <p:sldId id="608" r:id="rId58"/>
    <p:sldId id="609" r:id="rId59"/>
    <p:sldId id="610" r:id="rId60"/>
    <p:sldId id="611" r:id="rId61"/>
    <p:sldId id="612" r:id="rId62"/>
    <p:sldId id="613" r:id="rId63"/>
    <p:sldId id="614" r:id="rId64"/>
    <p:sldId id="615" r:id="rId65"/>
    <p:sldId id="616" r:id="rId66"/>
    <p:sldId id="617" r:id="rId67"/>
    <p:sldId id="618" r:id="rId68"/>
    <p:sldId id="619" r:id="rId69"/>
    <p:sldId id="620" r:id="rId70"/>
    <p:sldId id="621" r:id="rId71"/>
    <p:sldId id="623" r:id="rId72"/>
    <p:sldId id="624" r:id="rId73"/>
    <p:sldId id="625" r:id="rId74"/>
    <p:sldId id="626" r:id="rId75"/>
    <p:sldId id="683" r:id="rId76"/>
    <p:sldId id="684" r:id="rId77"/>
    <p:sldId id="685" r:id="rId78"/>
    <p:sldId id="686" r:id="rId79"/>
    <p:sldId id="690" r:id="rId80"/>
  </p:sldIdLst>
  <p:sldSz cx="9144000" cy="6858000" type="screen4x3"/>
  <p:notesSz cx="9240838" cy="6954838"/>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9480"/>
    <a:srgbClr val="993366"/>
    <a:srgbClr val="C7C7C7"/>
    <a:srgbClr val="000000"/>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16" autoAdjust="0"/>
    <p:restoredTop sz="94671" autoAdjust="0"/>
  </p:normalViewPr>
  <p:slideViewPr>
    <p:cSldViewPr>
      <p:cViewPr varScale="1">
        <p:scale>
          <a:sx n="108" d="100"/>
          <a:sy n="108" d="100"/>
        </p:scale>
        <p:origin x="1578" y="126"/>
      </p:cViewPr>
      <p:guideLst>
        <p:guide orient="horz" pos="2160"/>
        <p:guide pos="2880"/>
      </p:guideLst>
    </p:cSldViewPr>
  </p:slideViewPr>
  <p:outlineViewPr>
    <p:cViewPr>
      <p:scale>
        <a:sx n="33" d="100"/>
        <a:sy n="33" d="100"/>
      </p:scale>
      <p:origin x="0" y="4902"/>
    </p:cViewPr>
  </p:outlineViewPr>
  <p:notesTextViewPr>
    <p:cViewPr>
      <p:scale>
        <a:sx n="100" d="100"/>
        <a:sy n="100" d="100"/>
      </p:scale>
      <p:origin x="0" y="0"/>
    </p:cViewPr>
  </p:notesTextViewPr>
  <p:sorterViewPr>
    <p:cViewPr>
      <p:scale>
        <a:sx n="66" d="100"/>
        <a:sy n="66" d="100"/>
      </p:scale>
      <p:origin x="0" y="463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handoutMaster" Target="handoutMasters/handoutMaster1.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notesMaster" Target="notesMasters/notesMaster1.xml"/><Relationship Id="rId86"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3075" name="Rectangle 3"/>
          <p:cNvSpPr>
            <a:spLocks noGrp="1" noChangeArrowheads="1"/>
          </p:cNvSpPr>
          <p:nvPr>
            <p:ph type="dt" sz="quarter" idx="1"/>
          </p:nvPr>
        </p:nvSpPr>
        <p:spPr bwMode="auto">
          <a:xfrm>
            <a:off x="5235575"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Arial" charset="0"/>
              </a:defRPr>
            </a:lvl1pPr>
          </a:lstStyle>
          <a:p>
            <a:pPr>
              <a:defRPr/>
            </a:pPr>
            <a:endParaRPr lang="en-US" dirty="0"/>
          </a:p>
        </p:txBody>
      </p:sp>
      <p:sp>
        <p:nvSpPr>
          <p:cNvPr id="3076" name="Rectangle 4"/>
          <p:cNvSpPr>
            <a:spLocks noGrp="1" noChangeArrowheads="1"/>
          </p:cNvSpPr>
          <p:nvPr>
            <p:ph type="ftr" sz="quarter" idx="2"/>
          </p:nvPr>
        </p:nvSpPr>
        <p:spPr bwMode="auto">
          <a:xfrm>
            <a:off x="0"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3077" name="Rectangle 5"/>
          <p:cNvSpPr>
            <a:spLocks noGrp="1" noChangeArrowheads="1"/>
          </p:cNvSpPr>
          <p:nvPr>
            <p:ph type="sldNum" sz="quarter" idx="3"/>
          </p:nvPr>
        </p:nvSpPr>
        <p:spPr bwMode="auto">
          <a:xfrm>
            <a:off x="5235575"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Arial" charset="0"/>
              </a:defRPr>
            </a:lvl1pPr>
          </a:lstStyle>
          <a:p>
            <a:pPr>
              <a:defRPr/>
            </a:pPr>
            <a:fld id="{92F7831D-801C-46EA-86DA-844BD6A16010}" type="slidenum">
              <a:rPr lang="en-US"/>
              <a:pPr>
                <a:defRPr/>
              </a:pPr>
              <a:t>‹#›</a:t>
            </a:fld>
            <a:endParaRPr lang="en-US" dirty="0"/>
          </a:p>
        </p:txBody>
      </p:sp>
    </p:spTree>
    <p:extLst>
      <p:ext uri="{BB962C8B-B14F-4D97-AF65-F5344CB8AC3E}">
        <p14:creationId xmlns:p14="http://schemas.microsoft.com/office/powerpoint/2010/main" val="2979532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4099" name="Rectangle 3"/>
          <p:cNvSpPr>
            <a:spLocks noGrp="1" noChangeArrowheads="1"/>
          </p:cNvSpPr>
          <p:nvPr>
            <p:ph type="dt" idx="1"/>
          </p:nvPr>
        </p:nvSpPr>
        <p:spPr bwMode="auto">
          <a:xfrm>
            <a:off x="5235575"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Arial" charset="0"/>
              </a:defRPr>
            </a:lvl1pPr>
          </a:lstStyle>
          <a:p>
            <a:pPr>
              <a:defRPr/>
            </a:pPr>
            <a:endParaRPr lang="en-US" dirty="0"/>
          </a:p>
        </p:txBody>
      </p:sp>
      <p:sp>
        <p:nvSpPr>
          <p:cNvPr id="48132" name="Rectangle 4"/>
          <p:cNvSpPr>
            <a:spLocks noGrp="1" noRot="1" noChangeAspect="1" noChangeArrowheads="1" noTextEdit="1"/>
          </p:cNvSpPr>
          <p:nvPr>
            <p:ph type="sldImg" idx="2"/>
          </p:nvPr>
        </p:nvSpPr>
        <p:spPr bwMode="auto">
          <a:xfrm>
            <a:off x="2882900" y="522288"/>
            <a:ext cx="3475038" cy="26066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23925" y="3303588"/>
            <a:ext cx="7392988" cy="3128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4103" name="Rectangle 7"/>
          <p:cNvSpPr>
            <a:spLocks noGrp="1" noChangeArrowheads="1"/>
          </p:cNvSpPr>
          <p:nvPr>
            <p:ph type="sldNum" sz="quarter" idx="5"/>
          </p:nvPr>
        </p:nvSpPr>
        <p:spPr bwMode="auto">
          <a:xfrm>
            <a:off x="5235575"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Arial" charset="0"/>
              </a:defRPr>
            </a:lvl1pPr>
          </a:lstStyle>
          <a:p>
            <a:pPr>
              <a:defRPr/>
            </a:pPr>
            <a:fld id="{26A3953D-5909-4241-B856-34C355E70DD7}" type="slidenum">
              <a:rPr lang="en-US"/>
              <a:pPr>
                <a:defRPr/>
              </a:pPr>
              <a:t>‹#›</a:t>
            </a:fld>
            <a:endParaRPr lang="en-US" dirty="0"/>
          </a:p>
        </p:txBody>
      </p:sp>
    </p:spTree>
    <p:extLst>
      <p:ext uri="{BB962C8B-B14F-4D97-AF65-F5344CB8AC3E}">
        <p14:creationId xmlns:p14="http://schemas.microsoft.com/office/powerpoint/2010/main" val="977503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6A3953D-5909-4241-B856-34C355E70DD7}" type="slidenum">
              <a:rPr lang="en-US" smtClean="0"/>
              <a:pPr>
                <a:defRPr/>
              </a:pPr>
              <a:t>66</a:t>
            </a:fld>
            <a:endParaRPr lang="en-US" dirty="0"/>
          </a:p>
        </p:txBody>
      </p:sp>
    </p:spTree>
    <p:extLst>
      <p:ext uri="{BB962C8B-B14F-4D97-AF65-F5344CB8AC3E}">
        <p14:creationId xmlns:p14="http://schemas.microsoft.com/office/powerpoint/2010/main" val="695514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9/9/2018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9/9/2018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9/9/2018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9/9/2018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9/9/2018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9/9/2018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9/9/2018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9/9/2018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9/9/2018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9/9/2018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9/9/2018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75"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000" r="-1000"/>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fld id="{6A6B80C8-9C17-4C8D-80FA-039A6827A3A1}" type="datetimeFigureOut">
              <a:rPr lang="en-US" smtClean="0">
                <a:solidFill>
                  <a:srgbClr val="04617B">
                    <a:shade val="90000"/>
                  </a:srgbClr>
                </a:solidFill>
                <a:latin typeface="Constantia"/>
                <a:cs typeface="+mn-cs"/>
              </a:rPr>
              <a:pPr fontAlgn="auto">
                <a:spcBef>
                  <a:spcPts val="0"/>
                </a:spcBef>
                <a:spcAft>
                  <a:spcPts val="0"/>
                </a:spcAft>
              </a:pPr>
              <a:t>9/9/2018</a:t>
            </a:fld>
            <a:endParaRPr lang="en-US">
              <a:solidFill>
                <a:srgbClr val="04617B">
                  <a:shade val="90000"/>
                </a:srgbClr>
              </a:solidFill>
              <a:latin typeface="Constantia"/>
              <a:cs typeface="+mn-cs"/>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endParaRPr lang="en-US">
              <a:solidFill>
                <a:srgbClr val="04617B">
                  <a:shade val="90000"/>
                </a:srgbClr>
              </a:solidFill>
              <a:latin typeface="Constantia"/>
              <a:cs typeface="+mn-cs"/>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auto">
              <a:spcBef>
                <a:spcPts val="0"/>
              </a:spcBef>
              <a:spcAft>
                <a:spcPts val="0"/>
              </a:spcAft>
            </a:pPr>
            <a:fld id="{41426CE2-90E3-4B1E-80FF-F519754C6738}" type="slidenum">
              <a:rPr lang="en-US" smtClean="0">
                <a:solidFill>
                  <a:srgbClr val="04617B">
                    <a:shade val="90000"/>
                  </a:srgbClr>
                </a:solidFill>
                <a:latin typeface="Constantia"/>
                <a:cs typeface="+mn-cs"/>
              </a:rPr>
              <a:pPr fontAlgn="auto">
                <a:spcBef>
                  <a:spcPts val="0"/>
                </a:spcBef>
                <a:spcAft>
                  <a:spcPts val="0"/>
                </a:spcAft>
              </a:pPr>
              <a:t>‹#›</a:t>
            </a:fld>
            <a:endParaRPr lang="en-US">
              <a:solidFill>
                <a:srgbClr val="04617B">
                  <a:shade val="90000"/>
                </a:srgbClr>
              </a:solidFill>
              <a:latin typeface="Constantia"/>
              <a:cs typeface="+mn-cs"/>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gr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4" name="Picture 3" descr="AGCF highest resolution.jpg"/>
          <p:cNvPicPr>
            <a:picLocks noChangeAspect="1"/>
          </p:cNvPicPr>
          <p:nvPr/>
        </p:nvPicPr>
        <p:blipFill>
          <a:blip r:embed="rId2" cstate="print"/>
          <a:stretch>
            <a:fillRect/>
          </a:stretch>
        </p:blipFill>
        <p:spPr>
          <a:xfrm>
            <a:off x="609600" y="0"/>
            <a:ext cx="7772400" cy="6121625"/>
          </a:xfrm>
          <a:prstGeom prst="rect">
            <a:avLst/>
          </a:prstGeom>
        </p:spPr>
      </p:pic>
      <p:sp>
        <p:nvSpPr>
          <p:cNvPr id="6" name="TextBox 5"/>
          <p:cNvSpPr txBox="1"/>
          <p:nvPr/>
        </p:nvSpPr>
        <p:spPr>
          <a:xfrm>
            <a:off x="1295400" y="5934670"/>
            <a:ext cx="6477000" cy="923330"/>
          </a:xfrm>
          <a:prstGeom prst="rect">
            <a:avLst/>
          </a:prstGeom>
          <a:noFill/>
        </p:spPr>
        <p:txBody>
          <a:bodyPr wrap="square" rtlCol="0">
            <a:spAutoFit/>
          </a:bodyPr>
          <a:lstStyle/>
          <a:p>
            <a:pPr algn="ctr"/>
            <a:r>
              <a:rPr lang="en-US" b="1" dirty="0">
                <a:solidFill>
                  <a:srgbClr val="1C9480"/>
                </a:solidFill>
              </a:rPr>
              <a:t>“For the Joy of the Lord is your Strength”</a:t>
            </a:r>
          </a:p>
          <a:p>
            <a:pPr algn="ctr"/>
            <a:r>
              <a:rPr lang="en-US" b="1" dirty="0">
                <a:solidFill>
                  <a:srgbClr val="1C9480"/>
                </a:solidFill>
              </a:rPr>
              <a:t> Nehemiah 8:10 </a:t>
            </a:r>
          </a:p>
          <a:p>
            <a:pPr algn="ctr"/>
            <a:endParaRPr lang="en-US" b="1" dirty="0">
              <a:solidFill>
                <a:srgbClr val="1C948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486400"/>
          </a:xfrm>
          <a:prstGeom prst="rect">
            <a:avLst/>
          </a:prstGeom>
        </p:spPr>
        <p:txBody>
          <a:bodyPr/>
          <a:lstStyle/>
          <a:p>
            <a:pPr algn="ctr"/>
            <a:r>
              <a:rPr lang="en-US" sz="4000" b="1" dirty="0"/>
              <a:t>Idioms for the Feast of Yom </a:t>
            </a:r>
            <a:r>
              <a:rPr lang="en-US" sz="4000" b="1" dirty="0" err="1"/>
              <a:t>Teruah</a:t>
            </a:r>
            <a:r>
              <a:rPr lang="en-US" sz="4000" b="1" dirty="0"/>
              <a:t>:</a:t>
            </a:r>
            <a:endParaRPr lang="en-US" sz="4000" dirty="0"/>
          </a:p>
          <a:p>
            <a:pPr algn="ctr"/>
            <a:r>
              <a:rPr lang="en-US" sz="4000" b="1" dirty="0"/>
              <a:t>(The Feast of Trumpets)</a:t>
            </a:r>
            <a:endParaRPr lang="en-US" sz="4000" dirty="0"/>
          </a:p>
          <a:p>
            <a:pPr algn="ctr"/>
            <a:r>
              <a:rPr lang="en-US" sz="4000" b="1" dirty="0"/>
              <a:t>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(Idioms: Webster Definition)</a:t>
            </a:r>
            <a:endParaRPr lang="en-US" sz="4000" dirty="0"/>
          </a:p>
          <a:p>
            <a:pPr algn="ctr"/>
            <a:r>
              <a:rPr lang="en-US" sz="4000" dirty="0"/>
              <a:t>A construction or expression of one language whose parts correspond to elements in another language but whose total structure is matched in an indirect way.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1. The Time of Jacobs trouble</a:t>
            </a:r>
            <a:endParaRPr lang="en-US" sz="4000" dirty="0"/>
          </a:p>
          <a:p>
            <a:pPr algn="ctr"/>
            <a:r>
              <a:rPr lang="en-US" sz="4000" b="1" dirty="0"/>
              <a:t>The 7 Year Tribulation. It will be the beginning of a new 7 year </a:t>
            </a:r>
            <a:r>
              <a:rPr lang="en-US" sz="4000" b="1" dirty="0" err="1"/>
              <a:t>Shemitah</a:t>
            </a:r>
            <a:r>
              <a:rPr lang="en-US" sz="4000" b="1" dirty="0"/>
              <a:t> cycle.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endParaRPr lang="en-US" sz="4000" dirty="0"/>
          </a:p>
        </p:txBody>
      </p:sp>
      <p:sp>
        <p:nvSpPr>
          <p:cNvPr id="4" name="Rectangle 3"/>
          <p:cNvSpPr txBox="1">
            <a:spLocks noChangeArrowheads="1"/>
          </p:cNvSpPr>
          <p:nvPr/>
        </p:nvSpPr>
        <p:spPr>
          <a:xfrm>
            <a:off x="0" y="0"/>
            <a:ext cx="9067800" cy="5029200"/>
          </a:xfrm>
          <a:prstGeom prst="rect">
            <a:avLst/>
          </a:prstGeom>
        </p:spPr>
        <p:txBody>
          <a:bodyPr/>
          <a:lstStyle/>
          <a:p>
            <a:pPr algn="ctr"/>
            <a:r>
              <a:rPr lang="en-US" sz="4000" b="1" dirty="0"/>
              <a:t>2. The Day of the Awakening Blast</a:t>
            </a:r>
          </a:p>
          <a:p>
            <a:pPr algn="ctr"/>
            <a:endParaRPr lang="en-US" sz="4000" b="1" dirty="0"/>
          </a:p>
          <a:p>
            <a:pPr algn="ctr"/>
            <a:r>
              <a:rPr lang="en-US" sz="4000" b="1" dirty="0"/>
              <a:t>The Rapture of the Church!</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943600"/>
          </a:xfrm>
          <a:prstGeom prst="rect">
            <a:avLst/>
          </a:prstGeom>
        </p:spPr>
        <p:txBody>
          <a:bodyPr/>
          <a:lstStyle/>
          <a:p>
            <a:pPr algn="ctr"/>
            <a:r>
              <a:rPr lang="en-US" sz="4000" dirty="0"/>
              <a:t> </a:t>
            </a:r>
            <a:r>
              <a:rPr lang="en-US" sz="4000" b="1" dirty="0"/>
              <a:t>3. Yom </a:t>
            </a:r>
            <a:r>
              <a:rPr lang="en-US" sz="4000" b="1" dirty="0" err="1"/>
              <a:t>HaDin</a:t>
            </a:r>
            <a:r>
              <a:rPr lang="en-US" sz="4000" b="1" dirty="0"/>
              <a:t>: Day of Judgment, The Opening of the Books, Opening of the Gates</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4. Yom </a:t>
            </a:r>
            <a:r>
              <a:rPr lang="en-US" sz="4000" b="1" dirty="0" err="1"/>
              <a:t>HaKeseh</a:t>
            </a:r>
            <a:r>
              <a:rPr lang="en-US" sz="4000" b="1" dirty="0"/>
              <a:t>: The Hidden Day</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5. Ha </a:t>
            </a:r>
            <a:r>
              <a:rPr lang="en-US" sz="4000" b="1" dirty="0" err="1"/>
              <a:t>Kiddushin</a:t>
            </a:r>
            <a:r>
              <a:rPr lang="en-US" sz="4000" b="1" dirty="0"/>
              <a:t> </a:t>
            </a:r>
            <a:r>
              <a:rPr lang="en-US" sz="4000" b="1" dirty="0" err="1"/>
              <a:t>Nesuin</a:t>
            </a:r>
            <a:r>
              <a:rPr lang="en-US" sz="4000" b="1" dirty="0"/>
              <a:t>: Wedding of the Messiah</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6. Ha </a:t>
            </a:r>
            <a:r>
              <a:rPr lang="en-US" sz="4000" b="1" dirty="0" err="1"/>
              <a:t>Melech</a:t>
            </a:r>
            <a:r>
              <a:rPr lang="en-US" sz="4000" b="1" dirty="0"/>
              <a:t>: </a:t>
            </a:r>
          </a:p>
          <a:p>
            <a:pPr algn="ctr"/>
            <a:r>
              <a:rPr lang="en-US" sz="4000" b="1" dirty="0"/>
              <a:t>Coronation of the Messiah</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1. The Time of Jacobs trouble</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Verdana" pitchFamily="34" charset="0"/>
                <a:ea typeface="+mn-ea"/>
                <a:cs typeface="Arial" charset="0"/>
              </a:rPr>
              <a:t>The 7 Year Tribulation. It will be the beginning of a new 7 year </a:t>
            </a:r>
            <a:r>
              <a:rPr kumimoji="0" lang="en-US" sz="4000" b="1" i="0" u="none" strike="noStrike" kern="1200" cap="none" spc="0" normalizeH="0" baseline="0" noProof="0" dirty="0" err="1">
                <a:ln>
                  <a:noFill/>
                </a:ln>
                <a:solidFill>
                  <a:srgbClr val="FFFFFF"/>
                </a:solidFill>
                <a:effectLst/>
                <a:uLnTx/>
                <a:uFillTx/>
                <a:latin typeface="Verdana" pitchFamily="34" charset="0"/>
                <a:ea typeface="+mn-ea"/>
                <a:cs typeface="Arial" charset="0"/>
              </a:rPr>
              <a:t>Shemitah</a:t>
            </a:r>
            <a:r>
              <a:rPr kumimoji="0" lang="en-US" sz="4000" b="1" i="0" u="none" strike="noStrike" kern="1200" cap="none" spc="0" normalizeH="0" baseline="0" noProof="0" dirty="0">
                <a:ln>
                  <a:noFill/>
                </a:ln>
                <a:solidFill>
                  <a:srgbClr val="FFFFFF"/>
                </a:solidFill>
                <a:effectLst/>
                <a:uLnTx/>
                <a:uFillTx/>
                <a:latin typeface="Verdana" pitchFamily="34" charset="0"/>
                <a:ea typeface="+mn-ea"/>
                <a:cs typeface="Arial" charset="0"/>
              </a:rPr>
              <a:t> cycle. </a:t>
            </a:r>
          </a:p>
        </p:txBody>
      </p:sp>
    </p:spTree>
    <p:extLst>
      <p:ext uri="{BB962C8B-B14F-4D97-AF65-F5344CB8AC3E}">
        <p14:creationId xmlns:p14="http://schemas.microsoft.com/office/powerpoint/2010/main" val="722900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Jeremiah 30:6-7</a:t>
            </a:r>
            <a:endParaRPr lang="en-US" sz="4000" u="sng" dirty="0"/>
          </a:p>
          <a:p>
            <a:pPr algn="ctr"/>
            <a:r>
              <a:rPr lang="en-US" sz="4000" dirty="0"/>
              <a:t>6 Ask now, and see, Whether a man is ever in labor with child? So why do I see every man with his hands on his loins Like a woman in labor, And all faces turned pale? 7 Alas! For that day is great, So that none is like it; And it is the time of Jacob's trouble, But he shall be saved out of it.</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Daniel 12:1-3</a:t>
            </a:r>
            <a:endParaRPr lang="en-US" sz="4000" u="sng" dirty="0"/>
          </a:p>
          <a:p>
            <a:pPr algn="ctr"/>
            <a:r>
              <a:rPr lang="en-US" sz="4000" dirty="0"/>
              <a:t>1 "At that time Michael shall stand up, The great prince who stands watch over the sons of your people; And there shall be a time of trouble, Such as never was since there was a nation, Even to that time. And at that time your people shall be delivered, Every one who is found written in the book.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2 And many of those who sleep in the dust of the earth shall awake, Some to everlasting life, Some to shame and everlasting contempt. 3 Those who are wise shall shine Like the brightness of the firmament, And those who turn many to righteousness Like the stars forever and ever.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a:t>
            </a:r>
            <a:r>
              <a:rPr lang="en-US" sz="4000" b="1" u="sng" dirty="0"/>
              <a:t>Matthew 24:21-22</a:t>
            </a:r>
            <a:endParaRPr lang="en-US" sz="4000" u="sng" dirty="0"/>
          </a:p>
          <a:p>
            <a:pPr algn="ctr"/>
            <a:r>
              <a:rPr lang="en-US" sz="4000" dirty="0"/>
              <a:t>21 </a:t>
            </a:r>
            <a:r>
              <a:rPr lang="en-US" sz="4000" dirty="0">
                <a:solidFill>
                  <a:srgbClr val="FF0000"/>
                </a:solidFill>
              </a:rPr>
              <a:t>For then there will be great tribulation, such as has not been since the beginning of the world until this time, no, nor ever shall be. </a:t>
            </a:r>
            <a:r>
              <a:rPr lang="en-US" sz="4000" dirty="0"/>
              <a:t>22 </a:t>
            </a:r>
            <a:r>
              <a:rPr lang="en-US" sz="4000" dirty="0">
                <a:solidFill>
                  <a:srgbClr val="FF0000"/>
                </a:solidFill>
              </a:rPr>
              <a:t>And unless those days were shortened, no flesh would be saved; but for the elect's sake those days will be shortened.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0" y="0"/>
            <a:ext cx="9144000" cy="5029200"/>
          </a:xfrm>
          <a:prstGeom prst="rect">
            <a:avLst/>
          </a:prstGeom>
        </p:spPr>
        <p:txBody>
          <a:bodyPr/>
          <a:lstStyle/>
          <a:p>
            <a:pPr algn="ctr"/>
            <a:r>
              <a:rPr lang="en-US" sz="4000" b="1" dirty="0"/>
              <a:t>2. The Day of the Awakening Blast: </a:t>
            </a:r>
          </a:p>
          <a:p>
            <a:pPr algn="ctr"/>
            <a:r>
              <a:rPr lang="en-US" sz="4000" b="1" dirty="0"/>
              <a:t>The Rapture of the Church!</a:t>
            </a:r>
            <a:endParaRPr lang="en-US" sz="4000" dirty="0"/>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dirty="0"/>
              <a:t>On the Feast of Trumpets the Shofar is blown 100 times. There are three sounds made with the shofar: </a:t>
            </a:r>
          </a:p>
          <a:p>
            <a:pPr algn="ctr"/>
            <a:endParaRPr lang="en-US" sz="3700" dirty="0"/>
          </a:p>
          <a:p>
            <a:pPr algn="ctr"/>
            <a:r>
              <a:rPr lang="en-US" sz="3700" dirty="0" err="1"/>
              <a:t>Tekiah</a:t>
            </a:r>
            <a:r>
              <a:rPr lang="en-US" sz="3700" dirty="0"/>
              <a:t> - One long straight blast. </a:t>
            </a:r>
          </a:p>
          <a:p>
            <a:pPr algn="ctr"/>
            <a:r>
              <a:rPr lang="en-US" sz="3700" dirty="0" err="1"/>
              <a:t>Shevarim</a:t>
            </a:r>
            <a:r>
              <a:rPr lang="en-US" sz="3700" dirty="0"/>
              <a:t> - Three shorter blasts. </a:t>
            </a:r>
          </a:p>
          <a:p>
            <a:pPr algn="ctr"/>
            <a:r>
              <a:rPr lang="en-US" sz="3700" dirty="0" err="1"/>
              <a:t>Teruah</a:t>
            </a:r>
            <a:r>
              <a:rPr lang="en-US" sz="3700" dirty="0"/>
              <a:t> – 9 quick blasts in short succession</a:t>
            </a:r>
          </a:p>
          <a:p>
            <a:pPr algn="ctr"/>
            <a:endParaRPr lang="en-US" sz="3700" dirty="0"/>
          </a:p>
          <a:p>
            <a:pPr algn="ctr"/>
            <a:r>
              <a:rPr lang="en-US" sz="3700" dirty="0"/>
              <a:t>This series is blown 11 times for a total of 99 blasts and the final blast is known as </a:t>
            </a:r>
            <a:r>
              <a:rPr lang="en-US" sz="3700" b="1" u="sng" dirty="0"/>
              <a:t>“The Last Trump” !</a:t>
            </a: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1 Corinthians 15:51-54  </a:t>
            </a:r>
          </a:p>
          <a:p>
            <a:pPr algn="ctr"/>
            <a:r>
              <a:rPr lang="en-US" sz="4000" b="1" dirty="0"/>
              <a:t>(King James Version)</a:t>
            </a:r>
            <a:endParaRPr lang="en-US" sz="4000" dirty="0"/>
          </a:p>
          <a:p>
            <a:pPr algn="ctr"/>
            <a:r>
              <a:rPr lang="en-US" sz="4000" dirty="0"/>
              <a:t>51 Behold, I shew you a mystery; We shall not all sleep, but we shall all be changed, 52 In a moment, in the twinkling of an eye, at the </a:t>
            </a:r>
            <a:r>
              <a:rPr lang="en-US" sz="4000" b="1" u="sng" dirty="0"/>
              <a:t>last trump</a:t>
            </a:r>
            <a:r>
              <a:rPr lang="en-US" sz="4000" dirty="0"/>
              <a:t>: for the trumpet shall sound, and the dead shall be raised incorruptible, and we shall be changed.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53 For this corruptible must put on incorruption, and this mortal must put on immortality. 54 So when this corruptible shall have put on incorruption, and this mortal shall have put on immortality, then shall be brought to pass the saying that is written, Death is swallowed up in victory.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b="1" u="sng" dirty="0"/>
              <a:t>1 Thessalonians 4:16-17   </a:t>
            </a:r>
          </a:p>
          <a:p>
            <a:pPr algn="ctr"/>
            <a:r>
              <a:rPr lang="en-US" sz="3700" b="1" dirty="0"/>
              <a:t>(King James Version)</a:t>
            </a:r>
            <a:endParaRPr lang="en-US" sz="3700" dirty="0"/>
          </a:p>
          <a:p>
            <a:pPr algn="ctr"/>
            <a:r>
              <a:rPr lang="en-US" sz="3700" dirty="0"/>
              <a:t>16 For the Lord himself shall descend from heaven with a shout, with the voice of the archangel, and with the </a:t>
            </a:r>
            <a:r>
              <a:rPr lang="en-US" sz="3700" b="1" u="sng" dirty="0"/>
              <a:t>trump</a:t>
            </a:r>
            <a:r>
              <a:rPr lang="en-US" sz="3700" dirty="0"/>
              <a:t> of God: and the dead in Christ shall rise first: 17 Then we which are alive and remain shall be caught up together with them in the clouds, to meet the Lord in the air: and so shall we ever be with the Lord.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3. Yom </a:t>
            </a:r>
            <a:r>
              <a:rPr lang="en-US" sz="4000" b="1" dirty="0" err="1"/>
              <a:t>HaDin</a:t>
            </a:r>
            <a:r>
              <a:rPr lang="en-US" sz="4000" b="1" dirty="0"/>
              <a:t>/Day of Judgment/The Opening of the Books/Opening of the Gates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381000"/>
            <a:ext cx="9144000" cy="1143000"/>
          </a:xfrm>
          <a:prstGeom prst="rect">
            <a:avLst/>
          </a:prstGeom>
        </p:spPr>
        <p:txBody>
          <a:bodyPr/>
          <a:lstStyle/>
          <a:p>
            <a:pPr marL="342900" marR="0" lvl="0" indent="-342900" algn="ctr" defTabSz="914400" rtl="0" eaLnBrk="1" fontAlgn="base" latinLnBrk="0" hangingPunct="1">
              <a:lnSpc>
                <a:spcPct val="100000"/>
              </a:lnSpc>
              <a:spcBef>
                <a:spcPct val="20000"/>
              </a:spcBef>
              <a:spcAft>
                <a:spcPct val="0"/>
              </a:spcAft>
              <a:buClr>
                <a:schemeClr val="tx2"/>
              </a:buClr>
              <a:buSzTx/>
              <a:buFontTx/>
              <a:buChar char="•"/>
              <a:tabLst/>
              <a:defRPr/>
            </a:pPr>
            <a:endParaRPr kumimoji="0" lang="en-US" sz="4800" b="0" i="0" u="none" strike="noStrike" kern="0" cap="none" spc="0" normalizeH="0" baseline="0" noProof="0" dirty="0">
              <a:ln>
                <a:noFill/>
              </a:ln>
              <a:solidFill>
                <a:schemeClr val="tx1"/>
              </a:solidFill>
              <a:effectLst/>
              <a:uLnTx/>
              <a:uFillTx/>
              <a:latin typeface="Calibri" pitchFamily="34" charset="0"/>
              <a:cs typeface="+mn-cs"/>
            </a:endParaRPr>
          </a:p>
        </p:txBody>
      </p:sp>
      <p:sp>
        <p:nvSpPr>
          <p:cNvPr id="6" name="TextBox 5"/>
          <p:cNvSpPr txBox="1"/>
          <p:nvPr/>
        </p:nvSpPr>
        <p:spPr>
          <a:xfrm>
            <a:off x="533400" y="0"/>
            <a:ext cx="8153400" cy="1815882"/>
          </a:xfrm>
          <a:prstGeom prst="rect">
            <a:avLst/>
          </a:prstGeom>
          <a:noFill/>
        </p:spPr>
        <p:txBody>
          <a:bodyPr wrap="square" rtlCol="0">
            <a:spAutoFit/>
          </a:bodyPr>
          <a:lstStyle/>
          <a:p>
            <a:pPr algn="ctr"/>
            <a:r>
              <a:rPr lang="en-US" sz="2800" b="1" dirty="0"/>
              <a:t>The Feast of Trumpets </a:t>
            </a:r>
          </a:p>
          <a:p>
            <a:pPr algn="ctr"/>
            <a:r>
              <a:rPr lang="en-US" sz="2400" b="1" dirty="0"/>
              <a:t>by Pastor Fee Soliven </a:t>
            </a:r>
          </a:p>
          <a:p>
            <a:pPr algn="ctr"/>
            <a:r>
              <a:rPr lang="en-US" sz="2800" b="1" dirty="0"/>
              <a:t>Sunday Morning </a:t>
            </a:r>
          </a:p>
          <a:p>
            <a:pPr algn="ctr"/>
            <a:r>
              <a:rPr lang="en-US" sz="2800" b="1" dirty="0"/>
              <a:t>September 9, 2018</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752600"/>
            <a:ext cx="9144000" cy="5105400"/>
          </a:xfrm>
          <a:prstGeom prst="rect">
            <a:avLst/>
          </a:prstGeom>
        </p:spPr>
      </p:pic>
      <p:pic>
        <p:nvPicPr>
          <p:cNvPr id="8" name="Picture 7" descr="AGCF highest resolution.jpg"/>
          <p:cNvPicPr>
            <a:picLocks noChangeAspect="1"/>
          </p:cNvPicPr>
          <p:nvPr/>
        </p:nvPicPr>
        <p:blipFill>
          <a:blip r:embed="rId3" cstate="print"/>
          <a:stretch>
            <a:fillRect/>
          </a:stretch>
        </p:blipFill>
        <p:spPr>
          <a:xfrm>
            <a:off x="0" y="6037217"/>
            <a:ext cx="1117600" cy="8382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800" b="1" u="sng" dirty="0"/>
              <a:t> 1 Corinthians 3:13-16</a:t>
            </a:r>
            <a:endParaRPr lang="en-US" sz="3800" u="sng" dirty="0"/>
          </a:p>
          <a:p>
            <a:pPr algn="ctr"/>
            <a:r>
              <a:rPr lang="en-US" sz="3800" dirty="0"/>
              <a:t>13 each one's work will become clear; for the Day will declare it, because it will be revealed by fire; and the fire will test each one's work, of what sort it is. 14 If anyone's work which he has built on it endures, he will receive a reward. 15 If anyone's work is burned, he will suffer loss; but he himself will be saved, yet so as through fire.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2 Corinthians 5:10-11</a:t>
            </a:r>
            <a:endParaRPr lang="en-US" sz="4000" u="sng" dirty="0"/>
          </a:p>
          <a:p>
            <a:pPr algn="ctr"/>
            <a:r>
              <a:rPr lang="en-US" sz="4000" dirty="0"/>
              <a:t>10 For we must all appear before the judgment seat of Christ, that each one may receive the things done in the body, according to what he has done, whether good or bad. 11 Knowing, therefore, the terror of the Lord, we persuade men; but we are well known to God, and I also trust are well known in your consciences.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600" b="1" u="sng" dirty="0"/>
              <a:t>Revelation 20:11-15</a:t>
            </a:r>
            <a:endParaRPr lang="en-US" sz="3600" u="sng" dirty="0"/>
          </a:p>
          <a:p>
            <a:pPr algn="ctr"/>
            <a:r>
              <a:rPr lang="en-US" sz="3600" dirty="0"/>
              <a:t>11 Then I saw a great white throne and Him who sat on it, from whose face the earth and the heaven fled away. And there was found no place for them. 12 And I saw the dead, small and great, standing before God, and books were opened. And another book was opened, which is the Book of Life. And the dead were judged according to their works, by the things which were written in the books. </a:t>
            </a:r>
          </a:p>
          <a:p>
            <a:pPr algn="ctr"/>
            <a:r>
              <a:rPr lang="en-US" sz="36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0" y="0"/>
            <a:ext cx="9144000" cy="6019800"/>
          </a:xfrm>
          <a:prstGeom prst="rect">
            <a:avLst/>
          </a:prstGeom>
        </p:spPr>
        <p:txBody>
          <a:bodyPr/>
          <a:lstStyle/>
          <a:p>
            <a:pPr algn="ctr"/>
            <a:r>
              <a:rPr lang="en-US" sz="4000" dirty="0"/>
              <a:t>13 The sea gave up the dead who were in it, and Death and Hades delivered up the dead who were in them. And they were judged, each one according to his works. 14 Then Death and Hades were cast into the lake of fire. This is the second death. 15 And anyone not found written in the Book of Life was cast into the lake of fire.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0" y="0"/>
            <a:ext cx="9144000" cy="6019800"/>
          </a:xfrm>
          <a:prstGeom prst="rect">
            <a:avLst/>
          </a:prstGeom>
        </p:spPr>
        <p:txBody>
          <a:bodyPr/>
          <a:lstStyle/>
          <a:p>
            <a:pPr algn="ctr"/>
            <a:r>
              <a:rPr lang="en-US" sz="3600" b="1" u="sng" dirty="0"/>
              <a:t>Psalm 24:7-10</a:t>
            </a:r>
            <a:endParaRPr lang="en-US" sz="3600" u="sng" dirty="0"/>
          </a:p>
          <a:p>
            <a:pPr algn="ctr"/>
            <a:r>
              <a:rPr lang="en-US" sz="3600" dirty="0"/>
              <a:t>7 Lift up your heads, O you gates! And be lifted up, you everlasting doors! And the King of glory shall come in. 8 Who is this King of glory? The LORD strong and mighty, The LORD mighty in battle. 9 Lift up your heads, O you gates! Lift up, you everlasting doors! And the King of glory shall come in. 10 Who is this King of glory? The LORD of hosts, He is the King of glory.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800" dirty="0"/>
              <a:t> </a:t>
            </a:r>
            <a:r>
              <a:rPr lang="en-US" sz="3600" b="1" u="sng" dirty="0"/>
              <a:t>Psalm 118:19-21</a:t>
            </a:r>
            <a:endParaRPr lang="en-US" sz="3600" u="sng" dirty="0"/>
          </a:p>
          <a:p>
            <a:pPr algn="ctr"/>
            <a:r>
              <a:rPr lang="en-US" sz="3600" dirty="0"/>
              <a:t>19 Open to me the gates of righteousness; I will go through them, And I will praise the LORD. 20 This is the gate of the LORD, Through which the righteous shall enter. 21 I will praise You, For You have answered me, And have become my salvation.</a:t>
            </a:r>
          </a:p>
          <a:p>
            <a:pPr algn="ctr"/>
            <a:r>
              <a:rPr lang="en-US" sz="36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4. Yom </a:t>
            </a:r>
            <a:r>
              <a:rPr lang="en-US" sz="4000" b="1" dirty="0" err="1"/>
              <a:t>HaKeseh</a:t>
            </a:r>
            <a:r>
              <a:rPr lang="en-US" sz="4000" b="1" dirty="0"/>
              <a:t> </a:t>
            </a:r>
          </a:p>
          <a:p>
            <a:pPr algn="ctr"/>
            <a:r>
              <a:rPr lang="en-US" sz="4000" b="1" dirty="0"/>
              <a:t>(The Hidden Day)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Zephaniah 2:1-3</a:t>
            </a:r>
            <a:endParaRPr lang="en-US" sz="4000" u="sng" dirty="0"/>
          </a:p>
          <a:p>
            <a:pPr algn="ctr"/>
            <a:r>
              <a:rPr lang="en-US" sz="4000" dirty="0"/>
              <a:t>1 Gather yourselves together, yes, gather together, O undesirable nation, 2 Before the decree is issued, Or the day passes like chaff, Before the LORD's fierce anger comes upon you, Before the day of the LORD's anger comes upon you!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3 Seek the LORD, all you meek of the earth, Who have upheld His justice. Seek righteousness, seek humility. It may be that you will be hidden In the day of the LORD's anger.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486400"/>
          </a:xfrm>
          <a:prstGeom prst="rect">
            <a:avLst/>
          </a:prstGeom>
        </p:spPr>
        <p:txBody>
          <a:bodyPr/>
          <a:lstStyle/>
          <a:p>
            <a:pPr algn="ctr"/>
            <a:r>
              <a:rPr lang="en-US" sz="4000" b="1" u="sng" dirty="0"/>
              <a:t>1 Thessalonians 5:9-11</a:t>
            </a:r>
            <a:endParaRPr lang="en-US" sz="4000" u="sng" dirty="0"/>
          </a:p>
          <a:p>
            <a:pPr algn="ctr"/>
            <a:r>
              <a:rPr lang="en-US" sz="4000" dirty="0"/>
              <a:t>9 For God did not appoint us to wrath, but to obtain salvation through our Lord Jesus Christ, 10 who died for us, that whether we wake or sleep, we should live together with Him. 11 Therefore comfort each other and edify one another, just as you also are doing.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0" y="0"/>
            <a:ext cx="9144000" cy="6019800"/>
          </a:xfrm>
          <a:prstGeom prst="rect">
            <a:avLst/>
          </a:prstGeom>
        </p:spPr>
        <p:txBody>
          <a:bodyPr/>
          <a:lstStyle/>
          <a:p>
            <a:pPr algn="ctr"/>
            <a:r>
              <a:rPr lang="en-US" sz="3700" b="1" u="sng" dirty="0"/>
              <a:t>1 Corinthians 15:51-54  </a:t>
            </a:r>
          </a:p>
          <a:p>
            <a:pPr algn="ctr"/>
            <a:r>
              <a:rPr lang="en-US" sz="3700" b="1" dirty="0"/>
              <a:t>(King James Version)</a:t>
            </a:r>
            <a:endParaRPr lang="en-US" sz="3700" dirty="0"/>
          </a:p>
          <a:p>
            <a:pPr algn="ctr"/>
            <a:r>
              <a:rPr lang="en-US" sz="3700" dirty="0"/>
              <a:t>51 Behold, I shew you a mystery; We shall not all sleep, but we shall all be changed, 52 In a moment, in the twinkling of an eye, at the </a:t>
            </a:r>
            <a:r>
              <a:rPr lang="en-US" sz="3700" b="1" u="sng" dirty="0"/>
              <a:t>last trump</a:t>
            </a:r>
            <a:r>
              <a:rPr lang="en-US" sz="3700" dirty="0"/>
              <a:t>: for the trumpet shall sound, and the dead shall be raised incorruptible, and we shall be changed.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Psalm 27:5</a:t>
            </a:r>
            <a:endParaRPr lang="en-US" sz="4000" u="sng" dirty="0"/>
          </a:p>
          <a:p>
            <a:pPr algn="ctr"/>
            <a:r>
              <a:rPr lang="en-US" sz="4000" dirty="0"/>
              <a:t>5 For in the time of trouble He shall hide me in His pavilion; In the secret place of His tabernacle He shall hide me; He shall set me high upon a rock.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Isaiah 26:20-21</a:t>
            </a:r>
            <a:endParaRPr lang="en-US" sz="4000" u="sng" dirty="0"/>
          </a:p>
          <a:p>
            <a:pPr algn="ctr"/>
            <a:r>
              <a:rPr lang="en-US" sz="4000" dirty="0"/>
              <a:t>20 Come, my people, enter your chambers, And shut your doors behind you; Hide yourself, as it were, for a little moment, Until the indignation is past. 21 For behold, the LORD comes out of His place To punish the inhabitants of the earth for their iniquity; The earth will also disclose her blood, And will no more cover her slain.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endParaRPr lang="en-US" sz="4000" dirty="0"/>
          </a:p>
        </p:txBody>
      </p:sp>
      <p:sp>
        <p:nvSpPr>
          <p:cNvPr id="4" name="Rectangle 3"/>
          <p:cNvSpPr txBox="1">
            <a:spLocks noChangeArrowheads="1"/>
          </p:cNvSpPr>
          <p:nvPr/>
        </p:nvSpPr>
        <p:spPr>
          <a:xfrm>
            <a:off x="0" y="0"/>
            <a:ext cx="9067800" cy="5029200"/>
          </a:xfrm>
          <a:prstGeom prst="rect">
            <a:avLst/>
          </a:prstGeom>
        </p:spPr>
        <p:txBody>
          <a:bodyPr/>
          <a:lstStyle/>
          <a:p>
            <a:pPr algn="ctr"/>
            <a:r>
              <a:rPr lang="en-US" sz="4000" b="1" u="sng" dirty="0"/>
              <a:t>Matthew 24:36</a:t>
            </a:r>
            <a:endParaRPr lang="en-US" sz="4000" u="sng" dirty="0"/>
          </a:p>
          <a:p>
            <a:pPr algn="ctr"/>
            <a:r>
              <a:rPr lang="en-US" sz="4000" dirty="0">
                <a:solidFill>
                  <a:srgbClr val="FF0000"/>
                </a:solidFill>
              </a:rPr>
              <a:t>"But of that day and hour no one knows, not even the angels of heaven, but My Father only.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943600"/>
          </a:xfrm>
          <a:prstGeom prst="rect">
            <a:avLst/>
          </a:prstGeom>
        </p:spPr>
        <p:txBody>
          <a:bodyPr/>
          <a:lstStyle/>
          <a:p>
            <a:r>
              <a:rPr lang="en-US" sz="4000" dirty="0"/>
              <a:t> </a:t>
            </a:r>
            <a:r>
              <a:rPr lang="en-US" sz="4000" b="1" dirty="0"/>
              <a:t>So here is the Big Clue for Us: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b="1" u="sng" dirty="0"/>
              <a:t>1 Thessalonians 5:1-9</a:t>
            </a:r>
            <a:endParaRPr lang="en-US" sz="3700" u="sng" dirty="0"/>
          </a:p>
          <a:p>
            <a:pPr algn="ctr"/>
            <a:r>
              <a:rPr lang="en-US" sz="3700" dirty="0"/>
              <a:t>1 But concerning the times and the seasons, brethren, you have no need that I should write to you. 2 For you yourselves know perfectly that the day of the Lord so comes as a thief in the night. 3 For when they say, "Peace and safety!" then sudden destruction comes upon them, as labor pains upon a pregnant woman. And they shall not escape.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4 But you, brethren, are not in darkness, so that this Day should overtake you as a thief. 5 You are all sons of light and sons of the day. We are not of the night nor of darkness. 6 Therefore let us not sleep, as others do, but let us watch and be sober. 7 For those who sleep, sleep at night, and those who get drunk are drunk at night.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8 But let us who are of the day be sober, putting on the breastplate of faith and love, and as a helmet the hope of salvation. 9 For God did not appoint us to wrath, but to obtain salvation through our Lord Jesus Christ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solidFill>
                  <a:srgbClr val="FFFFFF"/>
                </a:solidFill>
              </a:rPr>
              <a:t>The Feast of Trumpets is on Tishri 1&amp;2 it's a 2 day feast and no one knew when the sighting of the new moon would be. So when they saw the new moon the feast began!</a:t>
            </a:r>
          </a:p>
        </p:txBody>
      </p:sp>
    </p:spTree>
    <p:extLst>
      <p:ext uri="{BB962C8B-B14F-4D97-AF65-F5344CB8AC3E}">
        <p14:creationId xmlns:p14="http://schemas.microsoft.com/office/powerpoint/2010/main" val="20716269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486400"/>
          </a:xfrm>
          <a:prstGeom prst="rect">
            <a:avLst/>
          </a:prstGeom>
        </p:spPr>
        <p:txBody>
          <a:bodyPr/>
          <a:lstStyle/>
          <a:p>
            <a:pPr algn="ctr"/>
            <a:r>
              <a:rPr lang="en-US" sz="4000" b="1" dirty="0">
                <a:solidFill>
                  <a:srgbClr val="FFFFFF"/>
                </a:solidFill>
              </a:rPr>
              <a:t>The Great tribulation is going to be a time of horrific trouble this world has never seen nor will it ever see it like that again!</a:t>
            </a:r>
            <a:endParaRPr lang="en-US" sz="4000" dirty="0">
              <a:solidFill>
                <a:srgbClr val="FFFFFF"/>
              </a:solidFill>
            </a:endParaRPr>
          </a:p>
        </p:txBody>
      </p:sp>
      <p:pic>
        <p:nvPicPr>
          <p:cNvPr id="1026" name="Picture 2" descr="C:\Users\Placido Soliven\Desktop\Google Images\new moon.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extLst>
      <p:ext uri="{BB962C8B-B14F-4D97-AF65-F5344CB8AC3E}">
        <p14:creationId xmlns:p14="http://schemas.microsoft.com/office/powerpoint/2010/main" val="28606023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5. Ha </a:t>
            </a:r>
            <a:r>
              <a:rPr lang="en-US" sz="4000" b="1" dirty="0" err="1"/>
              <a:t>Kiddushin</a:t>
            </a:r>
            <a:r>
              <a:rPr lang="en-US" sz="4000" b="1" dirty="0"/>
              <a:t>/</a:t>
            </a:r>
            <a:r>
              <a:rPr lang="en-US" sz="4000" b="1" dirty="0" err="1"/>
              <a:t>Nesuin</a:t>
            </a:r>
            <a:r>
              <a:rPr lang="en-US" sz="4000" b="1" dirty="0"/>
              <a:t> (Wedding of the Messiah)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0" y="0"/>
            <a:ext cx="9144000" cy="6019800"/>
          </a:xfrm>
          <a:prstGeom prst="rect">
            <a:avLst/>
          </a:prstGeom>
        </p:spPr>
        <p:txBody>
          <a:bodyPr/>
          <a:lstStyle/>
          <a:p>
            <a:pPr algn="ctr"/>
            <a:r>
              <a:rPr lang="en-US" sz="4000" dirty="0"/>
              <a:t>53 For this corruptible must put on incorruption, and this mortal must put on immortality. 54 So when this corruptible shall have put on incorruption, and this mortal shall have put on immortality, then shall be brought to pass the saying that is written, Death is swallowed up in victory.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Marriages were arranged by the parents (Abraham for Isaac)</a:t>
            </a:r>
          </a:p>
          <a:p>
            <a:pPr algn="ctr"/>
            <a:r>
              <a:rPr lang="en-US" sz="4000" dirty="0"/>
              <a:t>Typically the young man would go to the house of the “bride to be” carrying 3 items A. </a:t>
            </a:r>
            <a:r>
              <a:rPr lang="en-US" sz="4000" u="sng" dirty="0"/>
              <a:t>Large sum of Money</a:t>
            </a:r>
            <a:r>
              <a:rPr lang="en-US" sz="4000" dirty="0"/>
              <a:t> B. </a:t>
            </a:r>
            <a:r>
              <a:rPr lang="en-US" sz="4000" u="sng" dirty="0"/>
              <a:t>Betrothal Contract</a:t>
            </a:r>
            <a:r>
              <a:rPr lang="en-US" sz="4000" dirty="0"/>
              <a:t> C. </a:t>
            </a:r>
            <a:r>
              <a:rPr lang="en-US" sz="4000" u="sng" dirty="0"/>
              <a:t>Skin of wine</a:t>
            </a:r>
            <a:r>
              <a:rPr lang="en-US" sz="4000" dirty="0"/>
              <a:t>. Anyone arriving at a house with these 3 items was definitely considered a prospect.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If the bridal price was approved a glass of wine was poured. If she approved, the betrothal contract became a legal document between the two. Their status was betrothed rather than fully married even though they would be called husband and wife.</a:t>
            </a:r>
          </a:p>
        </p:txBody>
      </p:sp>
    </p:spTree>
    <p:extLst>
      <p:ext uri="{BB962C8B-B14F-4D97-AF65-F5344CB8AC3E}">
        <p14:creationId xmlns:p14="http://schemas.microsoft.com/office/powerpoint/2010/main" val="159612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b="1" u="sng" dirty="0"/>
              <a:t>Ezekiel 16:8-10</a:t>
            </a:r>
            <a:endParaRPr lang="en-US" sz="3700" u="sng" dirty="0"/>
          </a:p>
          <a:p>
            <a:pPr algn="ctr"/>
            <a:r>
              <a:rPr lang="en-US" sz="3700" dirty="0"/>
              <a:t>8 When I passed by you again and looked upon you, indeed your time was the time of love; so I spread My wing over you and covered your nakedness. Yes, I swore an oath to you and entered into a covenant with you, and you became Mine," says the Lord GOD. 9 Then I washed you in water; yes, I thoroughly washed off your blood, and I anointed you with oil. </a:t>
            </a:r>
          </a:p>
          <a:p>
            <a:pPr algn="ctr"/>
            <a:r>
              <a:rPr lang="en-US" sz="3700" dirty="0"/>
              <a:t> </a:t>
            </a:r>
          </a:p>
        </p:txBody>
      </p:sp>
    </p:spTree>
    <p:extLst>
      <p:ext uri="{BB962C8B-B14F-4D97-AF65-F5344CB8AC3E}">
        <p14:creationId xmlns:p14="http://schemas.microsoft.com/office/powerpoint/2010/main" val="3570329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In Jewish tradition The Bridegroom would make the statement </a:t>
            </a:r>
          </a:p>
          <a:p>
            <a:pPr algn="ctr"/>
            <a:endParaRPr lang="en-US" sz="4000" dirty="0"/>
          </a:p>
          <a:p>
            <a:pPr algn="ctr"/>
            <a:r>
              <a:rPr lang="en-US" sz="4000" dirty="0"/>
              <a:t>“He would go to his Father’s house and prepare a place for her”. </a:t>
            </a:r>
          </a:p>
          <a:p>
            <a:pPr algn="ctr"/>
            <a:endParaRPr lang="en-US" sz="4000" dirty="0"/>
          </a:p>
          <a:p>
            <a:pPr algn="ctr"/>
            <a:r>
              <a:rPr lang="en-US" sz="4000" dirty="0"/>
              <a:t>This place was known as the chamber.</a:t>
            </a:r>
          </a:p>
        </p:txBody>
      </p:sp>
    </p:spTree>
    <p:extLst>
      <p:ext uri="{BB962C8B-B14F-4D97-AF65-F5344CB8AC3E}">
        <p14:creationId xmlns:p14="http://schemas.microsoft.com/office/powerpoint/2010/main" val="1325088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486400"/>
          </a:xfrm>
          <a:prstGeom prst="rect">
            <a:avLst/>
          </a:prstGeom>
        </p:spPr>
        <p:txBody>
          <a:bodyPr/>
          <a:lstStyle/>
          <a:p>
            <a:pPr algn="ctr"/>
            <a:r>
              <a:rPr lang="en-US" sz="4000" dirty="0">
                <a:solidFill>
                  <a:srgbClr val="FFFFFF"/>
                </a:solidFill>
              </a:rPr>
              <a:t>creation." 5 For this they willfully forget: that by the word of God the heavens were of old, and the earth standing out of water and in the water, 6 by which the world that then existed perished, being flooded with water. 7 But the heavens and the earth which are</a:t>
            </a:r>
          </a:p>
        </p:txBody>
      </p:sp>
      <p:pic>
        <p:nvPicPr>
          <p:cNvPr id="2050" name="Picture 2" descr="C:\Users\Placido Soliven\Desktop\Google Images\Wedding Chuppa.jpg"/>
          <p:cNvPicPr>
            <a:picLocks noChangeAspect="1" noChangeArrowheads="1"/>
          </p:cNvPicPr>
          <p:nvPr/>
        </p:nvPicPr>
        <p:blipFill>
          <a:blip r:embed="rId2" cstate="print"/>
          <a:srcRect/>
          <a:stretch>
            <a:fillRect/>
          </a:stretch>
        </p:blipFill>
        <p:spPr bwMode="auto">
          <a:xfrm>
            <a:off x="0" y="0"/>
            <a:ext cx="9143999" cy="6858000"/>
          </a:xfrm>
          <a:prstGeom prst="rect">
            <a:avLst/>
          </a:prstGeom>
          <a:noFill/>
        </p:spPr>
      </p:pic>
    </p:spTree>
    <p:extLst>
      <p:ext uri="{BB962C8B-B14F-4D97-AF65-F5344CB8AC3E}">
        <p14:creationId xmlns:p14="http://schemas.microsoft.com/office/powerpoint/2010/main" val="12486410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25000"/>
            <a:lumOff val="75000"/>
          </a:schemeClr>
        </a:solidFill>
        <a:effectLst/>
      </p:bgPr>
    </p:bg>
    <p:spTree>
      <p:nvGrpSpPr>
        <p:cNvPr id="1" name=""/>
        <p:cNvGrpSpPr/>
        <p:nvPr/>
      </p:nvGrpSpPr>
      <p:grpSpPr>
        <a:xfrm>
          <a:off x="0" y="0"/>
          <a:ext cx="0" cy="0"/>
          <a:chOff x="0" y="0"/>
          <a:chExt cx="0" cy="0"/>
        </a:xfrm>
      </p:grpSpPr>
      <p:pic>
        <p:nvPicPr>
          <p:cNvPr id="3074" name="Picture 2" descr="C:\Users\Placido Soliven\Desktop\Google Images\rapture2.jpg"/>
          <p:cNvPicPr>
            <a:picLocks noChangeAspect="1" noChangeArrowheads="1"/>
          </p:cNvPicPr>
          <p:nvPr/>
        </p:nvPicPr>
        <p:blipFill>
          <a:blip r:embed="rId2" cstate="print"/>
          <a:srcRect/>
          <a:stretch>
            <a:fillRect/>
          </a:stretch>
        </p:blipFill>
        <p:spPr bwMode="auto">
          <a:xfrm>
            <a:off x="1828800" y="0"/>
            <a:ext cx="5486400" cy="6858000"/>
          </a:xfrm>
          <a:prstGeom prst="rect">
            <a:avLst/>
          </a:prstGeom>
          <a:noFill/>
        </p:spPr>
      </p:pic>
    </p:spTree>
    <p:extLst>
      <p:ext uri="{BB962C8B-B14F-4D97-AF65-F5344CB8AC3E}">
        <p14:creationId xmlns:p14="http://schemas.microsoft.com/office/powerpoint/2010/main" val="16553674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b="1" u="sng" dirty="0"/>
              <a:t>John 14:1-4</a:t>
            </a:r>
            <a:endParaRPr lang="en-US" sz="3700" u="sng" dirty="0"/>
          </a:p>
          <a:p>
            <a:pPr algn="ctr"/>
            <a:r>
              <a:rPr lang="en-US" sz="3700" dirty="0"/>
              <a:t>1 </a:t>
            </a:r>
            <a:r>
              <a:rPr lang="en-US" sz="3700" dirty="0">
                <a:solidFill>
                  <a:srgbClr val="FF0000"/>
                </a:solidFill>
              </a:rPr>
              <a:t>"Let not your heart be troubled; you believe in God, believe also in Me.</a:t>
            </a:r>
            <a:r>
              <a:rPr lang="en-US" sz="3700" dirty="0"/>
              <a:t> 2 </a:t>
            </a:r>
            <a:r>
              <a:rPr lang="en-US" sz="3700" dirty="0">
                <a:solidFill>
                  <a:srgbClr val="FF0000"/>
                </a:solidFill>
              </a:rPr>
              <a:t>In My Father's house are many mansions; if it were not so, I would have told you. I go to prepare a place for you. </a:t>
            </a:r>
            <a:r>
              <a:rPr lang="en-US" sz="3700" dirty="0"/>
              <a:t>3 </a:t>
            </a:r>
            <a:r>
              <a:rPr lang="en-US" sz="3700" dirty="0">
                <a:solidFill>
                  <a:srgbClr val="FF0000"/>
                </a:solidFill>
              </a:rPr>
              <a:t>And if I go and prepare a place for you, I will come again and receive you to Myself; that where I am, there you may be also. </a:t>
            </a:r>
            <a:r>
              <a:rPr lang="en-US" sz="3700" dirty="0"/>
              <a:t>4 </a:t>
            </a:r>
            <a:r>
              <a:rPr lang="en-US" sz="3700" dirty="0">
                <a:solidFill>
                  <a:srgbClr val="FF0000"/>
                </a:solidFill>
              </a:rPr>
              <a:t>And where I go you know, and the way you know." </a:t>
            </a:r>
          </a:p>
        </p:txBody>
      </p:sp>
    </p:spTree>
    <p:extLst>
      <p:ext uri="{BB962C8B-B14F-4D97-AF65-F5344CB8AC3E}">
        <p14:creationId xmlns:p14="http://schemas.microsoft.com/office/powerpoint/2010/main" val="725719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solidFill>
                  <a:srgbClr val="FFFFFF"/>
                </a:solidFill>
              </a:rPr>
              <a:t> </a:t>
            </a:r>
            <a:r>
              <a:rPr lang="en-US" sz="4000" b="1" dirty="0"/>
              <a:t>2. The Bridal price was established for the Bride</a:t>
            </a:r>
            <a:endParaRPr lang="en-US" sz="4000" dirty="0"/>
          </a:p>
          <a:p>
            <a:pPr algn="ctr"/>
            <a:endParaRPr lang="en-US" sz="4000" dirty="0"/>
          </a:p>
        </p:txBody>
      </p:sp>
    </p:spTree>
    <p:extLst>
      <p:ext uri="{BB962C8B-B14F-4D97-AF65-F5344CB8AC3E}">
        <p14:creationId xmlns:p14="http://schemas.microsoft.com/office/powerpoint/2010/main" val="2235104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1 Peter 1:18-19</a:t>
            </a:r>
            <a:endParaRPr lang="en-US" sz="4000" u="sng" dirty="0"/>
          </a:p>
          <a:p>
            <a:pPr algn="ctr"/>
            <a:r>
              <a:rPr lang="en-US" sz="4000" dirty="0"/>
              <a:t>18 knowing that you were not redeemed with corruptible things, like silver or gold, from your aimless conduct received by tradition from your fathers, 19 but with the precious blood of Christ, as of a lamb without blemish and without spot.</a:t>
            </a:r>
          </a:p>
        </p:txBody>
      </p:sp>
    </p:spTree>
    <p:extLst>
      <p:ext uri="{BB962C8B-B14F-4D97-AF65-F5344CB8AC3E}">
        <p14:creationId xmlns:p14="http://schemas.microsoft.com/office/powerpoint/2010/main" val="873254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1 Corinthians 6:19-20</a:t>
            </a:r>
            <a:endParaRPr lang="en-US" sz="4000" u="sng" dirty="0"/>
          </a:p>
          <a:p>
            <a:pPr algn="ctr"/>
            <a:r>
              <a:rPr lang="en-US" sz="4000" dirty="0"/>
              <a:t>19 Or do you not know that your body is the temple of the Holy Spirit who is in you, whom you have from God, and you are not your own? 20 For you were bought at a price; therefore glorify God in your body and in your spirit, which are God's.</a:t>
            </a:r>
          </a:p>
        </p:txBody>
      </p:sp>
    </p:spTree>
    <p:extLst>
      <p:ext uri="{BB962C8B-B14F-4D97-AF65-F5344CB8AC3E}">
        <p14:creationId xmlns:p14="http://schemas.microsoft.com/office/powerpoint/2010/main" val="719142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600" b="1" u="sng" dirty="0"/>
              <a:t>Leviticus 23:2 </a:t>
            </a:r>
            <a:endParaRPr lang="en-US" sz="3600" u="sng" dirty="0"/>
          </a:p>
          <a:p>
            <a:pPr algn="ctr"/>
            <a:r>
              <a:rPr lang="en-US" sz="3600" dirty="0"/>
              <a:t>And the LORD spoke to Moses, saying, Speak to the children of Israel, and say to them, Concerning the </a:t>
            </a:r>
            <a:r>
              <a:rPr lang="en-US" sz="3600" b="1" u="sng" dirty="0"/>
              <a:t>Feasts</a:t>
            </a:r>
            <a:r>
              <a:rPr lang="en-US" sz="3600" dirty="0"/>
              <a:t> of the LORD, which you shall proclaim to be holy </a:t>
            </a:r>
            <a:r>
              <a:rPr lang="en-US" sz="3600" b="1" u="sng" dirty="0"/>
              <a:t>convocations</a:t>
            </a:r>
            <a:r>
              <a:rPr lang="en-US" sz="3600" dirty="0"/>
              <a:t>, even these are my feasts.</a:t>
            </a:r>
            <a:r>
              <a:rPr lang="en-US" sz="3600" b="1" dirty="0"/>
              <a:t> </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dirty="0">
                <a:solidFill>
                  <a:srgbClr val="FFFFFF"/>
                </a:solidFill>
              </a:rPr>
              <a:t> </a:t>
            </a:r>
            <a:r>
              <a:rPr lang="en-US" sz="4000" b="1" dirty="0"/>
              <a:t>3. Bride and Groom are Betrothed</a:t>
            </a:r>
            <a:endParaRPr lang="en-US" sz="4000" dirty="0"/>
          </a:p>
        </p:txBody>
      </p:sp>
    </p:spTree>
    <p:extLst>
      <p:ext uri="{BB962C8B-B14F-4D97-AF65-F5344CB8AC3E}">
        <p14:creationId xmlns:p14="http://schemas.microsoft.com/office/powerpoint/2010/main" val="604875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800" b="1" u="sng" dirty="0"/>
              <a:t>Hosea 2:19-23</a:t>
            </a:r>
            <a:endParaRPr lang="en-US" sz="3800" u="sng" dirty="0"/>
          </a:p>
          <a:p>
            <a:pPr algn="ctr"/>
            <a:r>
              <a:rPr lang="en-US" sz="3800" dirty="0"/>
              <a:t>9 "I will betroth you to Me forever; Yes, I will betroth you to Me In righteousness and justice, In lovingkindness and mercy; 20 I will betroth you to Me in faithfulness, And you shall know the LORD. 21 "It shall come to pass in that day That I will answer," says the LORD; "I will answer the heavens, And they shall answer the earth. </a:t>
            </a:r>
          </a:p>
        </p:txBody>
      </p:sp>
    </p:spTree>
    <p:extLst>
      <p:ext uri="{BB962C8B-B14F-4D97-AF65-F5344CB8AC3E}">
        <p14:creationId xmlns:p14="http://schemas.microsoft.com/office/powerpoint/2010/main" val="264276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22 The earth shall answer With grain, With new wine, And with oil; They shall answer </a:t>
            </a:r>
            <a:r>
              <a:rPr lang="en-US" sz="4000" dirty="0" err="1"/>
              <a:t>Jezreel</a:t>
            </a:r>
            <a:r>
              <a:rPr lang="en-US" sz="4000" dirty="0"/>
              <a:t>. 23 Then I will sow her for Myself in the earth, And I will have mercy on her who had not obtained mercy; Then I will say to those who were not My people, 'You are My people!' And they shall say, 'You are my God!' "</a:t>
            </a:r>
          </a:p>
          <a:p>
            <a:pPr algn="ctr"/>
            <a:r>
              <a:rPr lang="en-US" sz="4000" dirty="0"/>
              <a:t> </a:t>
            </a:r>
          </a:p>
          <a:p>
            <a:pPr algn="ctr"/>
            <a:endParaRPr lang="en-US" sz="4000" dirty="0">
              <a:solidFill>
                <a:srgbClr val="FFFFFF"/>
              </a:solidFill>
            </a:endParaRPr>
          </a:p>
        </p:txBody>
      </p:sp>
    </p:spTree>
    <p:extLst>
      <p:ext uri="{BB962C8B-B14F-4D97-AF65-F5344CB8AC3E}">
        <p14:creationId xmlns:p14="http://schemas.microsoft.com/office/powerpoint/2010/main" val="1427764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solidFill>
                  <a:srgbClr val="FFFFFF"/>
                </a:solidFill>
              </a:rPr>
              <a:t> </a:t>
            </a:r>
            <a:r>
              <a:rPr lang="en-US" sz="4000" b="1" dirty="0"/>
              <a:t>4. Written document drawn up called the </a:t>
            </a:r>
            <a:r>
              <a:rPr lang="en-US" sz="4000" b="1" dirty="0" err="1"/>
              <a:t>Ketubah</a:t>
            </a:r>
            <a:r>
              <a:rPr lang="en-US" sz="4000" b="1" dirty="0"/>
              <a:t> which states the bride price, promises of the groom, and the rights of the bride. </a:t>
            </a:r>
          </a:p>
          <a:p>
            <a:pPr algn="ctr"/>
            <a:endParaRPr lang="en-US" sz="4000" b="1" dirty="0"/>
          </a:p>
          <a:p>
            <a:pPr algn="ctr"/>
            <a:r>
              <a:rPr lang="en-US" sz="4000" b="1" dirty="0"/>
              <a:t>The Bible is our </a:t>
            </a:r>
            <a:r>
              <a:rPr lang="en-US" sz="4000" b="1" dirty="0" err="1"/>
              <a:t>Ketubah</a:t>
            </a:r>
            <a:r>
              <a:rPr lang="en-US" sz="4000" b="1" dirty="0"/>
              <a:t>!</a:t>
            </a:r>
            <a:endParaRPr lang="en-US" sz="4000" dirty="0"/>
          </a:p>
        </p:txBody>
      </p:sp>
    </p:spTree>
    <p:extLst>
      <p:ext uri="{BB962C8B-B14F-4D97-AF65-F5344CB8AC3E}">
        <p14:creationId xmlns:p14="http://schemas.microsoft.com/office/powerpoint/2010/main" val="2329784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2 Corinthians 1:20-22</a:t>
            </a:r>
            <a:endParaRPr lang="en-US" sz="4000" u="sng" dirty="0"/>
          </a:p>
          <a:p>
            <a:pPr algn="ctr"/>
            <a:r>
              <a:rPr lang="en-US" sz="4000" dirty="0"/>
              <a:t>20 For all the promises of God in Him are Yes, and in Him Amen, to the glory of God through us. 21 Now He who establishes us with you in Christ and has anointed us is God, 22 who also has sealed us and given us the Spirit in our hearts as a guarantee.</a:t>
            </a:r>
          </a:p>
          <a:p>
            <a:pPr algn="ctr"/>
            <a:r>
              <a:rPr lang="en-US" sz="4000" b="1" dirty="0"/>
              <a:t> </a:t>
            </a:r>
            <a:endParaRPr lang="en-US" sz="4000" dirty="0"/>
          </a:p>
          <a:p>
            <a:pPr algn="ctr"/>
            <a:r>
              <a:rPr lang="en-US" sz="4000" b="1" dirty="0"/>
              <a:t> </a:t>
            </a:r>
            <a:endParaRPr lang="en-US" sz="4000" dirty="0"/>
          </a:p>
        </p:txBody>
      </p:sp>
    </p:spTree>
    <p:extLst>
      <p:ext uri="{BB962C8B-B14F-4D97-AF65-F5344CB8AC3E}">
        <p14:creationId xmlns:p14="http://schemas.microsoft.com/office/powerpoint/2010/main" val="1469383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5. The Bride must give her consent.</a:t>
            </a:r>
          </a:p>
          <a:p>
            <a:pPr algn="ctr"/>
            <a:endParaRPr lang="en-US" sz="4000" b="1" dirty="0"/>
          </a:p>
          <a:p>
            <a:pPr algn="ctr"/>
            <a:r>
              <a:rPr lang="en-US" sz="4000" b="1" dirty="0"/>
              <a:t> “I do”</a:t>
            </a:r>
            <a:endParaRPr lang="en-US" sz="4000" dirty="0"/>
          </a:p>
        </p:txBody>
      </p:sp>
    </p:spTree>
    <p:extLst>
      <p:ext uri="{BB962C8B-B14F-4D97-AF65-F5344CB8AC3E}">
        <p14:creationId xmlns:p14="http://schemas.microsoft.com/office/powerpoint/2010/main" val="1196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solidFill>
                  <a:srgbClr val="FFFFFF"/>
                </a:solidFill>
              </a:rPr>
              <a:t> </a:t>
            </a:r>
            <a:r>
              <a:rPr lang="en-US" sz="4000" b="1" u="sng" dirty="0"/>
              <a:t>Romans 10:9-13</a:t>
            </a:r>
            <a:endParaRPr lang="en-US" sz="4000" u="sng" dirty="0"/>
          </a:p>
          <a:p>
            <a:pPr algn="ctr"/>
            <a:r>
              <a:rPr lang="en-US" sz="4000" dirty="0"/>
              <a:t>9 that if you confess with your mouth the Lord Jesus and believe in your heart that God has raised Him from the dead, you will be saved. 10 For with the heart one believes unto righteousness, and with the mouth confession is made unto salvation. </a:t>
            </a:r>
          </a:p>
        </p:txBody>
      </p:sp>
    </p:spTree>
    <p:extLst>
      <p:ext uri="{BB962C8B-B14F-4D97-AF65-F5344CB8AC3E}">
        <p14:creationId xmlns:p14="http://schemas.microsoft.com/office/powerpoint/2010/main" val="3080569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11 For the Scripture says, "Whoever believes on Him will not be put to shame."  12 For there is no distinction between Jew and Greek, for the same Lord over all is rich to all who call upon Him. 13 For "whoever calls on the name of the LORD shall be saved." </a:t>
            </a:r>
          </a:p>
        </p:txBody>
      </p:sp>
    </p:spTree>
    <p:extLst>
      <p:ext uri="{BB962C8B-B14F-4D97-AF65-F5344CB8AC3E}">
        <p14:creationId xmlns:p14="http://schemas.microsoft.com/office/powerpoint/2010/main" val="46414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4. The Marriage Supper of the Lamb</a:t>
            </a:r>
            <a:endParaRPr lang="en-US" sz="4000" dirty="0"/>
          </a:p>
        </p:txBody>
      </p:sp>
    </p:spTree>
    <p:extLst>
      <p:ext uri="{BB962C8B-B14F-4D97-AF65-F5344CB8AC3E}">
        <p14:creationId xmlns:p14="http://schemas.microsoft.com/office/powerpoint/2010/main" val="3350579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3500" u="sng" dirty="0">
                <a:solidFill>
                  <a:srgbClr val="FFFFFF"/>
                </a:solidFill>
              </a:rPr>
              <a:t> </a:t>
            </a:r>
            <a:r>
              <a:rPr lang="en-US" sz="3500" b="1" u="sng" dirty="0"/>
              <a:t>Revelation 19:7-9</a:t>
            </a:r>
            <a:endParaRPr lang="en-US" sz="3500" u="sng" dirty="0"/>
          </a:p>
          <a:p>
            <a:pPr algn="ctr"/>
            <a:r>
              <a:rPr lang="en-US" sz="3500" dirty="0"/>
              <a:t>7 Let us be glad and rejoice and give Him glory, for the marriage of the Lamb has come, and His wife has made herself ready." 8 And to her it was granted to be arrayed in fine linen, clean and bright, for the fine linen is the righteous acts of the saints. 9 Then he said to me, "Write: 'Blessed are those who are called to the marriage supper of the Lamb!' " And he said to me, "These are the true sayings of God."</a:t>
            </a:r>
          </a:p>
          <a:p>
            <a:pPr algn="ctr"/>
            <a:r>
              <a:rPr lang="en-US" sz="3500" dirty="0"/>
              <a:t> </a:t>
            </a:r>
          </a:p>
        </p:txBody>
      </p:sp>
    </p:spTree>
    <p:extLst>
      <p:ext uri="{BB962C8B-B14F-4D97-AF65-F5344CB8AC3E}">
        <p14:creationId xmlns:p14="http://schemas.microsoft.com/office/powerpoint/2010/main" val="2053651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The Hebrew word for </a:t>
            </a:r>
            <a:r>
              <a:rPr lang="en-US" sz="4000" u="sng" dirty="0"/>
              <a:t>Feasts</a:t>
            </a:r>
            <a:r>
              <a:rPr lang="en-US" sz="4000" dirty="0"/>
              <a:t> is also </a:t>
            </a:r>
            <a:r>
              <a:rPr lang="en-US" sz="4000" b="1" dirty="0"/>
              <a:t>MOED</a:t>
            </a:r>
            <a:r>
              <a:rPr lang="en-US" sz="4000" dirty="0"/>
              <a:t> meaning appointed times. The Hebrew word for </a:t>
            </a:r>
            <a:r>
              <a:rPr lang="en-US" sz="4000" u="sng" dirty="0"/>
              <a:t>convocation</a:t>
            </a:r>
            <a:r>
              <a:rPr lang="en-US" sz="4000" dirty="0"/>
              <a:t> is </a:t>
            </a:r>
            <a:r>
              <a:rPr lang="en-US" sz="4000" b="1" dirty="0"/>
              <a:t>MIQRA</a:t>
            </a:r>
            <a:r>
              <a:rPr lang="en-US" sz="4000" dirty="0"/>
              <a:t> meaning a dress rehearsal.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6. Ha </a:t>
            </a:r>
            <a:r>
              <a:rPr lang="en-US" sz="4000" b="1" dirty="0" err="1"/>
              <a:t>Melech</a:t>
            </a:r>
            <a:r>
              <a:rPr lang="en-US" sz="4000" b="1" dirty="0"/>
              <a:t> </a:t>
            </a:r>
          </a:p>
          <a:p>
            <a:pPr algn="ctr"/>
            <a:r>
              <a:rPr lang="en-US" sz="4000" b="1" dirty="0"/>
              <a:t>(Coronation of the Messiah)</a:t>
            </a:r>
            <a:endParaRPr lang="en-US" sz="4000" dirty="0"/>
          </a:p>
        </p:txBody>
      </p:sp>
    </p:spTree>
    <p:extLst>
      <p:ext uri="{BB962C8B-B14F-4D97-AF65-F5344CB8AC3E}">
        <p14:creationId xmlns:p14="http://schemas.microsoft.com/office/powerpoint/2010/main" val="1392518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u="sng" dirty="0">
                <a:solidFill>
                  <a:srgbClr val="FFFFFF"/>
                </a:solidFill>
              </a:rPr>
              <a:t> </a:t>
            </a:r>
            <a:r>
              <a:rPr lang="en-US" sz="3700" b="1" u="sng" dirty="0"/>
              <a:t>Psalms 98:6-9</a:t>
            </a:r>
            <a:endParaRPr lang="en-US" sz="3700" u="sng" dirty="0"/>
          </a:p>
          <a:p>
            <a:pPr algn="ctr"/>
            <a:r>
              <a:rPr lang="en-US" sz="3700" dirty="0"/>
              <a:t>6 With trumpets and the sound of a horn; Shout joyfully before the LORD, the King. 7 Let the sea roar, and all its fullness, The world and those who dwell in it; 8 Let the rivers clap their hands; Let the hills be joyful together before the LORD, 9 For He is coming to judge the earth. With righteousness He shall judge the world, And the peoples with equity. </a:t>
            </a:r>
          </a:p>
          <a:p>
            <a:pPr algn="ctr"/>
            <a:r>
              <a:rPr lang="en-US" sz="3700" dirty="0"/>
              <a:t> </a:t>
            </a:r>
          </a:p>
        </p:txBody>
      </p:sp>
    </p:spTree>
    <p:extLst>
      <p:ext uri="{BB962C8B-B14F-4D97-AF65-F5344CB8AC3E}">
        <p14:creationId xmlns:p14="http://schemas.microsoft.com/office/powerpoint/2010/main" val="2547532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solidFill>
                  <a:srgbClr val="FFFFFF"/>
                </a:solidFill>
              </a:rPr>
              <a:t> </a:t>
            </a:r>
            <a:r>
              <a:rPr lang="en-US" sz="4000" b="1" u="sng" dirty="0"/>
              <a:t>Hebrews 1:8</a:t>
            </a:r>
            <a:endParaRPr lang="en-US" sz="4000" u="sng" dirty="0"/>
          </a:p>
          <a:p>
            <a:pPr algn="ctr"/>
            <a:r>
              <a:rPr lang="en-US" sz="4000" dirty="0"/>
              <a:t>8 But to the Son He says: "Your throne, O God, is forever and ever; A scepter of righteousness is the scepter of Your Kingdom.  </a:t>
            </a:r>
          </a:p>
        </p:txBody>
      </p:sp>
    </p:spTree>
    <p:extLst>
      <p:ext uri="{BB962C8B-B14F-4D97-AF65-F5344CB8AC3E}">
        <p14:creationId xmlns:p14="http://schemas.microsoft.com/office/powerpoint/2010/main" val="3276135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Psalm 47:1-4</a:t>
            </a:r>
            <a:endParaRPr lang="en-US" sz="4000" u="sng" dirty="0"/>
          </a:p>
          <a:p>
            <a:pPr algn="ctr"/>
            <a:r>
              <a:rPr lang="en-US" sz="4000" dirty="0"/>
              <a:t>1 Oh, clap your hands, all you peoples! Shout to God with the voice of triumph! 2 For the LORD Most High is awesome; He is a great King over all the earth. 3 He will subdue the peoples under us, And the nations under our feet. 4 He will choose our inheritance for us, The excellence of Jacob whom He loves.</a:t>
            </a:r>
          </a:p>
        </p:txBody>
      </p:sp>
    </p:spTree>
    <p:extLst>
      <p:ext uri="{BB962C8B-B14F-4D97-AF65-F5344CB8AC3E}">
        <p14:creationId xmlns:p14="http://schemas.microsoft.com/office/powerpoint/2010/main" val="2742078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800" b="1" u="sng" dirty="0"/>
              <a:t>Titus 2:12-15</a:t>
            </a:r>
            <a:endParaRPr lang="en-US" sz="3800" u="sng" dirty="0"/>
          </a:p>
          <a:p>
            <a:pPr algn="ctr"/>
            <a:r>
              <a:rPr lang="en-US" sz="3800" dirty="0"/>
              <a:t>13 looking for the blessed hope and glorious appearing of our great God and Savior Jesus Christ, 14 who gave Himself for us, that He might redeem us from every lawless deed and purify for Himself His own special people, zealous for good works. 15 Speak these things, exhort, and rebuke with all authority. Let no one despise you. </a:t>
            </a:r>
          </a:p>
        </p:txBody>
      </p:sp>
    </p:spTree>
    <p:extLst>
      <p:ext uri="{BB962C8B-B14F-4D97-AF65-F5344CB8AC3E}">
        <p14:creationId xmlns:p14="http://schemas.microsoft.com/office/powerpoint/2010/main" val="3006224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2 Peter 3:12-17</a:t>
            </a:r>
            <a:endParaRPr lang="en-US" sz="4000" b="1" u="sng" baseline="30000" dirty="0"/>
          </a:p>
          <a:p>
            <a:pPr algn="ctr"/>
            <a:r>
              <a:rPr lang="en-US" sz="4000" b="1" baseline="30000" dirty="0"/>
              <a:t>12 </a:t>
            </a:r>
            <a:r>
              <a:rPr lang="en-US" sz="4000" dirty="0"/>
              <a:t>looking for and hastening the coming of the day of God, because of which the heavens will be dissolved, being on fire, and the elements will melt with fervent heat? </a:t>
            </a:r>
            <a:r>
              <a:rPr lang="en-US" sz="4000" b="1" baseline="30000" dirty="0"/>
              <a:t>13 </a:t>
            </a:r>
            <a:r>
              <a:rPr lang="en-US" sz="4000" dirty="0"/>
              <a:t>Nevertheless we, according to His promise, look for new heavens and a new earth in which righteousness dwells.</a:t>
            </a:r>
          </a:p>
          <a:p>
            <a:pPr algn="ctr"/>
            <a:r>
              <a:rPr lang="en-US" sz="4000" dirty="0"/>
              <a:t> </a:t>
            </a:r>
          </a:p>
        </p:txBody>
      </p:sp>
    </p:spTree>
    <p:extLst>
      <p:ext uri="{BB962C8B-B14F-4D97-AF65-F5344CB8AC3E}">
        <p14:creationId xmlns:p14="http://schemas.microsoft.com/office/powerpoint/2010/main" val="218036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300" b="1" baseline="30000" dirty="0"/>
              <a:t>14 </a:t>
            </a:r>
            <a:r>
              <a:rPr lang="en-US" sz="3300" dirty="0"/>
              <a:t>Therefore, beloved, looking forward to these things, be diligent to be found by Him in peace, without spot and blameless; </a:t>
            </a:r>
            <a:r>
              <a:rPr lang="en-US" sz="3300" b="1" baseline="30000" dirty="0"/>
              <a:t>15 </a:t>
            </a:r>
            <a:r>
              <a:rPr lang="en-US" sz="3300" dirty="0"/>
              <a:t>and consider </a:t>
            </a:r>
            <a:r>
              <a:rPr lang="en-US" sz="3300" i="1" dirty="0"/>
              <a:t>that </a:t>
            </a:r>
            <a:r>
              <a:rPr lang="en-US" sz="3300" dirty="0"/>
              <a:t>the longsuffering of our Lord </a:t>
            </a:r>
            <a:r>
              <a:rPr lang="en-US" sz="3300" i="1" dirty="0"/>
              <a:t>is</a:t>
            </a:r>
            <a:r>
              <a:rPr lang="en-US" sz="3300" dirty="0"/>
              <a:t> salvation—as also our beloved brother Paul, according to the wisdom given to him, has written to you, </a:t>
            </a:r>
            <a:r>
              <a:rPr lang="en-US" sz="3300" b="1" baseline="30000" dirty="0"/>
              <a:t>16 </a:t>
            </a:r>
            <a:r>
              <a:rPr lang="en-US" sz="3300" dirty="0"/>
              <a:t>as also in all his epistles, speaking in them of these things, in which are some things hard to understand, which untaught and unstable </a:t>
            </a:r>
            <a:r>
              <a:rPr lang="en-US" sz="3300" i="1" dirty="0"/>
              <a:t>people </a:t>
            </a:r>
            <a:r>
              <a:rPr lang="en-US" sz="3300" dirty="0"/>
              <a:t>twist to their own destruction, as </a:t>
            </a:r>
            <a:r>
              <a:rPr lang="en-US" sz="3300" i="1" dirty="0"/>
              <a:t>they do</a:t>
            </a:r>
            <a:r>
              <a:rPr lang="en-US" sz="3300" dirty="0"/>
              <a:t> also the rest of the Scriptures. </a:t>
            </a:r>
          </a:p>
          <a:p>
            <a:pPr algn="ctr"/>
            <a:r>
              <a:rPr lang="en-US" sz="3300" dirty="0"/>
              <a:t> </a:t>
            </a:r>
          </a:p>
        </p:txBody>
      </p:sp>
    </p:spTree>
    <p:extLst>
      <p:ext uri="{BB962C8B-B14F-4D97-AF65-F5344CB8AC3E}">
        <p14:creationId xmlns:p14="http://schemas.microsoft.com/office/powerpoint/2010/main" val="2430023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baseline="30000" dirty="0"/>
              <a:t>17 </a:t>
            </a:r>
            <a:r>
              <a:rPr lang="en-US" sz="4000" dirty="0"/>
              <a:t>You therefore, beloved, since you know </a:t>
            </a:r>
            <a:r>
              <a:rPr lang="en-US" sz="4000" i="1" dirty="0"/>
              <a:t>this</a:t>
            </a:r>
            <a:r>
              <a:rPr lang="en-US" sz="4000" dirty="0"/>
              <a:t> beforehand, beware lest you also fall from your own steadfastness, being led away with the error of the wicked; </a:t>
            </a:r>
            <a:r>
              <a:rPr lang="en-US" sz="4000" b="1" baseline="30000" dirty="0"/>
              <a:t>18 </a:t>
            </a:r>
            <a:r>
              <a:rPr lang="en-US" sz="4000" dirty="0"/>
              <a:t>but grow in the grace and knowledge of our Lord and Savior Jesus Christ. To Him </a:t>
            </a:r>
            <a:r>
              <a:rPr lang="en-US" sz="4000" i="1" dirty="0"/>
              <a:t>be</a:t>
            </a:r>
            <a:r>
              <a:rPr lang="en-US" sz="4000" dirty="0"/>
              <a:t> the glory both now and forever. </a:t>
            </a:r>
            <a:r>
              <a:rPr lang="en-US" sz="4000"/>
              <a:t>Amen </a:t>
            </a:r>
            <a:endParaRPr lang="en-US" sz="4000" dirty="0">
              <a:solidFill>
                <a:srgbClr val="FFFFFF"/>
              </a:solidFill>
            </a:endParaRPr>
          </a:p>
        </p:txBody>
      </p:sp>
    </p:spTree>
    <p:extLst>
      <p:ext uri="{BB962C8B-B14F-4D97-AF65-F5344CB8AC3E}">
        <p14:creationId xmlns:p14="http://schemas.microsoft.com/office/powerpoint/2010/main" val="3261074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GCF highest resolution.jpg"/>
          <p:cNvPicPr>
            <a:picLocks noChangeAspect="1"/>
          </p:cNvPicPr>
          <p:nvPr/>
        </p:nvPicPr>
        <p:blipFill>
          <a:blip r:embed="rId2" cstate="print"/>
          <a:stretch>
            <a:fillRect/>
          </a:stretch>
        </p:blipFill>
        <p:spPr>
          <a:xfrm>
            <a:off x="0" y="0"/>
            <a:ext cx="9144000" cy="6858000"/>
          </a:xfrm>
          <a:prstGeom prst="rect">
            <a:avLst/>
          </a:prstGeom>
        </p:spPr>
      </p:pic>
      <p:sp>
        <p:nvSpPr>
          <p:cNvPr id="5" name="TextBox 4"/>
          <p:cNvSpPr txBox="1"/>
          <p:nvPr/>
        </p:nvSpPr>
        <p:spPr>
          <a:xfrm>
            <a:off x="1295400" y="6347936"/>
            <a:ext cx="6477000" cy="73866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1C9480"/>
                </a:solidFill>
                <a:effectLst/>
                <a:uLnTx/>
                <a:uFillTx/>
                <a:latin typeface="Verdana" pitchFamily="34" charset="0"/>
                <a:ea typeface="+mn-ea"/>
                <a:cs typeface="Arial" charset="0"/>
              </a:rPr>
              <a:t>“For the Joy of the Lord is your Strength”</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1C9480"/>
                </a:solidFill>
                <a:effectLst/>
                <a:uLnTx/>
                <a:uFillTx/>
                <a:latin typeface="Verdana" pitchFamily="34" charset="0"/>
                <a:ea typeface="+mn-ea"/>
                <a:cs typeface="Arial" charset="0"/>
              </a:rPr>
              <a:t> Nehemiah 8:10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1C9480"/>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15570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Webster’s Dictionary defines the word tribulation as: 1. grievous trouble; severe trial or suffering. 2. an instance of this; an affliction, trouble, etc.</a:t>
            </a:r>
            <a:endParaRPr lang="en-US" sz="4000" dirty="0"/>
          </a:p>
        </p:txBody>
      </p:sp>
      <p:pic>
        <p:nvPicPr>
          <p:cNvPr id="3" name="Picture 2" descr="Biblical Holiday Chart_001.pn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Feast of Trumpets : REPENTANCE</a:t>
            </a:r>
          </a:p>
          <a:p>
            <a:pPr algn="ctr"/>
            <a:endParaRPr lang="en-US" sz="4000" dirty="0"/>
          </a:p>
          <a:p>
            <a:pPr algn="ctr"/>
            <a:r>
              <a:rPr lang="en-US" sz="4000" b="1" dirty="0"/>
              <a:t>Feast of Yom Kippur: REDEMPTION</a:t>
            </a:r>
          </a:p>
          <a:p>
            <a:pPr algn="ctr"/>
            <a:endParaRPr lang="en-US" sz="4000" dirty="0"/>
          </a:p>
          <a:p>
            <a:pPr algn="ctr"/>
            <a:r>
              <a:rPr lang="en-US" sz="4000" b="1" dirty="0"/>
              <a:t>Feast of Tabernacles: REJOICING</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9117</TotalTime>
  <Words>2794</Words>
  <Application>Microsoft Office PowerPoint</Application>
  <PresentationFormat>On-screen Show (4:3)</PresentationFormat>
  <Paragraphs>160</Paragraphs>
  <Slides>78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78</vt:i4>
      </vt:variant>
    </vt:vector>
  </HeadingPairs>
  <TitlesOfParts>
    <vt:vector size="85" baseType="lpstr">
      <vt:lpstr>Arial</vt:lpstr>
      <vt:lpstr>Calibri</vt:lpstr>
      <vt:lpstr>Constantia</vt:lpstr>
      <vt:lpstr>Verdana</vt:lpstr>
      <vt:lpstr>Wingdings 2</vt:lpstr>
      <vt:lpstr>1_Mountain Top</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Amazing Grace Christian Fellowship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 Feasts of The Lord</dc:title>
  <dc:creator>Placido F Soliven</dc:creator>
  <cp:lastModifiedBy>Placido soliven</cp:lastModifiedBy>
  <cp:revision>625</cp:revision>
  <dcterms:created xsi:type="dcterms:W3CDTF">2009-08-18T08:19:59Z</dcterms:created>
  <dcterms:modified xsi:type="dcterms:W3CDTF">2018-09-09T23:26:17Z</dcterms:modified>
</cp:coreProperties>
</file>