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41"/>
  </p:notesMasterIdLst>
  <p:sldIdLst>
    <p:sldId id="903" r:id="rId4"/>
    <p:sldId id="698" r:id="rId5"/>
    <p:sldId id="258" r:id="rId6"/>
    <p:sldId id="894" r:id="rId7"/>
    <p:sldId id="259" r:id="rId8"/>
    <p:sldId id="617" r:id="rId9"/>
    <p:sldId id="838" r:id="rId10"/>
    <p:sldId id="839" r:id="rId11"/>
    <p:sldId id="840" r:id="rId12"/>
    <p:sldId id="841" r:id="rId13"/>
    <p:sldId id="842" r:id="rId14"/>
    <p:sldId id="843" r:id="rId15"/>
    <p:sldId id="848" r:id="rId16"/>
    <p:sldId id="844" r:id="rId17"/>
    <p:sldId id="846" r:id="rId18"/>
    <p:sldId id="847" r:id="rId19"/>
    <p:sldId id="738" r:id="rId20"/>
    <p:sldId id="615" r:id="rId21"/>
    <p:sldId id="882" r:id="rId22"/>
    <p:sldId id="883" r:id="rId23"/>
    <p:sldId id="884" r:id="rId24"/>
    <p:sldId id="616" r:id="rId25"/>
    <p:sldId id="885" r:id="rId26"/>
    <p:sldId id="806" r:id="rId27"/>
    <p:sldId id="807" r:id="rId28"/>
    <p:sldId id="260" r:id="rId29"/>
    <p:sldId id="799" r:id="rId30"/>
    <p:sldId id="704" r:id="rId31"/>
    <p:sldId id="706" r:id="rId32"/>
    <p:sldId id="707" r:id="rId33"/>
    <p:sldId id="709" r:id="rId34"/>
    <p:sldId id="897" r:id="rId35"/>
    <p:sldId id="898" r:id="rId36"/>
    <p:sldId id="899" r:id="rId37"/>
    <p:sldId id="900" r:id="rId38"/>
    <p:sldId id="901" r:id="rId39"/>
    <p:sldId id="29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5" autoAdjust="0"/>
    <p:restoredTop sz="94660"/>
  </p:normalViewPr>
  <p:slideViewPr>
    <p:cSldViewPr>
      <p:cViewPr varScale="1">
        <p:scale>
          <a:sx n="114" d="100"/>
          <a:sy n="114" d="100"/>
        </p:scale>
        <p:origin x="150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26CF8-AB8D-4D4A-A576-C89E5CA583C3}" type="datetimeFigureOut">
              <a:rPr lang="en-US" smtClean="0"/>
              <a:pPr/>
              <a:t>10/4/2018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AD8AB-C685-4702-9014-ADA2C1441788}" type="slidenum">
              <a:rPr lang="en-US" smtClean="0"/>
              <a:pPr/>
              <a:t>‹#›</a:t>
            </a:fld>
            <a:endParaRPr lang="en-US"/>
          </a:p>
        </p:txBody>
      </p:sp>
    </p:spTree>
    <p:extLst>
      <p:ext uri="{BB962C8B-B14F-4D97-AF65-F5344CB8AC3E}">
        <p14:creationId xmlns:p14="http://schemas.microsoft.com/office/powerpoint/2010/main" val="141446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355DD6-1C2C-4448-8227-50186370C33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10272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pPr/>
              <a:t>17</a:t>
            </a:fld>
            <a:endParaRPr lang="en-US"/>
          </a:p>
        </p:txBody>
      </p:sp>
    </p:spTree>
    <p:extLst>
      <p:ext uri="{BB962C8B-B14F-4D97-AF65-F5344CB8AC3E}">
        <p14:creationId xmlns:p14="http://schemas.microsoft.com/office/powerpoint/2010/main" val="1536837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627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6787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1894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10/4/2018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10/4/2018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10/4/2018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10/4/2018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10/4/2018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10/4/2018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10/4/2018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6B80C8-9C17-4C8D-80FA-039A6827A3A1}" type="datetimeFigureOut">
              <a:rPr lang="en-US" smtClean="0">
                <a:solidFill>
                  <a:prstClr val="black">
                    <a:tint val="75000"/>
                  </a:prstClr>
                </a:solidFill>
              </a:rPr>
              <a:pPr/>
              <a:t>10/4/2018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prstClr val="black">
                    <a:tint val="75000"/>
                  </a:prstClr>
                </a:solidFill>
              </a:rPr>
              <a:pPr/>
              <a:t>10/4/2018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prstClr val="black">
                    <a:tint val="75000"/>
                  </a:prstClr>
                </a:solidFill>
              </a:rPr>
              <a:pPr/>
              <a:t>10/4/2018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10/4/2018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10/4/2018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10/4/2018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10/4/2018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10/4/2018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10/4/2018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10/4/2018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10/4/2018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10/4/2018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10/4/2018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10/4/2018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10/4/2018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10/4/2018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10/4/2018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10/4/2018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10/4/2018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10/4/2018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10/4/2018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10/4/2018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10/4/2018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10/4/2018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10/4/2018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10/4/2018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6B80C8-9C17-4C8D-80FA-039A6827A3A1}" type="datetimeFigureOut">
              <a:rPr lang="en-US" smtClean="0">
                <a:solidFill>
                  <a:srgbClr val="04617B">
                    <a:shade val="90000"/>
                  </a:srgbClr>
                </a:solidFill>
              </a:rPr>
              <a:pPr/>
              <a:t>10/4/2018</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6B80C8-9C17-4C8D-80FA-039A6827A3A1}" type="datetimeFigureOut">
              <a:rPr lang="en-US" smtClean="0">
                <a:solidFill>
                  <a:prstClr val="black">
                    <a:tint val="75000"/>
                  </a:prstClr>
                </a:solidFill>
              </a:rPr>
              <a:pPr/>
              <a:t>10/4/2018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6B80C8-9C17-4C8D-80FA-039A6827A3A1}" type="datetimeFigureOut">
              <a:rPr lang="en-US" smtClean="0">
                <a:solidFill>
                  <a:srgbClr val="04617B">
                    <a:shade val="90000"/>
                  </a:srgbClr>
                </a:solidFill>
              </a:rPr>
              <a:pPr/>
              <a:t>10/4/2018</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083162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632311"/>
          </a:xfrm>
          <a:prstGeom prst="rect">
            <a:avLst/>
          </a:prstGeom>
        </p:spPr>
        <p:txBody>
          <a:bodyPr wrap="square">
            <a:spAutoFit/>
          </a:bodyPr>
          <a:lstStyle/>
          <a:p>
            <a:pPr algn="ctr"/>
            <a:r>
              <a:rPr kumimoji="0" lang="en-US" sz="4000" b="1" i="0" u="none" strike="noStrike" kern="1200" cap="none" spc="0" normalizeH="0" baseline="0" noProof="0" dirty="0">
                <a:ln>
                  <a:noFill/>
                </a:ln>
                <a:solidFill>
                  <a:prstClr val="black"/>
                </a:solidFill>
                <a:effectLst/>
                <a:uLnTx/>
                <a:uFillTx/>
                <a:latin typeface="Calibri"/>
              </a:rPr>
              <a:t> </a:t>
            </a:r>
            <a:r>
              <a:rPr lang="en-US" sz="4000" b="1" dirty="0"/>
              <a:t>31 Then His brothers and His mother came, and standing outside they sent to Him, calling Him. 32 And a multitude was sitting around Him; and they said to Him, </a:t>
            </a:r>
            <a:r>
              <a:rPr lang="en-US" sz="4000" b="1" dirty="0">
                <a:solidFill>
                  <a:srgbClr val="FF0000"/>
                </a:solidFill>
              </a:rPr>
              <a:t>"</a:t>
            </a:r>
            <a:r>
              <a:rPr lang="en-US" sz="4000" b="1" dirty="0"/>
              <a:t>Look, Your mother and Your brothers are outside seeking You." 33 But He answered them, saying, </a:t>
            </a:r>
            <a:r>
              <a:rPr lang="en-US" sz="4000" b="1" dirty="0">
                <a:solidFill>
                  <a:srgbClr val="FF0000"/>
                </a:solidFill>
              </a:rPr>
              <a:t>"Who is My mother, or My brothers?" </a:t>
            </a:r>
            <a:endParaRPr lang="en-US" sz="40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47660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lang="en-US" sz="4000" b="1" dirty="0"/>
              <a:t>34 And He looked around in a circle at those who sat about Him, and said, </a:t>
            </a:r>
            <a:r>
              <a:rPr lang="en-US" sz="4000" b="1" dirty="0">
                <a:solidFill>
                  <a:srgbClr val="FF0000"/>
                </a:solidFill>
              </a:rPr>
              <a:t>"Here are My mother and My brothers! </a:t>
            </a:r>
            <a:r>
              <a:rPr lang="en-US" sz="4000" b="1" dirty="0"/>
              <a:t>35 </a:t>
            </a:r>
            <a:r>
              <a:rPr lang="en-US" sz="4000" b="1" dirty="0">
                <a:solidFill>
                  <a:srgbClr val="FF0000"/>
                </a:solidFill>
              </a:rPr>
              <a:t>For whoever does the will of God is My brother and My sister and mother." </a:t>
            </a:r>
            <a:endParaRPr lang="en-US" sz="40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56659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2554545"/>
          </a:xfrm>
          <a:prstGeom prst="rect">
            <a:avLst/>
          </a:prstGeom>
        </p:spPr>
        <p:txBody>
          <a:bodyPr wrap="square">
            <a:spAutoFit/>
          </a:bodyPr>
          <a:lstStyle/>
          <a:p>
            <a:pPr algn="ctr"/>
            <a:r>
              <a:rPr lang="en-US" sz="4000" b="1" dirty="0"/>
              <a:t> 20 Then the multitude came together again, so that they could not so much as eat bread.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70195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016758"/>
          </a:xfrm>
          <a:prstGeom prst="rect">
            <a:avLst/>
          </a:prstGeom>
        </p:spPr>
        <p:txBody>
          <a:bodyPr wrap="square">
            <a:spAutoFit/>
          </a:bodyPr>
          <a:lstStyle/>
          <a:p>
            <a:pPr algn="ctr"/>
            <a:r>
              <a:rPr lang="en-US" sz="4000" dirty="0"/>
              <a:t>18 </a:t>
            </a:r>
            <a:r>
              <a:rPr lang="en-US" sz="4000" dirty="0">
                <a:solidFill>
                  <a:srgbClr val="FF0000"/>
                </a:solidFill>
              </a:rPr>
              <a:t>"If the world hates you, you know that it hated Me before it hated you. </a:t>
            </a:r>
            <a:r>
              <a:rPr lang="en-US" sz="4000" dirty="0"/>
              <a:t>19 </a:t>
            </a:r>
            <a:r>
              <a:rPr lang="en-US" sz="4000" dirty="0">
                <a:solidFill>
                  <a:srgbClr val="FF0000"/>
                </a:solidFill>
              </a:rPr>
              <a:t>If you were of the world, the world would love its own. Yet because you are not of the world, but I chose you out of the world, therefore the world hates you.</a:t>
            </a:r>
          </a:p>
          <a:p>
            <a:pPr algn="ctr"/>
            <a:endParaRPr lang="en-US" sz="40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pic>
        <p:nvPicPr>
          <p:cNvPr id="4" name="Picture 3" descr="A large crowd of people&#10;&#10;Description generated with very high confidence">
            <a:extLst>
              <a:ext uri="{FF2B5EF4-FFF2-40B4-BE49-F238E27FC236}">
                <a16:creationId xmlns:a16="http://schemas.microsoft.com/office/drawing/2014/main" id="{54E594CB-33A1-45D9-AD4A-E1F697E0B7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87037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2554545"/>
          </a:xfrm>
          <a:prstGeom prst="rect">
            <a:avLst/>
          </a:prstGeom>
        </p:spPr>
        <p:txBody>
          <a:bodyPr wrap="square">
            <a:spAutoFit/>
          </a:bodyPr>
          <a:lstStyle/>
          <a:p>
            <a:pPr algn="ctr"/>
            <a:r>
              <a:rPr lang="en-US" sz="4000" b="1" dirty="0"/>
              <a:t>21 But when His own people heard about this, they went out to lay hold of Him, for they said, "He is out of His mind."</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57011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632311"/>
          </a:xfrm>
          <a:prstGeom prst="rect">
            <a:avLst/>
          </a:prstGeom>
        </p:spPr>
        <p:txBody>
          <a:bodyPr wrap="square">
            <a:spAutoFit/>
          </a:bodyPr>
          <a:lstStyle/>
          <a:p>
            <a:pPr algn="ctr"/>
            <a:r>
              <a:rPr lang="en-US" sz="4000" b="1" u="sng" dirty="0"/>
              <a:t>John 7:5</a:t>
            </a:r>
            <a:endParaRPr lang="en-US" sz="4000" u="sng" dirty="0"/>
          </a:p>
          <a:p>
            <a:pPr algn="ctr"/>
            <a:r>
              <a:rPr lang="en-US" sz="4000" dirty="0"/>
              <a:t>“For even His brothers did not believe in Him. </a:t>
            </a:r>
          </a:p>
          <a:p>
            <a:pPr algn="ctr"/>
            <a:r>
              <a:rPr lang="en-US" sz="4000" dirty="0"/>
              <a:t> </a:t>
            </a:r>
          </a:p>
          <a:p>
            <a:pPr algn="ctr"/>
            <a:r>
              <a:rPr lang="en-US" sz="4000" dirty="0"/>
              <a:t> </a:t>
            </a:r>
          </a:p>
          <a:p>
            <a:pPr algn="ctr"/>
            <a:r>
              <a:rPr lang="en-US" sz="4000" dirty="0"/>
              <a:t> </a:t>
            </a:r>
          </a:p>
          <a:p>
            <a:pPr algn="ctr"/>
            <a:r>
              <a:rPr lang="en-US" sz="4000" dirty="0"/>
              <a:t> </a:t>
            </a: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16926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170099"/>
          </a:xfrm>
          <a:prstGeom prst="rect">
            <a:avLst/>
          </a:prstGeom>
        </p:spPr>
        <p:txBody>
          <a:bodyPr wrap="square">
            <a:spAutoFit/>
          </a:bodyPr>
          <a:lstStyle/>
          <a:p>
            <a:pPr algn="ctr"/>
            <a:r>
              <a:rPr lang="en-US" sz="4000" b="1" u="sng" dirty="0"/>
              <a:t>Acts 4:4</a:t>
            </a:r>
            <a:endParaRPr lang="en-US" sz="4000" u="sng" dirty="0"/>
          </a:p>
          <a:p>
            <a:pPr algn="ctr"/>
            <a:r>
              <a:rPr lang="en-US" sz="4000" dirty="0"/>
              <a:t>“However, many of those who heard the word believed; and the number of the men came to be about five thousand.”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4388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170099"/>
          </a:xfrm>
          <a:prstGeom prst="rect">
            <a:avLst/>
          </a:prstGeom>
        </p:spPr>
        <p:txBody>
          <a:bodyPr wrap="square">
            <a:spAutoFit/>
          </a:bodyPr>
          <a:lstStyle/>
          <a:p>
            <a:pPr algn="ctr"/>
            <a:r>
              <a:rPr lang="en-US" sz="4000" b="1" dirty="0"/>
              <a:t>22 And the scribes who came down from Jerusalem said, "He has Beelzebub," and, "By the ruler of the demons He casts out demons."</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60422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8408"/>
            <a:ext cx="8915400" cy="6247864"/>
          </a:xfrm>
          <a:prstGeom prst="rect">
            <a:avLst/>
          </a:prstGeom>
        </p:spPr>
        <p:txBody>
          <a:bodyPr wrap="square">
            <a:spAutoFit/>
          </a:bodyPr>
          <a:lstStyle/>
          <a:p>
            <a:pPr algn="ctr"/>
            <a:r>
              <a:rPr lang="en-US" sz="4000" b="1" dirty="0">
                <a:solidFill>
                  <a:srgbClr val="FF0000"/>
                </a:solidFill>
              </a:rPr>
              <a:t>  </a:t>
            </a:r>
            <a:r>
              <a:rPr lang="en-US" sz="4000" b="1" dirty="0"/>
              <a:t>Beelzebub is the Greek form of the name Baal-</a:t>
            </a:r>
            <a:r>
              <a:rPr lang="en-US" sz="4000" b="1" dirty="0" err="1"/>
              <a:t>zebub</a:t>
            </a:r>
            <a:r>
              <a:rPr lang="en-US" sz="4000" b="1" dirty="0"/>
              <a:t>, a pagan Philistine god worshiped in the ancient Philistine city of </a:t>
            </a:r>
            <a:r>
              <a:rPr lang="en-US" sz="4000" b="1" dirty="0" err="1"/>
              <a:t>Ekron</a:t>
            </a:r>
            <a:r>
              <a:rPr lang="en-US" sz="4000" b="1" dirty="0"/>
              <a:t> during the Old Testament times. </a:t>
            </a:r>
            <a:endParaRPr lang="en-US" sz="4000" dirty="0"/>
          </a:p>
          <a:p>
            <a:pPr algn="ctr"/>
            <a:r>
              <a:rPr lang="en-US" sz="4000" dirty="0"/>
              <a:t> </a:t>
            </a:r>
          </a:p>
          <a:p>
            <a:pPr algn="ctr"/>
            <a:endParaRPr lang="en-US" sz="4000" b="1" dirty="0">
              <a:solidFill>
                <a:srgbClr val="FF0000"/>
              </a:solidFill>
            </a:endParaRPr>
          </a:p>
          <a:p>
            <a:pPr algn="ctr"/>
            <a:endParaRPr lang="en-US" sz="4000" b="1" dirty="0">
              <a:solidFill>
                <a:srgbClr val="FF0000"/>
              </a:solidFill>
            </a:endParaRPr>
          </a:p>
          <a:p>
            <a:pPr algn="ctr"/>
            <a:r>
              <a:rPr lang="en-US" sz="4000" b="1" dirty="0">
                <a:solidFill>
                  <a:srgbClr val="FF0000"/>
                </a:solidFill>
              </a:rPr>
              <a:t> </a:t>
            </a:r>
          </a:p>
          <a:p>
            <a:pPr algn="ctr"/>
            <a:r>
              <a:rPr lang="en-US" sz="4000" b="1" dirty="0">
                <a:solidFill>
                  <a:srgbClr val="FF0000"/>
                </a:solidFill>
              </a:rPr>
              <a:t> </a:t>
            </a:r>
          </a:p>
          <a:p>
            <a:pPr algn="ctr"/>
            <a:endParaRPr lang="en-US" sz="4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016758"/>
          </a:xfrm>
          <a:prstGeom prst="rect">
            <a:avLst/>
          </a:prstGeom>
        </p:spPr>
        <p:txBody>
          <a:bodyPr wrap="square">
            <a:spAutoFit/>
          </a:bodyPr>
          <a:lstStyle/>
          <a:p>
            <a:pPr algn="ctr"/>
            <a:r>
              <a:rPr lang="en-US" sz="4000" b="1" u="sng" dirty="0"/>
              <a:t>2 Kings 1:1-2</a:t>
            </a:r>
            <a:endParaRPr lang="en-US" sz="4000" u="sng" dirty="0"/>
          </a:p>
          <a:p>
            <a:pPr algn="ctr"/>
            <a:r>
              <a:rPr lang="en-US" sz="4000" dirty="0"/>
              <a:t>1 Moab rebelled against Israel after the death of Ahab. 2 Now Ahaziah fell through the lattice of his upper room in Samaria, and was injured; so he sent messengers and said to them, "Go, inquire of Baal-</a:t>
            </a:r>
            <a:r>
              <a:rPr lang="en-US" sz="4000" dirty="0" err="1"/>
              <a:t>Zebub</a:t>
            </a:r>
            <a:r>
              <a:rPr lang="en-US" sz="4000" dirty="0"/>
              <a:t>, the god of </a:t>
            </a:r>
            <a:r>
              <a:rPr lang="en-US" sz="4000" dirty="0" err="1"/>
              <a:t>Ekron</a:t>
            </a:r>
            <a:r>
              <a:rPr lang="en-US" sz="4000" dirty="0"/>
              <a:t>, whether I shall recover from this injury</a:t>
            </a: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36814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632311"/>
          </a:xfrm>
          <a:prstGeom prst="rect">
            <a:avLst/>
          </a:prstGeom>
        </p:spPr>
        <p:txBody>
          <a:bodyPr wrap="square">
            <a:spAutoFit/>
          </a:bodyPr>
          <a:lstStyle/>
          <a:p>
            <a:pPr algn="ctr"/>
            <a:r>
              <a:rPr lang="en-US" sz="4000" b="1" dirty="0"/>
              <a:t>23 So He called them to Himself and said to them in parables: </a:t>
            </a:r>
            <a:r>
              <a:rPr lang="en-US" sz="4000" b="1" dirty="0">
                <a:solidFill>
                  <a:srgbClr val="FF0000"/>
                </a:solidFill>
              </a:rPr>
              <a:t>"How can Satan cast out Satan?</a:t>
            </a:r>
            <a:r>
              <a:rPr lang="en-US" sz="4000" b="1" dirty="0"/>
              <a:t> 24 </a:t>
            </a:r>
            <a:r>
              <a:rPr lang="en-US" sz="4000" b="1" dirty="0">
                <a:solidFill>
                  <a:srgbClr val="FF0000"/>
                </a:solidFill>
              </a:rPr>
              <a:t>If a kingdom is divided against itself, that kingdom cannot stand. </a:t>
            </a:r>
            <a:r>
              <a:rPr lang="en-US" sz="4000" b="1" dirty="0"/>
              <a:t>25 </a:t>
            </a:r>
            <a:r>
              <a:rPr lang="en-US" sz="4000" b="1" dirty="0">
                <a:solidFill>
                  <a:srgbClr val="FF0000"/>
                </a:solidFill>
              </a:rPr>
              <a:t>And if a house is divided against itself, that house cannot stand. </a:t>
            </a:r>
            <a:r>
              <a:rPr lang="en-US" sz="4000" b="1" dirty="0"/>
              <a:t>26 </a:t>
            </a:r>
            <a:r>
              <a:rPr lang="en-US" sz="4000" b="1" dirty="0">
                <a:solidFill>
                  <a:srgbClr val="FF0000"/>
                </a:solidFill>
              </a:rPr>
              <a:t>And if Satan has risen up against himself, and is divided, he cannot stand, but has an end.</a:t>
            </a:r>
            <a:endParaRPr lang="en-US" sz="40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22780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1323439"/>
          </a:xfrm>
          <a:prstGeom prst="rect">
            <a:avLst/>
          </a:prstGeom>
        </p:spPr>
        <p:txBody>
          <a:bodyPr wrap="square">
            <a:spAutoFit/>
          </a:bodyPr>
          <a:lstStyle/>
          <a:p>
            <a:pPr algn="ctr"/>
            <a:r>
              <a:rPr lang="en-US" sz="4000" b="1" dirty="0"/>
              <a:t>Why would Satan work against himself?</a:t>
            </a: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09986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2455"/>
            <a:ext cx="8915400" cy="1323439"/>
          </a:xfrm>
          <a:prstGeom prst="rect">
            <a:avLst/>
          </a:prstGeom>
        </p:spPr>
        <p:txBody>
          <a:bodyPr wrap="square">
            <a:spAutoFit/>
          </a:bodyPr>
          <a:lstStyle/>
          <a:p>
            <a:pPr algn="ctr"/>
            <a:endParaRPr lang="en-US" sz="4000" dirty="0"/>
          </a:p>
          <a:p>
            <a:pPr algn="ctr"/>
            <a:r>
              <a:rPr lang="en-US" sz="4000" b="1" dirty="0"/>
              <a:t> </a:t>
            </a:r>
            <a:endParaRPr lang="en-US" sz="4000" dirty="0"/>
          </a:p>
        </p:txBody>
      </p:sp>
      <p:sp>
        <p:nvSpPr>
          <p:cNvPr id="4" name="Rectangle 3"/>
          <p:cNvSpPr/>
          <p:nvPr/>
        </p:nvSpPr>
        <p:spPr>
          <a:xfrm>
            <a:off x="76200" y="76200"/>
            <a:ext cx="8915400" cy="6247864"/>
          </a:xfrm>
          <a:prstGeom prst="rect">
            <a:avLst/>
          </a:prstGeom>
        </p:spPr>
        <p:txBody>
          <a:bodyPr wrap="square">
            <a:spAutoFit/>
          </a:bodyPr>
          <a:lstStyle/>
          <a:p>
            <a:pPr algn="ctr"/>
            <a:r>
              <a:rPr lang="en-US" sz="4000" b="1" u="sng" dirty="0"/>
              <a:t>1 Corinthians 1:10</a:t>
            </a:r>
            <a:endParaRPr lang="en-US" sz="4000" u="sng" dirty="0"/>
          </a:p>
          <a:p>
            <a:pPr algn="ctr"/>
            <a:r>
              <a:rPr lang="en-US" sz="4000" dirty="0"/>
              <a:t>Now I plead with you, brethren, by the name of our Lord Jesus Christ, that you all speak the same thing, and that there be no divisions among you, but that you be perfectly joined together in the same mind and in the same judgment. </a:t>
            </a:r>
          </a:p>
          <a:p>
            <a:pPr algn="ctr"/>
            <a:r>
              <a:rPr lang="en-US" sz="4000" dirty="0"/>
              <a:t> </a:t>
            </a:r>
          </a:p>
          <a:p>
            <a:pPr algn="ctr"/>
            <a:r>
              <a:rPr lang="en-US" sz="4000" dirty="0"/>
              <a:t> </a:t>
            </a:r>
          </a:p>
          <a:p>
            <a:pPr algn="ctr"/>
            <a:endParaRPr lang="en-US" sz="4000" b="1"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2455"/>
            <a:ext cx="8915400"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p:cNvSpPr/>
          <p:nvPr/>
        </p:nvSpPr>
        <p:spPr>
          <a:xfrm>
            <a:off x="76200" y="76200"/>
            <a:ext cx="8915400" cy="6863417"/>
          </a:xfrm>
          <a:prstGeom prst="rect">
            <a:avLst/>
          </a:prstGeom>
        </p:spPr>
        <p:txBody>
          <a:bodyPr wrap="square">
            <a:spAutoFit/>
          </a:bodyPr>
          <a:lstStyle/>
          <a:p>
            <a:pPr algn="ctr"/>
            <a:r>
              <a:rPr lang="en-US" sz="4000" b="1" u="sng" dirty="0"/>
              <a:t>Romans 16:17-18</a:t>
            </a:r>
            <a:endParaRPr lang="en-US" sz="4000" u="sng" dirty="0"/>
          </a:p>
          <a:p>
            <a:pPr algn="ctr"/>
            <a:r>
              <a:rPr lang="en-US" sz="4000" dirty="0"/>
              <a:t>17 Now I urge you, brethren, note those who cause divisions and offenses, contrary to the doctrine which you learned, and avoid them. 18 For those who are such do not serve our Lord Jesus Christ, but their own belly, and by smooth words and flattering speech deceive the hearts of the simple.</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85121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2455"/>
            <a:ext cx="8915400"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p:cNvSpPr/>
          <p:nvPr/>
        </p:nvSpPr>
        <p:spPr>
          <a:xfrm>
            <a:off x="76200" y="76200"/>
            <a:ext cx="8915400" cy="12403395"/>
          </a:xfrm>
          <a:prstGeom prst="rect">
            <a:avLst/>
          </a:prstGeom>
        </p:spPr>
        <p:txBody>
          <a:bodyPr wrap="square">
            <a:spAutoFit/>
          </a:bodyPr>
          <a:lstStyle/>
          <a:p>
            <a:pPr algn="ctr"/>
            <a:r>
              <a:rPr lang="en-US" sz="4000" b="1" u="sng" dirty="0"/>
              <a:t> Psalm 133:1</a:t>
            </a:r>
            <a:endParaRPr lang="en-US" sz="4000" u="sng" dirty="0"/>
          </a:p>
          <a:p>
            <a:pPr algn="ctr"/>
            <a:r>
              <a:rPr lang="en-US" sz="4000" dirty="0"/>
              <a:t>“How good and pleasant it is when God’s people live together in unity!” </a:t>
            </a: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0000"/>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4596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2455"/>
            <a:ext cx="8915400"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p:cNvSpPr/>
          <p:nvPr/>
        </p:nvSpPr>
        <p:spPr>
          <a:xfrm>
            <a:off x="76200" y="76200"/>
            <a:ext cx="8915400" cy="4401205"/>
          </a:xfrm>
          <a:prstGeom prst="rect">
            <a:avLst/>
          </a:prstGeom>
        </p:spPr>
        <p:txBody>
          <a:bodyPr wrap="square">
            <a:spAutoFit/>
          </a:bodyPr>
          <a:lstStyle/>
          <a:p>
            <a:pPr algn="ctr"/>
            <a:r>
              <a:rPr lang="en-US" sz="4000" b="1" dirty="0"/>
              <a:t> 27 </a:t>
            </a:r>
            <a:r>
              <a:rPr lang="en-US" sz="4000" b="1" dirty="0">
                <a:solidFill>
                  <a:srgbClr val="FF0000"/>
                </a:solidFill>
              </a:rPr>
              <a:t>No one can enter a strong man's house and plunder his goods, unless he first binds the strong man. And then he will plunder his house.</a:t>
            </a:r>
            <a:endParaRPr lang="en-US" sz="40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429387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4401205"/>
          </a:xfrm>
          <a:prstGeom prst="rect">
            <a:avLst/>
          </a:prstGeom>
        </p:spPr>
        <p:txBody>
          <a:bodyPr wrap="square">
            <a:spAutoFit/>
          </a:bodyPr>
          <a:lstStyle/>
          <a:p>
            <a:pPr algn="ctr"/>
            <a:r>
              <a:rPr lang="en-US" sz="4000" b="1" u="sng" dirty="0"/>
              <a:t>Revelation 20:10</a:t>
            </a:r>
            <a:endParaRPr lang="en-US" sz="4000" u="sng" dirty="0"/>
          </a:p>
          <a:p>
            <a:pPr algn="ctr"/>
            <a:r>
              <a:rPr lang="en-US" sz="4000" dirty="0"/>
              <a:t>“The devil, who deceived them, was cast into the lake of fire and brimstone where the beast and the false prophet are. And they will be tormented day and night forever and ever.”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5016758"/>
          </a:xfrm>
          <a:prstGeom prst="rect">
            <a:avLst/>
          </a:prstGeom>
        </p:spPr>
        <p:txBody>
          <a:bodyPr wrap="square">
            <a:spAutoFit/>
          </a:bodyPr>
          <a:lstStyle/>
          <a:p>
            <a:pPr algn="ctr"/>
            <a:r>
              <a:rPr lang="en-US" sz="4000" b="1" dirty="0"/>
              <a:t>28</a:t>
            </a:r>
            <a:r>
              <a:rPr lang="en-US" sz="4000" b="1" dirty="0">
                <a:solidFill>
                  <a:srgbClr val="FF0000"/>
                </a:solidFill>
              </a:rPr>
              <a:t> "Assuredly, I say to you, all sins will be forgiven the sons of men, and whatever blasphemies they may utter; </a:t>
            </a:r>
            <a:r>
              <a:rPr lang="en-US" sz="4000" b="1" dirty="0"/>
              <a:t>29 </a:t>
            </a:r>
            <a:r>
              <a:rPr lang="en-US" sz="4000" b="1" dirty="0">
                <a:solidFill>
                  <a:srgbClr val="FF0000"/>
                </a:solidFill>
              </a:rPr>
              <a:t>but he who blasphemes against the Holy Spirit never has forgiveness, but is subject to eternal condemnation"—</a:t>
            </a:r>
            <a:r>
              <a:rPr lang="en-US" sz="4000" b="1" dirty="0"/>
              <a:t>30 </a:t>
            </a:r>
            <a:r>
              <a:rPr lang="en-US" sz="4000" b="1" dirty="0">
                <a:solidFill>
                  <a:srgbClr val="FF0000"/>
                </a:solidFill>
              </a:rPr>
              <a:t>because they said, "He has an unclean spirit."</a:t>
            </a:r>
            <a:endParaRPr lang="en-US" sz="4000" dirty="0">
              <a:solidFill>
                <a:srgbClr val="FF0000"/>
              </a:solidFill>
            </a:endParaRPr>
          </a:p>
          <a:p>
            <a:pPr algn="ctr"/>
            <a:endParaRPr lang="en-US" sz="4000" dirty="0"/>
          </a:p>
        </p:txBody>
      </p:sp>
    </p:spTree>
    <p:extLst>
      <p:ext uri="{BB962C8B-B14F-4D97-AF65-F5344CB8AC3E}">
        <p14:creationId xmlns:p14="http://schemas.microsoft.com/office/powerpoint/2010/main" val="360790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3332202"/>
          </a:xfrm>
          <a:prstGeom prst="rect">
            <a:avLst/>
          </a:prstGeom>
        </p:spPr>
        <p:txBody>
          <a:bodyPr wrap="square">
            <a:spAutoFit/>
          </a:bodyPr>
          <a:lstStyle/>
          <a:p>
            <a:pPr algn="ctr"/>
            <a:r>
              <a:rPr lang="en-US" sz="4000" b="1" u="sng" dirty="0"/>
              <a:t>Acts 2:38-39</a:t>
            </a:r>
            <a:endParaRPr lang="en-US" sz="4000" u="sng" dirty="0"/>
          </a:p>
          <a:p>
            <a:pPr algn="ctr"/>
            <a:r>
              <a:rPr lang="en-US" sz="4000" dirty="0"/>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 </a:t>
            </a: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r>
              <a:rPr lang="en-US" sz="4000" b="1" dirty="0">
                <a:solidFill>
                  <a:prstClr val="black"/>
                </a:solidFill>
              </a:rPr>
              <a:t> </a:t>
            </a: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algn="ctr"/>
            <a:r>
              <a:rPr lang="en-US" sz="4000" b="1" dirty="0"/>
              <a:t> </a:t>
            </a:r>
            <a:endParaRPr lang="en-US" sz="4000" dirty="0"/>
          </a:p>
          <a:p>
            <a:pPr lvl="0" algn="ctr">
              <a:defRPr/>
            </a:pPr>
            <a:endParaRPr lang="en-US" sz="4000" b="1" dirty="0">
              <a:solidFill>
                <a:prstClr val="black"/>
              </a:solidFill>
            </a:endParaRPr>
          </a:p>
          <a:p>
            <a:pPr lvl="0" algn="ctr">
              <a:defRPr/>
            </a:pPr>
            <a:endParaRPr lang="en-US" sz="4000" b="1" dirty="0">
              <a:solidFill>
                <a:prstClr val="black"/>
              </a:solidFill>
            </a:endParaRPr>
          </a:p>
          <a:p>
            <a:pPr algn="ctr"/>
            <a:endParaRPr lang="en-US" sz="4000" b="1" dirty="0"/>
          </a:p>
          <a:p>
            <a:pPr algn="ctr"/>
            <a:endParaRPr lang="en-US" sz="4000" b="1" dirty="0"/>
          </a:p>
          <a:p>
            <a:pPr algn="ctr"/>
            <a:r>
              <a:rPr lang="en-US" sz="4000" b="1" dirty="0"/>
              <a:t> </a:t>
            </a:r>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algn="ctr"/>
            <a:endParaRPr lang="en-US" sz="4000" b="1" dirty="0"/>
          </a:p>
          <a:p>
            <a:pPr algn="ctr"/>
            <a:endParaRPr lang="en-US" sz="4000" b="1" dirty="0"/>
          </a:p>
          <a:p>
            <a:pPr algn="ctr"/>
            <a:endParaRPr lang="en-US" sz="4000" b="1" dirty="0"/>
          </a:p>
          <a:p>
            <a:pPr algn="ctr"/>
            <a:endParaRPr lang="en-US" sz="4000" b="1" dirty="0"/>
          </a:p>
          <a:p>
            <a:pPr algn="ctr"/>
            <a:r>
              <a:rPr lang="en-US" sz="4000" b="1" dirty="0"/>
              <a:t> </a:t>
            </a:r>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12403395"/>
          </a:xfrm>
          <a:prstGeom prst="rect">
            <a:avLst/>
          </a:prstGeom>
        </p:spPr>
        <p:txBody>
          <a:bodyPr wrap="square">
            <a:spAutoFit/>
          </a:bodyPr>
          <a:lstStyle/>
          <a:p>
            <a:pPr algn="ctr"/>
            <a:r>
              <a:rPr lang="en-US" sz="4000" dirty="0"/>
              <a:t> </a:t>
            </a:r>
            <a:r>
              <a:rPr lang="en-US" sz="4000" b="1" u="sng" dirty="0"/>
              <a:t>Matthew 12:31-32</a:t>
            </a:r>
            <a:endParaRPr lang="en-US" sz="4000" u="sng" dirty="0"/>
          </a:p>
          <a:p>
            <a:pPr algn="ctr"/>
            <a:r>
              <a:rPr lang="en-US" sz="4000" dirty="0"/>
              <a:t>31 </a:t>
            </a:r>
            <a:r>
              <a:rPr lang="en-US" sz="4000" dirty="0">
                <a:solidFill>
                  <a:srgbClr val="FF0000"/>
                </a:solidFill>
              </a:rPr>
              <a:t>"Therefore I say to you, every sin and blasphemy will be forgiven men, but the blasphemy against the Spirit will not be forgiven men. </a:t>
            </a:r>
            <a:r>
              <a:rPr lang="en-US" sz="4000" dirty="0"/>
              <a:t>32 </a:t>
            </a:r>
            <a:r>
              <a:rPr lang="en-US" sz="4000" dirty="0">
                <a:solidFill>
                  <a:srgbClr val="FF0000"/>
                </a:solidFill>
              </a:rPr>
              <a:t>Anyone who speaks a word against the Son of Man, it will be forgiven him; but whoever speaks against the Holy Spirit, it will not be forgiven him, either in this age or in the age to come. </a:t>
            </a:r>
          </a:p>
          <a:p>
            <a:pPr algn="ctr"/>
            <a:r>
              <a:rPr lang="en-US" sz="4000" dirty="0">
                <a:solidFill>
                  <a:srgbClr val="FF0000"/>
                </a:solidFill>
              </a:rPr>
              <a:t> </a:t>
            </a:r>
          </a:p>
          <a:p>
            <a:pPr algn="ctr"/>
            <a:r>
              <a:rPr lang="en-US" sz="4000" dirty="0"/>
              <a:t> </a:t>
            </a: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algn="ctr"/>
            <a:r>
              <a:rPr lang="en-US" sz="4000" dirty="0"/>
              <a:t> </a:t>
            </a:r>
          </a:p>
          <a:p>
            <a:pPr algn="ctr"/>
            <a:endParaRPr lang="en-US" sz="4000" b="1" dirty="0"/>
          </a:p>
          <a:p>
            <a:pPr algn="ctr"/>
            <a:endParaRPr lang="en-US" sz="4000" b="1" dirty="0"/>
          </a:p>
          <a:p>
            <a:pPr algn="ctr"/>
            <a:r>
              <a:rPr lang="en-US" sz="4000" b="1" dirty="0"/>
              <a:t> </a:t>
            </a:r>
            <a:endParaRPr lang="en-US" sz="4000" dirty="0"/>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228600" y="0"/>
            <a:ext cx="8686800" cy="3046988"/>
          </a:xfrm>
          <a:prstGeom prst="rect">
            <a:avLst/>
          </a:prstGeom>
          <a:noFill/>
        </p:spPr>
        <p:txBody>
          <a:bodyPr wrap="square" rtlCol="0">
            <a:spAutoFit/>
          </a:bodyPr>
          <a:lstStyle/>
          <a:p>
            <a:pPr algn="ctr"/>
            <a:r>
              <a:rPr lang="en-US" sz="3200" b="1" dirty="0"/>
              <a:t>Is Your House United or Divided?</a:t>
            </a:r>
            <a:endParaRPr lang="en-US" sz="3200" dirty="0"/>
          </a:p>
          <a:p>
            <a:pPr algn="ctr"/>
            <a:r>
              <a:rPr lang="en-US" sz="2800" b="1" dirty="0"/>
              <a:t>by Pastor Fee Soliven</a:t>
            </a:r>
            <a:endParaRPr lang="en-US" sz="2800" dirty="0"/>
          </a:p>
          <a:p>
            <a:pPr algn="ctr"/>
            <a:r>
              <a:rPr lang="en-US" sz="3200" b="1" dirty="0"/>
              <a:t>Mark 3:20-31</a:t>
            </a:r>
            <a:endParaRPr lang="en-US" sz="3200" dirty="0"/>
          </a:p>
          <a:p>
            <a:pPr algn="ctr"/>
            <a:r>
              <a:rPr lang="en-US" sz="3200" b="1" dirty="0"/>
              <a:t>Wednesday Evening</a:t>
            </a:r>
            <a:endParaRPr lang="en-US" sz="3200" dirty="0"/>
          </a:p>
          <a:p>
            <a:pPr algn="ctr"/>
            <a:r>
              <a:rPr lang="en-US" sz="3200" b="1" dirty="0"/>
              <a:t>October 3, 2018</a:t>
            </a:r>
            <a:endParaRPr lang="en-US" sz="3200" dirty="0"/>
          </a:p>
          <a:p>
            <a:pPr algn="ctr"/>
            <a:endParaRPr lang="en-US" sz="3200" dirty="0"/>
          </a:p>
        </p:txBody>
      </p:sp>
      <p:pic>
        <p:nvPicPr>
          <p:cNvPr id="5" name="Picture 4" descr="C:\Users\Placido Soliven\Desktop\AllAboutJesus-Image1.jpg"/>
          <p:cNvPicPr>
            <a:picLocks noChangeAspect="1" noChangeArrowheads="1"/>
          </p:cNvPicPr>
          <p:nvPr/>
        </p:nvPicPr>
        <p:blipFill>
          <a:blip r:embed="rId3" cstate="print"/>
          <a:srcRect/>
          <a:stretch>
            <a:fillRect/>
          </a:stretch>
        </p:blipFill>
        <p:spPr bwMode="auto">
          <a:xfrm>
            <a:off x="0" y="2428043"/>
            <a:ext cx="9161755" cy="4419600"/>
          </a:xfrm>
          <a:prstGeom prst="rect">
            <a:avLst/>
          </a:prstGeom>
          <a:noFill/>
        </p:spPr>
      </p:pic>
      <p:pic>
        <p:nvPicPr>
          <p:cNvPr id="9" name="Picture 8" descr="AGCF highest resolution.jpg"/>
          <p:cNvPicPr>
            <a:picLocks noChangeAspect="1"/>
          </p:cNvPicPr>
          <p:nvPr/>
        </p:nvPicPr>
        <p:blipFill>
          <a:blip r:embed="rId4" cstate="print"/>
          <a:stretch>
            <a:fillRect/>
          </a:stretch>
        </p:blipFill>
        <p:spPr>
          <a:xfrm>
            <a:off x="-12577" y="5829300"/>
            <a:ext cx="1371600" cy="10287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03524"/>
            <a:ext cx="8915400" cy="6247864"/>
          </a:xfrm>
          <a:prstGeom prst="rect">
            <a:avLst/>
          </a:prstGeom>
        </p:spPr>
        <p:txBody>
          <a:bodyPr wrap="square">
            <a:spAutoFit/>
          </a:bodyPr>
          <a:lstStyle/>
          <a:p>
            <a:pPr algn="ctr"/>
            <a:r>
              <a:rPr lang="en-US" sz="4000" b="1" dirty="0"/>
              <a:t>31 Then His brothers and His mother came, and standing outside they sent to Him, calling Him. 32 And a multitude was sitting around Him; and they said to Him, "Look, Your mother and Your brothers are outside seeking You." 33 But He answered them, saying, </a:t>
            </a:r>
            <a:r>
              <a:rPr lang="en-US" sz="4000" b="1" dirty="0">
                <a:solidFill>
                  <a:srgbClr val="FF0000"/>
                </a:solidFill>
              </a:rPr>
              <a:t>"Who is My mother, or My brothers?" </a:t>
            </a:r>
            <a:endParaRPr lang="en-US" sz="4000" dirty="0">
              <a:solidFill>
                <a:srgbClr val="FF0000"/>
              </a:solidFill>
            </a:endParaRPr>
          </a:p>
          <a:p>
            <a:pPr algn="ctr"/>
            <a:r>
              <a:rPr lang="en-US" sz="4000" dirty="0">
                <a:solidFill>
                  <a:srgbClr val="FF0000"/>
                </a:solidFill>
              </a:rPr>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lang="en-US" sz="4000" b="1" dirty="0"/>
              <a:t>34 And He looked around in a circle at those who sat about Him, and said, </a:t>
            </a:r>
            <a:r>
              <a:rPr lang="en-US" sz="4000" b="1" dirty="0">
                <a:solidFill>
                  <a:srgbClr val="FF0000"/>
                </a:solidFill>
              </a:rPr>
              <a:t>"Here are My mother and My brothers! </a:t>
            </a:r>
            <a:r>
              <a:rPr lang="en-US" sz="4000" b="1" dirty="0"/>
              <a:t>35 </a:t>
            </a:r>
            <a:r>
              <a:rPr lang="en-US" sz="4000" b="1" dirty="0">
                <a:solidFill>
                  <a:srgbClr val="FF0000"/>
                </a:solidFill>
              </a:rPr>
              <a:t>For whoever does the will of God is My brother and My sister and mother." </a:t>
            </a:r>
            <a:endParaRPr lang="en-US" sz="4000" dirty="0">
              <a:solidFill>
                <a:srgbClr val="FF0000"/>
              </a:solidFill>
            </a:endParaRP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5632311"/>
          </a:xfrm>
          <a:prstGeom prst="rect">
            <a:avLst/>
          </a:prstGeom>
        </p:spPr>
        <p:txBody>
          <a:bodyPr wrap="square">
            <a:spAutoFit/>
          </a:bodyPr>
          <a:lstStyle/>
          <a:p>
            <a:pPr algn="ctr"/>
            <a:r>
              <a:rPr lang="en-US" sz="4000" b="1" u="sng" dirty="0"/>
              <a:t>Matthew 15:1-9</a:t>
            </a:r>
            <a:endParaRPr lang="en-US" sz="4000" u="sng" dirty="0"/>
          </a:p>
          <a:p>
            <a:pPr algn="ctr"/>
            <a:r>
              <a:rPr lang="en-US" sz="4000" dirty="0"/>
              <a:t>1 Then the scribes and Pharisees who were from Jerusalem came to Jesus, saying, 2 "Why do Your disciples transgress the tradition of the elders? For they do not wash their hands when they eat bread."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64345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6863417"/>
          </a:xfrm>
          <a:prstGeom prst="rect">
            <a:avLst/>
          </a:prstGeom>
        </p:spPr>
        <p:txBody>
          <a:bodyPr wrap="square">
            <a:spAutoFit/>
          </a:bodyPr>
          <a:lstStyle/>
          <a:p>
            <a:pPr algn="ctr"/>
            <a:r>
              <a:rPr lang="en-US" sz="4000" dirty="0"/>
              <a:t>3 He answered and said to them, "</a:t>
            </a:r>
            <a:r>
              <a:rPr lang="en-US" sz="4000" dirty="0">
                <a:solidFill>
                  <a:srgbClr val="FF0000"/>
                </a:solidFill>
              </a:rPr>
              <a:t>Why do you also transgress the commandment of God because of your tradition?</a:t>
            </a:r>
            <a:r>
              <a:rPr lang="en-US" sz="4000" dirty="0"/>
              <a:t> 4 </a:t>
            </a:r>
            <a:r>
              <a:rPr lang="en-US" sz="4000" dirty="0">
                <a:solidFill>
                  <a:srgbClr val="FF0000"/>
                </a:solidFill>
              </a:rPr>
              <a:t>For God commanded, saying, 'Honor your father and your mother'; and, 'He who curses father or mother, let him be put to death.'  </a:t>
            </a:r>
            <a:r>
              <a:rPr lang="en-US" sz="4000" dirty="0"/>
              <a:t>5 </a:t>
            </a:r>
            <a:r>
              <a:rPr lang="en-US" sz="4000" dirty="0">
                <a:solidFill>
                  <a:srgbClr val="FF0000"/>
                </a:solidFill>
              </a:rPr>
              <a:t>But you say, 'Whoever says to his father or mother, "Whatever profit you might have received from me is a gift to God"—</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963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21021139"/>
          </a:xfrm>
          <a:prstGeom prst="rect">
            <a:avLst/>
          </a:prstGeom>
        </p:spPr>
        <p:txBody>
          <a:bodyPr wrap="square">
            <a:spAutoFit/>
          </a:bodyPr>
          <a:lstStyle/>
          <a:p>
            <a:pPr algn="ctr"/>
            <a:r>
              <a:rPr lang="en-US" sz="4000" dirty="0"/>
              <a:t>6 </a:t>
            </a:r>
            <a:r>
              <a:rPr lang="en-US" sz="4000" dirty="0">
                <a:solidFill>
                  <a:srgbClr val="FF0000"/>
                </a:solidFill>
              </a:rPr>
              <a:t>then he need not honor his father or mother.' Thus you have made the commandment of God of no effect by your tradition. </a:t>
            </a:r>
            <a:r>
              <a:rPr lang="en-US" sz="4000" dirty="0"/>
              <a:t>7 </a:t>
            </a:r>
            <a:r>
              <a:rPr lang="en-US" sz="4000" dirty="0">
                <a:solidFill>
                  <a:srgbClr val="FF0000"/>
                </a:solidFill>
              </a:rPr>
              <a:t>Hypocrites! Well did Isaiah prophesy about you, saying: 8'These people draw near to Me with their mouth, And honor Me with their lips, But their heart is far from Me. </a:t>
            </a:r>
            <a:r>
              <a:rPr lang="en-US" sz="4000" dirty="0"/>
              <a:t>9 </a:t>
            </a:r>
            <a:r>
              <a:rPr lang="en-US" sz="4000" dirty="0">
                <a:solidFill>
                  <a:srgbClr val="FF0000"/>
                </a:solidFill>
              </a:rPr>
              <a:t>And in vain they worship Me, Teaching as doctrines the commandments of men.' " </a:t>
            </a:r>
          </a:p>
          <a:p>
            <a:pPr algn="ctr"/>
            <a:r>
              <a:rPr lang="en-US" sz="4000" dirty="0"/>
              <a:t> </a:t>
            </a: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r>
              <a:rPr lang="en-US" sz="4000" dirty="0">
                <a:solidFill>
                  <a:prstClr val="black"/>
                </a:solidFill>
              </a:rPr>
              <a:t> </a:t>
            </a: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r>
              <a:rPr lang="en-US" sz="4000" b="1" dirty="0">
                <a:solidFill>
                  <a:prstClr val="black"/>
                </a:solidFill>
              </a:rPr>
              <a:t> </a:t>
            </a:r>
            <a:endParaRPr lang="en-US" sz="4000" dirty="0">
              <a:solidFill>
                <a:prstClr val="black"/>
              </a:solidFill>
            </a:endParaRPr>
          </a:p>
          <a:p>
            <a:pPr lvl="0" algn="ctr">
              <a:defRPr/>
            </a:pPr>
            <a:r>
              <a:rPr lang="en-US" sz="4000" dirty="0">
                <a:solidFill>
                  <a:prstClr val="black"/>
                </a:solidFill>
              </a:rPr>
              <a:t> </a:t>
            </a:r>
          </a:p>
          <a:p>
            <a:pPr lvl="0" algn="ctr">
              <a:defRPr/>
            </a:pPr>
            <a:r>
              <a:rPr lang="en-US" sz="4000" dirty="0">
                <a:solidFill>
                  <a:prstClr val="black"/>
                </a:solidFill>
              </a:rPr>
              <a:t> </a:t>
            </a: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r>
              <a:rPr lang="en-US" sz="4000" dirty="0">
                <a:solidFill>
                  <a:prstClr val="black"/>
                </a:solidFill>
              </a:rPr>
              <a:t> </a:t>
            </a: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r>
              <a:rPr lang="en-US" sz="4000" b="1" dirty="0">
                <a:solidFill>
                  <a:prstClr val="black"/>
                </a:solidFill>
              </a:rPr>
              <a:t> </a:t>
            </a:r>
            <a:endParaRPr lang="en-US" sz="4000" dirty="0">
              <a:solidFill>
                <a:prstClr val="black"/>
              </a:solidFill>
            </a:endParaRPr>
          </a:p>
          <a:p>
            <a:pPr lvl="0" algn="ctr">
              <a:defRPr/>
            </a:pPr>
            <a:r>
              <a:rPr lang="en-US" sz="4000" dirty="0">
                <a:solidFill>
                  <a:prstClr val="black"/>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550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8094524"/>
          </a:xfrm>
          <a:prstGeom prst="rect">
            <a:avLst/>
          </a:prstGeom>
        </p:spPr>
        <p:txBody>
          <a:bodyPr wrap="square">
            <a:spAutoFit/>
          </a:bodyPr>
          <a:lstStyle/>
          <a:p>
            <a:pPr algn="ctr"/>
            <a:r>
              <a:rPr lang="en-US" sz="4000" b="1" u="sng" dirty="0"/>
              <a:t>John 19:25-27</a:t>
            </a:r>
            <a:endParaRPr lang="en-US" sz="4000" u="sng" dirty="0"/>
          </a:p>
          <a:p>
            <a:pPr algn="ctr"/>
            <a:r>
              <a:rPr lang="en-US" sz="4000" dirty="0"/>
              <a:t>25 Now there stood by the cross of Jesus His mother, and His mother's sister, Mary the wife of </a:t>
            </a:r>
            <a:r>
              <a:rPr lang="en-US" sz="4000" dirty="0" err="1"/>
              <a:t>Clopas</a:t>
            </a:r>
            <a:r>
              <a:rPr lang="en-US" sz="4000" dirty="0"/>
              <a:t>, and Mary Magdalene. 26 When Jesus therefore saw His mother, and the disciple whom He loved standing by, He said to His mother, </a:t>
            </a:r>
            <a:r>
              <a:rPr lang="en-US" sz="4000" dirty="0">
                <a:solidFill>
                  <a:srgbClr val="FF0000"/>
                </a:solidFill>
              </a:rPr>
              <a:t>"Woman, behold your son!" </a:t>
            </a:r>
            <a:r>
              <a:rPr lang="en-US" sz="4000" dirty="0"/>
              <a:t>27 Then He said to the disciple, </a:t>
            </a:r>
            <a:r>
              <a:rPr lang="en-US" sz="4000" dirty="0">
                <a:solidFill>
                  <a:srgbClr val="FF0000"/>
                </a:solidFill>
              </a:rPr>
              <a:t>"Behold your mother!" </a:t>
            </a:r>
            <a:r>
              <a:rPr lang="en-US" sz="4000" dirty="0"/>
              <a:t>And from that hour that disciple took her to his own home.</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4438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14865608"/>
          </a:xfrm>
          <a:prstGeom prst="rect">
            <a:avLst/>
          </a:prstGeom>
        </p:spPr>
        <p:txBody>
          <a:bodyPr wrap="square">
            <a:spAutoFit/>
          </a:bodyPr>
          <a:lstStyle/>
          <a:p>
            <a:pPr algn="ctr"/>
            <a:r>
              <a:rPr lang="en-US" sz="4000" b="1" u="sng" dirty="0"/>
              <a:t>Acts 1:14</a:t>
            </a:r>
            <a:endParaRPr lang="en-US" sz="4000" u="sng" dirty="0"/>
          </a:p>
          <a:p>
            <a:pPr algn="ctr"/>
            <a:r>
              <a:rPr lang="en-US" sz="4000" dirty="0"/>
              <a:t>“These all continued with one accord in prayer and supplication, with the women and Mary the mother of Jesus, and with His brothers.”</a:t>
            </a:r>
          </a:p>
          <a:p>
            <a:pPr lvl="0" algn="ctr">
              <a:defRPr/>
            </a:pPr>
            <a:r>
              <a:rPr lang="en-US" sz="4000" dirty="0">
                <a:solidFill>
                  <a:prstClr val="black"/>
                </a:solidFill>
              </a:rPr>
              <a:t> </a:t>
            </a: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r>
              <a:rPr lang="en-US" sz="4000" dirty="0">
                <a:solidFill>
                  <a:prstClr val="black"/>
                </a:solidFill>
              </a:rPr>
              <a:t> </a:t>
            </a: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r>
              <a:rPr lang="en-US" sz="4000" b="1" dirty="0">
                <a:solidFill>
                  <a:prstClr val="black"/>
                </a:solidFill>
              </a:rPr>
              <a:t> </a:t>
            </a:r>
            <a:endParaRPr lang="en-US" sz="4000" dirty="0">
              <a:solidFill>
                <a:prstClr val="black"/>
              </a:solidFill>
            </a:endParaRPr>
          </a:p>
          <a:p>
            <a:pPr lvl="0" algn="ctr">
              <a:defRPr/>
            </a:pPr>
            <a:r>
              <a:rPr lang="en-US" sz="4000" dirty="0">
                <a:solidFill>
                  <a:prstClr val="black"/>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001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3170099"/>
          </a:xfrm>
          <a:prstGeom prst="rect">
            <a:avLst/>
          </a:prstGeom>
        </p:spPr>
        <p:txBody>
          <a:bodyPr wrap="square">
            <a:spAutoFit/>
          </a:bodyPr>
          <a:lstStyle/>
          <a:p>
            <a:pPr algn="ctr"/>
            <a:r>
              <a:rPr kumimoji="0" lang="en-US" sz="4000" b="0" i="0" u="none" strike="noStrike" kern="1200" cap="none" spc="0" normalizeH="0" baseline="0" noProof="0" dirty="0">
                <a:ln>
                  <a:noFill/>
                </a:ln>
                <a:solidFill>
                  <a:prstClr val="black"/>
                </a:solidFill>
                <a:effectLst/>
                <a:uLnTx/>
                <a:uFillTx/>
                <a:latin typeface="Calibri"/>
              </a:rPr>
              <a:t> </a:t>
            </a:r>
            <a:r>
              <a:rPr kumimoji="0" lang="en-US" sz="4000" b="1" i="0" u="none" strike="noStrike" kern="1200" cap="none" spc="0" normalizeH="0" baseline="0" noProof="0" dirty="0">
                <a:ln>
                  <a:noFill/>
                </a:ln>
                <a:solidFill>
                  <a:prstClr val="black"/>
                </a:solidFill>
                <a:effectLst/>
                <a:uLnTx/>
                <a:uFillTx/>
                <a:latin typeface="Calibri"/>
              </a:rPr>
              <a:t> </a:t>
            </a:r>
            <a:r>
              <a:rPr lang="en-US" sz="4000" b="1" dirty="0"/>
              <a:t> 20 Then the multitude came together again, so that they could not so much as eat bread.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52218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3170099"/>
          </a:xfrm>
          <a:prstGeom prst="rect">
            <a:avLst/>
          </a:prstGeom>
        </p:spPr>
        <p:txBody>
          <a:bodyPr wrap="square">
            <a:spAutoFit/>
          </a:bodyPr>
          <a:lstStyle/>
          <a:p>
            <a:pPr algn="ctr"/>
            <a:r>
              <a:rPr lang="en-US" sz="4000" dirty="0"/>
              <a:t> </a:t>
            </a:r>
            <a:r>
              <a:rPr lang="en-US" sz="4000" b="1" dirty="0"/>
              <a:t>  21 But when His own people heard about this, they went out to lay hold of Him, for they said, "He is out of His mind."</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lang="en-US" sz="4000" b="1" dirty="0"/>
              <a:t> 22 And the scribes who came down from Jerusalem said, "He has Beelzebub," and, "By the ruler of the demons He casts out demons."</a:t>
            </a:r>
            <a:endParaRPr lang="en-US" sz="4000" dirty="0"/>
          </a:p>
          <a:p>
            <a:pPr algn="ctr"/>
            <a:r>
              <a:rPr lang="en-US" sz="4000" b="1" dirty="0"/>
              <a:t> </a:t>
            </a:r>
            <a:endParaRPr lang="en-US" sz="4000" dirty="0"/>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247864"/>
          </a:xfrm>
          <a:prstGeom prst="rect">
            <a:avLst/>
          </a:prstGeom>
        </p:spPr>
        <p:txBody>
          <a:bodyPr wrap="square">
            <a:spAutoFit/>
          </a:bodyPr>
          <a:lstStyle/>
          <a:p>
            <a:pPr algn="ctr"/>
            <a:r>
              <a:rPr kumimoji="0" lang="en-US" sz="4000" b="1" i="0" u="none" strike="noStrike" kern="1200" cap="none" spc="0" normalizeH="0" baseline="0" noProof="0" dirty="0">
                <a:ln>
                  <a:noFill/>
                </a:ln>
                <a:solidFill>
                  <a:prstClr val="black"/>
                </a:solidFill>
                <a:effectLst/>
                <a:uLnTx/>
                <a:uFillTx/>
                <a:latin typeface="Calibri"/>
              </a:rPr>
              <a:t> </a:t>
            </a:r>
            <a:r>
              <a:rPr lang="en-US" sz="4000" b="1" dirty="0"/>
              <a:t>23 So He called them to Himself and said to them in parables: </a:t>
            </a:r>
            <a:r>
              <a:rPr lang="en-US" sz="4000" b="1" dirty="0">
                <a:solidFill>
                  <a:srgbClr val="FF0000"/>
                </a:solidFill>
              </a:rPr>
              <a:t>"How can Satan cast out Satan? </a:t>
            </a:r>
            <a:r>
              <a:rPr lang="en-US" sz="4000" b="1" dirty="0"/>
              <a:t>24 </a:t>
            </a:r>
            <a:r>
              <a:rPr lang="en-US" sz="4000" b="1" dirty="0">
                <a:solidFill>
                  <a:srgbClr val="FF0000"/>
                </a:solidFill>
              </a:rPr>
              <a:t>If a kingdom is divided against itself, that kingdom cannot stand. </a:t>
            </a:r>
            <a:r>
              <a:rPr lang="en-US" sz="4000" b="1" dirty="0"/>
              <a:t>25 </a:t>
            </a:r>
            <a:r>
              <a:rPr lang="en-US" sz="4000" b="1" dirty="0">
                <a:solidFill>
                  <a:srgbClr val="FF0000"/>
                </a:solidFill>
              </a:rPr>
              <a:t>And if a house is divided against itself, that house cannot stand. </a:t>
            </a:r>
            <a:r>
              <a:rPr lang="en-US" sz="4000" b="1" dirty="0"/>
              <a:t>26 </a:t>
            </a:r>
            <a:r>
              <a:rPr lang="en-US" sz="4000" b="1" dirty="0">
                <a:solidFill>
                  <a:srgbClr val="FF0000"/>
                </a:solidFill>
              </a:rPr>
              <a:t>And if Satan has risen up against himself, and is divided, he cannot stand, but has an end.</a:t>
            </a:r>
            <a:endParaRPr lang="en-US" sz="4000" dirty="0">
              <a:solidFill>
                <a:srgbClr val="FF0000"/>
              </a:solidFill>
            </a:endParaRPr>
          </a:p>
          <a:p>
            <a:pPr algn="ctr"/>
            <a:endParaRPr lang="en-US" sz="40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5403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016758"/>
          </a:xfrm>
          <a:prstGeom prst="rect">
            <a:avLst/>
          </a:prstGeom>
        </p:spPr>
        <p:txBody>
          <a:bodyPr wrap="square">
            <a:spAutoFit/>
          </a:bodyPr>
          <a:lstStyle/>
          <a:p>
            <a:pPr algn="ctr"/>
            <a:r>
              <a:rPr kumimoji="0" lang="en-US" sz="4000" b="1" i="0" u="none" strike="noStrike" kern="1200" cap="none" spc="0" normalizeH="0" baseline="0" noProof="0" dirty="0">
                <a:ln>
                  <a:noFill/>
                </a:ln>
                <a:solidFill>
                  <a:prstClr val="black"/>
                </a:solidFill>
                <a:effectLst/>
                <a:uLnTx/>
                <a:uFillTx/>
                <a:latin typeface="Calibri"/>
              </a:rPr>
              <a:t> </a:t>
            </a:r>
            <a:r>
              <a:rPr kumimoji="0" lang="en-US" sz="4000" b="0" i="0" u="none" strike="noStrike" kern="1200" cap="none" spc="0" normalizeH="0" baseline="0" noProof="0" dirty="0">
                <a:ln>
                  <a:noFill/>
                </a:ln>
                <a:solidFill>
                  <a:prstClr val="black"/>
                </a:solidFill>
                <a:effectLst/>
                <a:uLnTx/>
                <a:uFillTx/>
                <a:latin typeface="Calibri"/>
              </a:rPr>
              <a:t> </a:t>
            </a:r>
            <a:r>
              <a:rPr lang="en-US" sz="4000" b="1" dirty="0"/>
              <a:t>27 </a:t>
            </a:r>
            <a:r>
              <a:rPr lang="en-US" sz="4000" b="1" dirty="0">
                <a:solidFill>
                  <a:srgbClr val="FF0000"/>
                </a:solidFill>
              </a:rPr>
              <a:t>No one can enter a strong man's house and plunder his goods, unless he first binds the strong man. And then he will plunder his house.</a:t>
            </a:r>
            <a:endParaRPr lang="en-US" sz="4000" dirty="0">
              <a:solidFill>
                <a:srgbClr val="FF0000"/>
              </a:solidFill>
            </a:endParaRPr>
          </a:p>
          <a:p>
            <a:pPr algn="ctr"/>
            <a:r>
              <a:rPr lang="en-US" sz="4000" b="1" dirty="0">
                <a:solidFill>
                  <a:srgbClr val="FF0000"/>
                </a:solidFill>
              </a:rPr>
              <a:t> </a:t>
            </a:r>
            <a:endParaRPr lang="en-US" sz="4000" dirty="0">
              <a:solidFill>
                <a:srgbClr val="FF0000"/>
              </a:solidFill>
            </a:endParaRPr>
          </a:p>
          <a:p>
            <a:pPr algn="ctr"/>
            <a:r>
              <a:rPr lang="en-US" sz="4000" dirty="0">
                <a:solidFill>
                  <a:srgbClr val="FF0000"/>
                </a:solidFill>
              </a:rPr>
              <a:t> </a:t>
            </a:r>
          </a:p>
          <a:p>
            <a:pPr algn="ctr"/>
            <a:endParaRPr lang="en-US" sz="40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9226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247864"/>
          </a:xfrm>
          <a:prstGeom prst="rect">
            <a:avLst/>
          </a:prstGeom>
        </p:spPr>
        <p:txBody>
          <a:bodyPr wrap="square">
            <a:spAutoFit/>
          </a:bodyPr>
          <a:lstStyle/>
          <a:p>
            <a:pPr algn="ctr"/>
            <a:r>
              <a:rPr kumimoji="0" lang="en-US" sz="4000" b="1" i="0" u="none" strike="noStrike" kern="1200" cap="none" spc="0" normalizeH="0" baseline="0" noProof="0" dirty="0">
                <a:ln>
                  <a:noFill/>
                </a:ln>
                <a:solidFill>
                  <a:prstClr val="black"/>
                </a:solidFill>
                <a:effectLst/>
                <a:uLnTx/>
                <a:uFillTx/>
                <a:latin typeface="Calibri"/>
              </a:rPr>
              <a:t> </a:t>
            </a:r>
            <a:r>
              <a:rPr kumimoji="0" lang="en-US" sz="4000" b="0" i="0" u="none" strike="noStrike" kern="1200" cap="none" spc="0" normalizeH="0" baseline="0" noProof="0" dirty="0">
                <a:ln>
                  <a:noFill/>
                </a:ln>
                <a:solidFill>
                  <a:prstClr val="black"/>
                </a:solidFill>
                <a:effectLst/>
                <a:uLnTx/>
                <a:uFillTx/>
                <a:latin typeface="Calibri"/>
              </a:rPr>
              <a:t> </a:t>
            </a:r>
            <a:r>
              <a:rPr lang="en-US" sz="4000" b="1" dirty="0"/>
              <a:t>28 </a:t>
            </a:r>
            <a:r>
              <a:rPr lang="en-US" sz="4000" b="1" dirty="0">
                <a:solidFill>
                  <a:srgbClr val="FF0000"/>
                </a:solidFill>
              </a:rPr>
              <a:t>"Assuredly, I say to you, all sins will be forgiven the sons of men, and whatever blasphemies they may utter; </a:t>
            </a:r>
            <a:r>
              <a:rPr lang="en-US" sz="4000" b="1" dirty="0"/>
              <a:t>29 </a:t>
            </a:r>
            <a:r>
              <a:rPr lang="en-US" sz="4000" b="1" dirty="0">
                <a:solidFill>
                  <a:srgbClr val="FF0000"/>
                </a:solidFill>
              </a:rPr>
              <a:t>but he who blasphemes against the Holy Spirit never has forgiveness, but is subject to eternal condemnation"—</a:t>
            </a:r>
            <a:r>
              <a:rPr lang="en-US" sz="4000" b="1" dirty="0"/>
              <a:t>30 </a:t>
            </a:r>
            <a:r>
              <a:rPr lang="en-US" sz="4000" b="1" dirty="0">
                <a:solidFill>
                  <a:srgbClr val="FF0000"/>
                </a:solidFill>
              </a:rPr>
              <a:t>because they said, "He has an unclean spirit."</a:t>
            </a:r>
            <a:endParaRPr lang="en-US" sz="4000" dirty="0">
              <a:solidFill>
                <a:srgbClr val="FF0000"/>
              </a:solidFill>
            </a:endParaRP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29848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22466</TotalTime>
  <Words>1084</Words>
  <Application>Microsoft Office PowerPoint</Application>
  <PresentationFormat>On-screen Show (4:3)</PresentationFormat>
  <Paragraphs>194</Paragraphs>
  <Slides>37</Slides>
  <Notes>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37</vt:i4>
      </vt:variant>
    </vt:vector>
  </HeadingPairs>
  <TitlesOfParts>
    <vt:vector size="44" baseType="lpstr">
      <vt:lpstr>Arial</vt:lpstr>
      <vt:lpstr>Calibri</vt:lpstr>
      <vt:lpstr>Constantia</vt:lpstr>
      <vt:lpstr>Wingdings 2</vt:lpstr>
      <vt:lpstr>Flow</vt:lpstr>
      <vt:lpstr>1_Office Theme</vt:lpstr>
      <vt:lpstr>1_Flow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Placido Soliven</dc:creator>
  <cp:lastModifiedBy>Placido soliven</cp:lastModifiedBy>
  <cp:revision>1417</cp:revision>
  <dcterms:created xsi:type="dcterms:W3CDTF">2013-06-05T21:04:28Z</dcterms:created>
  <dcterms:modified xsi:type="dcterms:W3CDTF">2018-10-04T07:15:10Z</dcterms:modified>
</cp:coreProperties>
</file>