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36"/>
  </p:notesMasterIdLst>
  <p:sldIdLst>
    <p:sldId id="907" r:id="rId5"/>
    <p:sldId id="698" r:id="rId6"/>
    <p:sldId id="258" r:id="rId7"/>
    <p:sldId id="894" r:id="rId8"/>
    <p:sldId id="617" r:id="rId9"/>
    <p:sldId id="840" r:id="rId10"/>
    <p:sldId id="841" r:id="rId11"/>
    <p:sldId id="842" r:id="rId12"/>
    <p:sldId id="843" r:id="rId13"/>
    <p:sldId id="848" r:id="rId14"/>
    <p:sldId id="844" r:id="rId15"/>
    <p:sldId id="846" r:id="rId16"/>
    <p:sldId id="847" r:id="rId17"/>
    <p:sldId id="615" r:id="rId18"/>
    <p:sldId id="882" r:id="rId19"/>
    <p:sldId id="883" r:id="rId20"/>
    <p:sldId id="259" r:id="rId21"/>
    <p:sldId id="884" r:id="rId22"/>
    <p:sldId id="838" r:id="rId23"/>
    <p:sldId id="839" r:id="rId24"/>
    <p:sldId id="616" r:id="rId25"/>
    <p:sldId id="885" r:id="rId26"/>
    <p:sldId id="806" r:id="rId27"/>
    <p:sldId id="807" r:id="rId28"/>
    <p:sldId id="260" r:id="rId29"/>
    <p:sldId id="374" r:id="rId30"/>
    <p:sldId id="799" r:id="rId31"/>
    <p:sldId id="704" r:id="rId32"/>
    <p:sldId id="706" r:id="rId33"/>
    <p:sldId id="707" r:id="rId34"/>
    <p:sldId id="29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10/18/2018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10/18/2018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10/18/2018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10/18/2018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10/18/2018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34695398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27703085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4274410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6749642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15868205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9697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20435386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35850510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23878517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4152498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9996501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2749641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10/18/2018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10/18/2018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69936278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211635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29 </a:t>
            </a:r>
            <a:r>
              <a:rPr lang="en-US" sz="4000" b="1" dirty="0">
                <a:solidFill>
                  <a:srgbClr val="FF0000"/>
                </a:solidFill>
              </a:rPr>
              <a:t>But when the grain ripens, immediately he puts in the sickle, because the harvest has come." </a:t>
            </a:r>
            <a:endParaRPr lang="en-US" sz="4000" dirty="0">
              <a:solidFill>
                <a:srgbClr val="FF0000"/>
              </a:solidFill>
            </a:endParaRPr>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21 And He said to them, </a:t>
            </a:r>
            <a:r>
              <a:rPr lang="en-US" sz="4000" b="1" dirty="0">
                <a:solidFill>
                  <a:srgbClr val="FF0000"/>
                </a:solidFill>
              </a:rPr>
              <a:t>"Is a lamp brought to be put under a basket or under a bed? Is it not to be set on a lampstand? </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Matthew 5:13-16</a:t>
            </a:r>
            <a:endParaRPr lang="en-US" sz="4000" u="sng" dirty="0"/>
          </a:p>
          <a:p>
            <a:pPr algn="ctr"/>
            <a:r>
              <a:rPr lang="en-US" sz="4000" dirty="0"/>
              <a:t>13 </a:t>
            </a:r>
            <a:r>
              <a:rPr lang="en-US" sz="4000" dirty="0">
                <a:solidFill>
                  <a:srgbClr val="FF0000"/>
                </a:solidFill>
              </a:rPr>
              <a:t>"You are the salt of the earth; but if the salt loses its flavor, how shall it be seasoned? It is then good for nothing but to be thrown out and trampled underfoot by men. </a:t>
            </a:r>
            <a:r>
              <a:rPr lang="en-US" sz="4000" dirty="0"/>
              <a:t>14 </a:t>
            </a:r>
            <a:r>
              <a:rPr lang="en-US" sz="4000" dirty="0">
                <a:solidFill>
                  <a:srgbClr val="FF0000"/>
                </a:solidFill>
              </a:rPr>
              <a:t>You are the light of the world. A city that is set on a hill cannot be hidden.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15 </a:t>
            </a:r>
            <a:r>
              <a:rPr lang="en-US" sz="4000" dirty="0">
                <a:solidFill>
                  <a:srgbClr val="FF0000"/>
                </a:solidFill>
              </a:rPr>
              <a:t>Nor do they light a lamp and put it under a basket, but on a lampstand, and it gives light to all who are in the house. </a:t>
            </a:r>
            <a:r>
              <a:rPr lang="en-US" sz="4000" dirty="0"/>
              <a:t>16 </a:t>
            </a:r>
            <a:r>
              <a:rPr lang="en-US" sz="4000" dirty="0">
                <a:solidFill>
                  <a:srgbClr val="FF0000"/>
                </a:solidFill>
              </a:rPr>
              <a:t>Let your light so shine before men, that they may see your good works and glorify your Father in heaven. </a:t>
            </a:r>
          </a:p>
          <a:p>
            <a:pPr algn="ctr"/>
            <a:r>
              <a:rPr lang="en-US" sz="4000" dirty="0">
                <a:solidFill>
                  <a:srgbClr val="FF0000"/>
                </a:solidFill>
              </a:rPr>
              <a:t> </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5632311"/>
          </a:xfrm>
          <a:prstGeom prst="rect">
            <a:avLst/>
          </a:prstGeom>
        </p:spPr>
        <p:txBody>
          <a:bodyPr wrap="square">
            <a:spAutoFit/>
          </a:bodyPr>
          <a:lstStyle/>
          <a:p>
            <a:pPr algn="ctr"/>
            <a:r>
              <a:rPr lang="en-US" sz="4000" b="1" dirty="0">
                <a:solidFill>
                  <a:srgbClr val="FF0000"/>
                </a:solidFill>
              </a:rPr>
              <a:t> </a:t>
            </a:r>
            <a:r>
              <a:rPr lang="en-US" sz="4000" b="1" dirty="0"/>
              <a:t>22 </a:t>
            </a:r>
            <a:r>
              <a:rPr lang="en-US" sz="4000" b="1" dirty="0">
                <a:solidFill>
                  <a:srgbClr val="FF0000"/>
                </a:solidFill>
              </a:rPr>
              <a:t>For there is nothing hidden which will not be revealed, nor has anything been kept secret but that it should come to light. </a:t>
            </a:r>
            <a:endParaRPr lang="en-US" sz="4000" dirty="0">
              <a:solidFill>
                <a:srgbClr val="FF0000"/>
              </a:solidFill>
            </a:endParaRPr>
          </a:p>
          <a:p>
            <a:pPr algn="ctr"/>
            <a:endParaRPr lang="en-US" sz="4000" b="1" dirty="0">
              <a:solidFill>
                <a:srgbClr val="FF0000"/>
              </a:solidFill>
            </a:endParaRPr>
          </a:p>
          <a:p>
            <a:pPr algn="ctr"/>
            <a:endParaRPr lang="en-US" sz="4000" b="1" dirty="0">
              <a:solidFill>
                <a:srgbClr val="FF0000"/>
              </a:solidFill>
            </a:endParaRPr>
          </a:p>
          <a:p>
            <a:pPr algn="ctr"/>
            <a:r>
              <a:rPr lang="en-US" sz="4000" b="1" dirty="0">
                <a:solidFill>
                  <a:srgbClr val="FF0000"/>
                </a:solidFill>
              </a:rPr>
              <a:t> </a:t>
            </a:r>
          </a:p>
          <a:p>
            <a:pPr algn="ctr"/>
            <a:r>
              <a:rPr lang="en-US" sz="4000" b="1" dirty="0">
                <a:solidFill>
                  <a:srgbClr val="FF0000"/>
                </a:solidFill>
              </a:rPr>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94359"/>
          </a:xfrm>
          <a:prstGeom prst="rect">
            <a:avLst/>
          </a:prstGeom>
        </p:spPr>
        <p:txBody>
          <a:bodyPr wrap="square">
            <a:spAutoFit/>
          </a:bodyPr>
          <a:lstStyle/>
          <a:p>
            <a:pPr algn="ctr"/>
            <a:r>
              <a:rPr lang="en-US" sz="3700" b="1" u="sng" dirty="0"/>
              <a:t>Romans 16:25-27</a:t>
            </a:r>
            <a:endParaRPr lang="en-US" sz="3700" u="sng" dirty="0"/>
          </a:p>
          <a:p>
            <a:pPr algn="ctr"/>
            <a:r>
              <a:rPr lang="en-US" sz="3700" dirty="0"/>
              <a:t>25 Now to Him who is able to establish you according to my gospel and the preaching of Jesus Christ, according to the revelation of the mystery kept secret since the world began 26 but now has been made manifest, and by the prophetic Scriptures has been made known to all nations, according to the commandment of the everlasting God, for obedience to the faith-- 27 to God, alone wise, be glory through Jesus Christ forever. Amen.</a:t>
            </a:r>
          </a:p>
          <a:p>
            <a:pPr algn="ctr"/>
            <a:endParaRPr lang="en-US" sz="3700" dirty="0"/>
          </a:p>
        </p:txBody>
      </p:sp>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 </a:t>
            </a:r>
            <a:r>
              <a:rPr lang="en-US" sz="4000" b="1" dirty="0"/>
              <a:t>23 </a:t>
            </a:r>
            <a:r>
              <a:rPr lang="en-US" sz="4000" b="1" dirty="0">
                <a:solidFill>
                  <a:srgbClr val="FF0000"/>
                </a:solidFill>
              </a:rPr>
              <a:t>If anyone has ears to hear, let him hear."</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u="sng" dirty="0"/>
              <a:t> </a:t>
            </a:r>
            <a:r>
              <a:rPr lang="en-US" sz="4000" b="1" u="sng" dirty="0"/>
              <a:t>  Revelation 2:7</a:t>
            </a:r>
            <a:endParaRPr lang="en-US" sz="4000" u="sng" dirty="0"/>
          </a:p>
          <a:p>
            <a:pPr algn="ctr"/>
            <a:r>
              <a:rPr lang="en-US" sz="4000" dirty="0"/>
              <a:t>“He who has an ear, let him hear what the Spirit says to the churches. To him who overcomes I will give to eat from the tree of life, which is in the midst of the Paradise of God." '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24 Then He said to them, </a:t>
            </a:r>
            <a:r>
              <a:rPr lang="en-US" sz="4000" b="1" dirty="0">
                <a:solidFill>
                  <a:srgbClr val="FF0000"/>
                </a:solidFill>
              </a:rPr>
              <a:t>"Take heed what you hear. With the same measure you use, it will be measured to you; and to you who hear, more will be given.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kumimoji="0" lang="en-US" sz="4000" b="1" i="0" u="sng" strike="noStrike" kern="1200" cap="none" spc="0" normalizeH="0" baseline="0" noProof="0" dirty="0">
                <a:ln>
                  <a:noFill/>
                </a:ln>
                <a:solidFill>
                  <a:prstClr val="black"/>
                </a:solidFill>
                <a:effectLst/>
                <a:uLnTx/>
                <a:uFillTx/>
                <a:latin typeface="Calibri"/>
              </a:rPr>
              <a:t> </a:t>
            </a:r>
            <a:r>
              <a:rPr lang="en-US" sz="4000" b="1" u="sng" dirty="0"/>
              <a:t>Matthew 7:1-6</a:t>
            </a:r>
            <a:endParaRPr lang="en-US" sz="4000" u="sng" dirty="0"/>
          </a:p>
          <a:p>
            <a:pPr algn="ctr"/>
            <a:r>
              <a:rPr lang="en-US" sz="4000" dirty="0"/>
              <a:t>1 </a:t>
            </a:r>
            <a:r>
              <a:rPr lang="en-US" sz="4000" dirty="0">
                <a:solidFill>
                  <a:srgbClr val="FF0000"/>
                </a:solidFill>
              </a:rPr>
              <a:t>"Judge not, that you be not judged. </a:t>
            </a:r>
            <a:r>
              <a:rPr lang="en-US" sz="4000" dirty="0"/>
              <a:t>2 </a:t>
            </a:r>
            <a:r>
              <a:rPr lang="en-US" sz="4000" dirty="0">
                <a:solidFill>
                  <a:srgbClr val="FF0000"/>
                </a:solidFill>
              </a:rPr>
              <a:t>For with what judgment you judge, you will be judged; and with the measure you use, it will be measured back to you.</a:t>
            </a:r>
            <a:r>
              <a:rPr lang="en-US" sz="4000" dirty="0"/>
              <a:t> 3 </a:t>
            </a:r>
            <a:r>
              <a:rPr lang="en-US" sz="4000" dirty="0">
                <a:solidFill>
                  <a:srgbClr val="FF0000"/>
                </a:solidFill>
              </a:rPr>
              <a:t>And why do you look at the speck in your brother's eye, but do not consider the plank in your own eye?</a:t>
            </a:r>
            <a:r>
              <a:rPr lang="en-US" sz="4000" dirty="0"/>
              <a:t> 4 </a:t>
            </a:r>
            <a:r>
              <a:rPr lang="en-US" sz="4000" dirty="0">
                <a:solidFill>
                  <a:srgbClr val="FF0000"/>
                </a:solidFill>
              </a:rPr>
              <a:t>Or how can you say to your brother, 'Let me remove the speck from your eye'; and look, a plank is in your own eye?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kumimoji="0" lang="en-US" sz="4000" b="0" i="0" u="none" strike="noStrike" kern="1200" cap="none" spc="0" normalizeH="0" baseline="0" noProof="0" dirty="0">
                <a:ln>
                  <a:noFill/>
                </a:ln>
                <a:solidFill>
                  <a:prstClr val="black"/>
                </a:solidFill>
                <a:effectLst/>
                <a:uLnTx/>
                <a:uFillTx/>
                <a:latin typeface="Calibri"/>
              </a:rPr>
              <a:t> </a:t>
            </a:r>
            <a:r>
              <a:rPr lang="en-US" sz="4000" dirty="0"/>
              <a:t>5 </a:t>
            </a:r>
            <a:r>
              <a:rPr lang="en-US" sz="4000" dirty="0">
                <a:solidFill>
                  <a:srgbClr val="FF0000"/>
                </a:solidFill>
              </a:rPr>
              <a:t>Hypocrite! First remove the plank from your own eye, and then you will see clearly to remove the speck out of your brother's eye. </a:t>
            </a:r>
            <a:r>
              <a:rPr lang="en-US" sz="4000" dirty="0"/>
              <a:t>6 </a:t>
            </a:r>
            <a:r>
              <a:rPr lang="en-US" sz="4000" dirty="0">
                <a:solidFill>
                  <a:srgbClr val="FF0000"/>
                </a:solidFill>
              </a:rPr>
              <a:t>Do not give what is holy to the dogs; nor cast your pearls before swine, lest they trample them under their feet, and turn and tear you in pieces. </a:t>
            </a:r>
          </a:p>
          <a:p>
            <a:pPr algn="ctr"/>
            <a:r>
              <a:rPr lang="en-US" sz="4000" b="1" dirty="0">
                <a:solidFill>
                  <a:srgbClr val="FF0000"/>
                </a:solidFill>
              </a:rPr>
              <a:t>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5632311"/>
          </a:xfrm>
          <a:prstGeom prst="rect">
            <a:avLst/>
          </a:prstGeom>
        </p:spPr>
        <p:txBody>
          <a:bodyPr wrap="square">
            <a:spAutoFit/>
          </a:bodyPr>
          <a:lstStyle/>
          <a:p>
            <a:pPr algn="ctr"/>
            <a:r>
              <a:rPr lang="en-US" sz="4000" b="1" dirty="0"/>
              <a:t>25 </a:t>
            </a:r>
            <a:r>
              <a:rPr lang="en-US" sz="4000" b="1" dirty="0">
                <a:solidFill>
                  <a:srgbClr val="FF0000"/>
                </a:solidFill>
              </a:rPr>
              <a:t>For whoever has, to him more will be given; but whoever does not have, even what he has will be taken away from him." </a:t>
            </a:r>
            <a:endParaRPr lang="en-US" sz="4000" dirty="0">
              <a:solidFill>
                <a:srgbClr val="FF0000"/>
              </a:solidFill>
            </a:endParaRPr>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solidFill>
                  <a:srgbClr val="FF0000"/>
                </a:solidFill>
              </a:rPr>
              <a:t> </a:t>
            </a:r>
          </a:p>
          <a:p>
            <a:pPr algn="ctr"/>
            <a:endParaRPr lang="en-US" sz="4000" dirty="0">
              <a:solidFill>
                <a:srgbClr val="FF0000"/>
              </a:solidFill>
            </a:endParaRP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5016758"/>
          </a:xfrm>
          <a:prstGeom prst="rect">
            <a:avLst/>
          </a:prstGeom>
        </p:spPr>
        <p:txBody>
          <a:bodyPr wrap="square">
            <a:spAutoFit/>
          </a:bodyPr>
          <a:lstStyle/>
          <a:p>
            <a:pPr algn="ctr"/>
            <a:r>
              <a:rPr lang="en-US" sz="4000" b="1" u="sng" dirty="0"/>
              <a:t>Luke 8:18</a:t>
            </a:r>
            <a:endParaRPr lang="en-US" sz="4000" u="sng" dirty="0"/>
          </a:p>
          <a:p>
            <a:pPr algn="ctr"/>
            <a:r>
              <a:rPr lang="en-US" sz="4000" dirty="0">
                <a:solidFill>
                  <a:srgbClr val="FF0000"/>
                </a:solidFill>
              </a:rPr>
              <a:t>Pay attention, therefore, to how you listen. Whoever has will be given more, but whoever does not have, even what he thinks he has will be taken away from him."</a:t>
            </a:r>
          </a:p>
          <a:p>
            <a:pPr algn="ctr"/>
            <a:r>
              <a:rPr lang="en-US" sz="4000" dirty="0">
                <a:solidFill>
                  <a:srgbClr val="FF0000"/>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15481161"/>
          </a:xfrm>
          <a:prstGeom prst="rect">
            <a:avLst/>
          </a:prstGeom>
        </p:spPr>
        <p:txBody>
          <a:bodyPr wrap="square">
            <a:spAutoFit/>
          </a:bodyPr>
          <a:lstStyle/>
          <a:p>
            <a:pPr algn="ctr"/>
            <a:r>
              <a:rPr lang="en-US" sz="4000" b="1" dirty="0"/>
              <a:t>26 And He said, </a:t>
            </a:r>
            <a:r>
              <a:rPr lang="en-US" sz="4000" b="1" dirty="0">
                <a:solidFill>
                  <a:srgbClr val="FF0000"/>
                </a:solidFill>
              </a:rPr>
              <a:t>"The kingdom of God is as if a man should scatter seed on the ground,</a:t>
            </a:r>
            <a:r>
              <a:rPr lang="en-US" sz="4000" b="1" dirty="0"/>
              <a:t> 27 </a:t>
            </a:r>
            <a:r>
              <a:rPr lang="en-US" sz="4000" b="1" dirty="0">
                <a:solidFill>
                  <a:srgbClr val="FF0000"/>
                </a:solidFill>
              </a:rPr>
              <a:t>and should sleep by night and rise by day, and the seed should sprout and grow, he himself does not know how. </a:t>
            </a:r>
            <a:r>
              <a:rPr lang="en-US" sz="4000" b="1" dirty="0"/>
              <a:t>28 </a:t>
            </a:r>
            <a:r>
              <a:rPr lang="en-US" sz="4000" b="1" dirty="0">
                <a:solidFill>
                  <a:srgbClr val="FF0000"/>
                </a:solidFill>
              </a:rPr>
              <a:t>For the earth yields crops by itself: first the blade, then the head, after that the full grain in the head. </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6247864"/>
          </a:xfrm>
          <a:prstGeom prst="rect">
            <a:avLst/>
          </a:prstGeom>
        </p:spPr>
        <p:txBody>
          <a:bodyPr wrap="square">
            <a:spAutoFit/>
          </a:bodyPr>
          <a:lstStyle/>
          <a:p>
            <a:pPr algn="ctr"/>
            <a:r>
              <a:rPr lang="en-US" sz="4000" b="1" u="sng" dirty="0"/>
              <a:t> 2 Peter 3:17-18</a:t>
            </a:r>
            <a:endParaRPr lang="en-US" sz="4000" u="sng" dirty="0"/>
          </a:p>
          <a:p>
            <a:pPr algn="ctr"/>
            <a:r>
              <a:rPr lang="en-US" sz="4000" dirty="0"/>
              <a:t>17 You therefore, beloved, since you know this beforehand, beware lest you also fall from your own steadfastness, being led away with the error of the wicked; 18 but grow in the grace and knowledge of our Lord and Savior Jesus Christ. To Him be the glory both now and forever. Amen.</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29 </a:t>
            </a:r>
            <a:r>
              <a:rPr lang="en-US" sz="4000" b="1" dirty="0">
                <a:solidFill>
                  <a:srgbClr val="FF0000"/>
                </a:solidFill>
              </a:rPr>
              <a:t>But when the grain ripens, immediately he puts in the sickle, because the harvest has come." </a:t>
            </a:r>
            <a:endParaRPr lang="en-US" sz="4000" dirty="0">
              <a:solidFill>
                <a:srgbClr val="FF0000"/>
              </a:solidFill>
            </a:endParaRPr>
          </a:p>
          <a:p>
            <a:pPr lvl="0" algn="ctr">
              <a:defRPr/>
            </a:pPr>
            <a:endParaRPr lang="en-US" sz="4000" b="1" dirty="0">
              <a:solidFill>
                <a:prstClr val="black"/>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Webster’s Dictionary defines the word tribulation as: 1. grievous trouble; severe trial or suffering. 2. an instance of this; an affliction, trouble, etc.</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3" name="Picture 2" descr="Biblical Holiday Chart_001.pn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2 Corinthians 6:1-2</a:t>
            </a:r>
            <a:endParaRPr lang="en-US" sz="4000" u="sng" dirty="0"/>
          </a:p>
          <a:p>
            <a:pPr algn="ctr"/>
            <a:r>
              <a:rPr lang="en-US" sz="4000" dirty="0"/>
              <a:t>1 We then, as workers together with Him also plead with you not to receive the grace of God in vain. 2 For He says: "In an acceptable time I have heard you, And in the day of salvation I have helped you." Behold, now is the accepted time; behold, now is the day of salvation. </a:t>
            </a:r>
          </a:p>
          <a:p>
            <a:pPr algn="ctr"/>
            <a:r>
              <a:rPr lang="en-US" sz="4000" dirty="0"/>
              <a:t> </a:t>
            </a:r>
          </a:p>
          <a:p>
            <a:pPr algn="ctr"/>
            <a:endParaRPr lang="en-US" sz="4000" dirty="0"/>
          </a:p>
        </p:txBody>
      </p:sp>
    </p:spTree>
    <p:extLst>
      <p:ext uri="{BB962C8B-B14F-4D97-AF65-F5344CB8AC3E}">
        <p14:creationId xmlns:p14="http://schemas.microsoft.com/office/powerpoint/2010/main" val="360790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0405586"/>
          </a:xfrm>
          <a:prstGeom prst="rect">
            <a:avLst/>
          </a:prstGeom>
        </p:spPr>
        <p:txBody>
          <a:bodyPr wrap="square">
            <a:spAutoFit/>
          </a:bodyPr>
          <a:lstStyle/>
          <a:p>
            <a:pPr algn="ctr"/>
            <a:r>
              <a:rPr lang="en-US" sz="4000" b="1" u="sng" dirty="0"/>
              <a:t>Matthew 4:12-17</a:t>
            </a:r>
            <a:endParaRPr lang="en-US" sz="4000" u="sng" dirty="0"/>
          </a:p>
          <a:p>
            <a:pPr algn="ctr"/>
            <a:r>
              <a:rPr lang="en-US" sz="4000" dirty="0"/>
              <a:t>12 Now when Jesus heard that John had been put in prison, He departed to Galilee. 13 And leaving Nazareth, He came and dwelt in Capernaum, which is by the sea, in the regions of Zebulun and Naphtali, 14 that it might be fulfilled which was spoken by Isaiah the prophet, saying: </a:t>
            </a:r>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634502"/>
          </a:xfrm>
          <a:prstGeom prst="rect">
            <a:avLst/>
          </a:prstGeom>
        </p:spPr>
        <p:txBody>
          <a:bodyPr wrap="square">
            <a:spAutoFit/>
          </a:bodyPr>
          <a:lstStyle/>
          <a:p>
            <a:pPr algn="ctr"/>
            <a:r>
              <a:rPr lang="en-US" sz="4000" dirty="0"/>
              <a:t> 15 "The land of Zebulun and the land of Naphtali, By the way of the sea, beyond the Jordan, Galilee of the Gentiles: 16 The people who sat in darkness have seen a great light, And upon those who sat in the region and shadow of death </a:t>
            </a:r>
          </a:p>
          <a:p>
            <a:pPr algn="ctr"/>
            <a:r>
              <a:rPr lang="en-US" sz="4000" dirty="0"/>
              <a:t>Light has dawned."  </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algn="ctr"/>
            <a:endParaRPr lang="en-US" sz="4000" b="1" dirty="0"/>
          </a:p>
          <a:p>
            <a:pPr algn="ctr"/>
            <a:endParaRPr lang="en-US" sz="4000" b="1"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Let Your Lamp Shine Bright</a:t>
            </a:r>
            <a:endParaRPr lang="en-US" sz="3200" dirty="0"/>
          </a:p>
          <a:p>
            <a:pPr algn="ctr"/>
            <a:r>
              <a:rPr lang="en-US" sz="2800" b="1" dirty="0"/>
              <a:t>by Pastor Fee Soliven</a:t>
            </a:r>
            <a:endParaRPr lang="en-US" sz="2800" dirty="0"/>
          </a:p>
          <a:p>
            <a:pPr algn="ctr"/>
            <a:r>
              <a:rPr lang="en-US" sz="3200" b="1" dirty="0"/>
              <a:t>Mark 4:21-29</a:t>
            </a:r>
            <a:endParaRPr lang="en-US" sz="3200" dirty="0"/>
          </a:p>
          <a:p>
            <a:pPr algn="ctr"/>
            <a:r>
              <a:rPr lang="en-US" sz="3200" b="1" dirty="0"/>
              <a:t>Wednesday Evening</a:t>
            </a:r>
            <a:endParaRPr lang="en-US" sz="3200" dirty="0"/>
          </a:p>
          <a:p>
            <a:pPr algn="ctr"/>
            <a:r>
              <a:rPr lang="en-US" sz="3200" b="1" dirty="0"/>
              <a:t>October 17,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018949"/>
          </a:xfrm>
          <a:prstGeom prst="rect">
            <a:avLst/>
          </a:prstGeom>
        </p:spPr>
        <p:txBody>
          <a:bodyPr wrap="square">
            <a:spAutoFit/>
          </a:bodyPr>
          <a:lstStyle/>
          <a:p>
            <a:pPr algn="ctr"/>
            <a:r>
              <a:rPr lang="en-US" sz="4000" dirty="0"/>
              <a:t>17 From that time Jesus began to preach and to say, "Repent, for the kingdom of heaven is at hand."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b="1" dirty="0">
                <a:solidFill>
                  <a:srgbClr val="FF0000"/>
                </a:solidFill>
              </a:rPr>
              <a:t> </a:t>
            </a:r>
            <a:r>
              <a:rPr lang="en-US" sz="4000" b="1" dirty="0"/>
              <a:t>21</a:t>
            </a:r>
            <a:r>
              <a:rPr lang="en-US" sz="4000" b="1" dirty="0">
                <a:solidFill>
                  <a:srgbClr val="FF0000"/>
                </a:solidFill>
              </a:rPr>
              <a:t> And He said to them, "Is a lamp brought to be put under a basket or under a bed? Is it not to be set on a lampstand? </a:t>
            </a:r>
            <a:endParaRPr lang="en-US" sz="4000" dirty="0">
              <a:solidFill>
                <a:srgbClr val="FF0000"/>
              </a:solidFill>
            </a:endParaRPr>
          </a:p>
          <a:p>
            <a:pPr algn="ct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 22 </a:t>
            </a:r>
            <a:r>
              <a:rPr lang="en-US" sz="4000" b="1" dirty="0">
                <a:solidFill>
                  <a:srgbClr val="FF0000"/>
                </a:solidFill>
              </a:rPr>
              <a:t>For there is nothing hidden which will not be revealed, nor has anything been kept secret but that it should come to light. </a:t>
            </a:r>
            <a:endParaRPr lang="en-US" sz="4000" dirty="0">
              <a:solidFill>
                <a:srgbClr val="FF0000"/>
              </a:solidFill>
            </a:endParaRP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kumimoji="0" lang="en-US" sz="4000" b="0" i="0" u="none" strike="noStrike" kern="1200" cap="none" spc="0" normalizeH="0" baseline="0" noProof="0" dirty="0">
                <a:ln>
                  <a:noFill/>
                </a:ln>
                <a:solidFill>
                  <a:prstClr val="black"/>
                </a:solidFill>
                <a:effectLst/>
                <a:uLnTx/>
                <a:uFillTx/>
                <a:latin typeface="Calibri"/>
              </a:rPr>
              <a:t> </a:t>
            </a:r>
            <a:r>
              <a:rPr lang="en-US" sz="4000" b="1" dirty="0"/>
              <a:t>23 </a:t>
            </a:r>
            <a:r>
              <a:rPr lang="en-US" sz="4000" b="1" dirty="0">
                <a:solidFill>
                  <a:srgbClr val="FF0000"/>
                </a:solidFill>
              </a:rPr>
              <a:t>If anyone has ears to hear, </a:t>
            </a:r>
          </a:p>
          <a:p>
            <a:pPr algn="ctr"/>
            <a:r>
              <a:rPr lang="en-US" sz="4000" b="1" dirty="0">
                <a:solidFill>
                  <a:srgbClr val="FF0000"/>
                </a:solidFill>
              </a:rPr>
              <a:t>let him hear."</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dirty="0"/>
              <a:t> </a:t>
            </a:r>
            <a:r>
              <a:rPr lang="en-US" sz="4000" b="1" dirty="0"/>
              <a:t>24 Then He said to them, </a:t>
            </a:r>
            <a:r>
              <a:rPr lang="en-US" sz="4000" b="1" dirty="0">
                <a:solidFill>
                  <a:srgbClr val="FF0000"/>
                </a:solidFill>
              </a:rPr>
              <a:t>"Take heed what you hear. With the same measure you use, it will be measured to you; and to you who hear, more will be given. </a:t>
            </a:r>
            <a:endParaRPr lang="en-US" sz="4000" dirty="0">
              <a:solidFill>
                <a:srgbClr val="FF0000"/>
              </a:solidFill>
            </a:endParaRP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25 </a:t>
            </a:r>
            <a:r>
              <a:rPr lang="en-US" sz="4000" b="1" dirty="0">
                <a:solidFill>
                  <a:srgbClr val="FF0000"/>
                </a:solidFill>
              </a:rPr>
              <a:t>For whoever has, to him more will be given; but whoever does not have, even what he has will be taken away from him." </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 26 And He said, </a:t>
            </a:r>
            <a:r>
              <a:rPr lang="en-US" sz="4000" b="1" dirty="0">
                <a:solidFill>
                  <a:srgbClr val="FF0000"/>
                </a:solidFill>
              </a:rPr>
              <a:t>"The kingdom of God is as if a man should scatter seed on the ground,</a:t>
            </a:r>
            <a:r>
              <a:rPr lang="en-US" sz="4000" b="1" dirty="0"/>
              <a:t> 27 </a:t>
            </a:r>
            <a:r>
              <a:rPr lang="en-US" sz="4000" b="1" dirty="0">
                <a:solidFill>
                  <a:srgbClr val="FF0000"/>
                </a:solidFill>
              </a:rPr>
              <a:t>and should sleep by night and rise by day, and the seed should sprout and grow, he himself does not know how.</a:t>
            </a:r>
            <a:r>
              <a:rPr lang="en-US" sz="4000" b="1" dirty="0"/>
              <a:t> 28 </a:t>
            </a:r>
            <a:r>
              <a:rPr lang="en-US" sz="4000" b="1" dirty="0">
                <a:solidFill>
                  <a:srgbClr val="FF0000"/>
                </a:solidFill>
              </a:rPr>
              <a:t>For the earth yields crops by itself: first the blade, then the head, after that the full grain in the head.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22561</TotalTime>
  <Words>696</Words>
  <Application>Microsoft Office PowerPoint</Application>
  <PresentationFormat>On-screen Show (4:3)</PresentationFormat>
  <Paragraphs>147</Paragraphs>
  <Slides>31</Slides>
  <Notes>4</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31</vt:i4>
      </vt:variant>
    </vt:vector>
  </HeadingPairs>
  <TitlesOfParts>
    <vt:vector size="40" baseType="lpstr">
      <vt:lpstr>Arial</vt:lpstr>
      <vt:lpstr>Calibri</vt:lpstr>
      <vt:lpstr>Constantia</vt:lpstr>
      <vt:lpstr>Verdana</vt:lpstr>
      <vt:lpstr>Wingdings 2</vt:lpstr>
      <vt:lpstr>Flow</vt:lpstr>
      <vt:lpstr>1_Office Theme</vt:lpstr>
      <vt:lpstr>1_Flow</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1430</cp:revision>
  <dcterms:created xsi:type="dcterms:W3CDTF">2013-06-05T21:04:28Z</dcterms:created>
  <dcterms:modified xsi:type="dcterms:W3CDTF">2018-10-18T10:53:43Z</dcterms:modified>
</cp:coreProperties>
</file>