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42"/>
  </p:notesMasterIdLst>
  <p:sldIdLst>
    <p:sldId id="906" r:id="rId4"/>
    <p:sldId id="698" r:id="rId5"/>
    <p:sldId id="258" r:id="rId6"/>
    <p:sldId id="894" r:id="rId7"/>
    <p:sldId id="617" r:id="rId8"/>
    <p:sldId id="840" r:id="rId9"/>
    <p:sldId id="841" r:id="rId10"/>
    <p:sldId id="842" r:id="rId11"/>
    <p:sldId id="843" r:id="rId12"/>
    <p:sldId id="848" r:id="rId13"/>
    <p:sldId id="844" r:id="rId14"/>
    <p:sldId id="846" r:id="rId15"/>
    <p:sldId id="847" r:id="rId16"/>
    <p:sldId id="738" r:id="rId17"/>
    <p:sldId id="615" r:id="rId18"/>
    <p:sldId id="882" r:id="rId19"/>
    <p:sldId id="883" r:id="rId20"/>
    <p:sldId id="259" r:id="rId21"/>
    <p:sldId id="884" r:id="rId22"/>
    <p:sldId id="838" r:id="rId23"/>
    <p:sldId id="839" r:id="rId24"/>
    <p:sldId id="616" r:id="rId25"/>
    <p:sldId id="885" r:id="rId26"/>
    <p:sldId id="806" r:id="rId27"/>
    <p:sldId id="807" r:id="rId28"/>
    <p:sldId id="260" r:id="rId29"/>
    <p:sldId id="799" r:id="rId30"/>
    <p:sldId id="704" r:id="rId31"/>
    <p:sldId id="706" r:id="rId32"/>
    <p:sldId id="707" r:id="rId33"/>
    <p:sldId id="709" r:id="rId34"/>
    <p:sldId id="897" r:id="rId35"/>
    <p:sldId id="898" r:id="rId36"/>
    <p:sldId id="899" r:id="rId37"/>
    <p:sldId id="900" r:id="rId38"/>
    <p:sldId id="901" r:id="rId39"/>
    <p:sldId id="904" r:id="rId40"/>
    <p:sldId id="298"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35" autoAdjust="0"/>
    <p:restoredTop sz="94660"/>
  </p:normalViewPr>
  <p:slideViewPr>
    <p:cSldViewPr>
      <p:cViewPr varScale="1">
        <p:scale>
          <a:sx n="114" d="100"/>
          <a:sy n="114" d="100"/>
        </p:scale>
        <p:origin x="1506"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726CF8-AB8D-4D4A-A576-C89E5CA583C3}" type="datetimeFigureOut">
              <a:rPr lang="en-US" smtClean="0"/>
              <a:pPr/>
              <a:t>10/11/2018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FAD8AB-C685-4702-9014-ADA2C1441788}" type="slidenum">
              <a:rPr lang="en-US" smtClean="0"/>
              <a:pPr/>
              <a:t>‹#›</a:t>
            </a:fld>
            <a:endParaRPr lang="en-US"/>
          </a:p>
        </p:txBody>
      </p:sp>
    </p:spTree>
    <p:extLst>
      <p:ext uri="{BB962C8B-B14F-4D97-AF65-F5344CB8AC3E}">
        <p14:creationId xmlns:p14="http://schemas.microsoft.com/office/powerpoint/2010/main" val="1414467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355DD6-1C2C-4448-8227-50186370C331}"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102721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AD8AB-C685-4702-9014-ADA2C1441788}" type="slidenum">
              <a:rPr lang="en-US" smtClean="0"/>
              <a:pPr/>
              <a:t>14</a:t>
            </a:fld>
            <a:endParaRPr lang="en-US"/>
          </a:p>
        </p:txBody>
      </p:sp>
    </p:spTree>
    <p:extLst>
      <p:ext uri="{BB962C8B-B14F-4D97-AF65-F5344CB8AC3E}">
        <p14:creationId xmlns:p14="http://schemas.microsoft.com/office/powerpoint/2010/main" val="1536837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627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6787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1894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10/11/2018</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10/11/2018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10/11/2018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10/11/2018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10/11/2018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10/11/2018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6B80C8-9C17-4C8D-80FA-039A6827A3A1}" type="datetimeFigureOut">
              <a:rPr lang="en-US" smtClean="0">
                <a:solidFill>
                  <a:prstClr val="black">
                    <a:tint val="75000"/>
                  </a:prstClr>
                </a:solidFill>
              </a:rPr>
              <a:pPr/>
              <a:t>10/11/2018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6B80C8-9C17-4C8D-80FA-039A6827A3A1}" type="datetimeFigureOut">
              <a:rPr lang="en-US" smtClean="0">
                <a:solidFill>
                  <a:prstClr val="black">
                    <a:tint val="75000"/>
                  </a:prstClr>
                </a:solidFill>
              </a:rPr>
              <a:pPr/>
              <a:t>10/11/2018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prstClr val="black">
                    <a:tint val="75000"/>
                  </a:prstClr>
                </a:solidFill>
              </a:rPr>
              <a:pPr/>
              <a:t>10/11/2018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prstClr val="black">
                    <a:tint val="75000"/>
                  </a:prstClr>
                </a:solidFill>
              </a:rPr>
              <a:pPr/>
              <a:t>10/11/2018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prstClr val="black">
                    <a:tint val="75000"/>
                  </a:prstClr>
                </a:solidFill>
              </a:rPr>
              <a:pPr/>
              <a:t>10/11/2018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10/11/2018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prstClr val="black">
                    <a:tint val="75000"/>
                  </a:prstClr>
                </a:solidFill>
              </a:rPr>
              <a:pPr/>
              <a:t>10/11/2018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10/11/2018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10/11/2018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10/11/2018</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10/11/2018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10/11/2018</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10/11/2018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10/11/2018</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10/11/2018</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10/11/2018</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10/11/2018</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10/11/2018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10/11/2018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10/11/2018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10/11/2018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10/11/2018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10/11/2018</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10/11/2018</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10/11/2018</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10/11/2018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10/11/2018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A6B80C8-9C17-4C8D-80FA-039A6827A3A1}" type="datetimeFigureOut">
              <a:rPr lang="en-US" smtClean="0">
                <a:solidFill>
                  <a:srgbClr val="04617B">
                    <a:shade val="90000"/>
                  </a:srgbClr>
                </a:solidFill>
              </a:rPr>
              <a:pPr/>
              <a:t>10/11/2018</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6B80C8-9C17-4C8D-80FA-039A6827A3A1}" type="datetimeFigureOut">
              <a:rPr lang="en-US" smtClean="0">
                <a:solidFill>
                  <a:prstClr val="black">
                    <a:tint val="75000"/>
                  </a:prstClr>
                </a:solidFill>
              </a:rPr>
              <a:pPr/>
              <a:t>10/11/2018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A6B80C8-9C17-4C8D-80FA-039A6827A3A1}" type="datetimeFigureOut">
              <a:rPr lang="en-US" smtClean="0">
                <a:solidFill>
                  <a:srgbClr val="04617B">
                    <a:shade val="90000"/>
                  </a:srgbClr>
                </a:solidFill>
              </a:rPr>
              <a:pPr/>
              <a:t>10/11/2018</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GCF highest resolution.jpg"/>
          <p:cNvPicPr>
            <a:picLocks noChangeAspect="1"/>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4245557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785652"/>
          </a:xfrm>
          <a:prstGeom prst="rect">
            <a:avLst/>
          </a:prstGeom>
        </p:spPr>
        <p:txBody>
          <a:bodyPr wrap="square">
            <a:spAutoFit/>
          </a:bodyPr>
          <a:lstStyle/>
          <a:p>
            <a:pPr algn="ctr"/>
            <a:r>
              <a:rPr lang="en-US" sz="4000" b="1" dirty="0"/>
              <a:t>12 </a:t>
            </a:r>
            <a:r>
              <a:rPr lang="en-US" sz="4000" b="1" dirty="0">
                <a:solidFill>
                  <a:srgbClr val="FF0000"/>
                </a:solidFill>
              </a:rPr>
              <a:t>so that 'Seeing they may see and not perceive, And hearing they may hear and not understand; Lest they should turn, And their sins be forgiven them.' "</a:t>
            </a:r>
            <a:endParaRPr lang="en-US" sz="4000" dirty="0">
              <a:solidFill>
                <a:srgbClr val="FF0000"/>
              </a:solidFill>
            </a:endParaRPr>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87037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2554545"/>
          </a:xfrm>
          <a:prstGeom prst="rect">
            <a:avLst/>
          </a:prstGeom>
        </p:spPr>
        <p:txBody>
          <a:bodyPr wrap="square">
            <a:spAutoFit/>
          </a:bodyPr>
          <a:lstStyle/>
          <a:p>
            <a:pPr algn="ctr"/>
            <a:r>
              <a:rPr lang="en-US" sz="4000" b="1" dirty="0"/>
              <a:t>13 And He said to them, </a:t>
            </a:r>
            <a:r>
              <a:rPr lang="en-US" sz="4000" b="1" dirty="0">
                <a:solidFill>
                  <a:srgbClr val="FF0000"/>
                </a:solidFill>
              </a:rPr>
              <a:t>"Do you not understand this parable? How then will you understand all the parables? </a:t>
            </a:r>
            <a:endParaRPr lang="en-US" sz="4000" dirty="0">
              <a:solidFill>
                <a:srgbClr val="FF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57011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785652"/>
          </a:xfrm>
          <a:prstGeom prst="rect">
            <a:avLst/>
          </a:prstGeom>
        </p:spPr>
        <p:txBody>
          <a:bodyPr wrap="square">
            <a:spAutoFit/>
          </a:bodyPr>
          <a:lstStyle/>
          <a:p>
            <a:pPr algn="ctr"/>
            <a:r>
              <a:rPr lang="en-US" sz="4000" b="1" dirty="0"/>
              <a:t>14 </a:t>
            </a:r>
            <a:r>
              <a:rPr lang="en-US" sz="4000" b="1" dirty="0">
                <a:solidFill>
                  <a:srgbClr val="FF0000"/>
                </a:solidFill>
              </a:rPr>
              <a:t>The sower sows the word. </a:t>
            </a:r>
            <a:endParaRPr lang="en-US" sz="4000" dirty="0">
              <a:solidFill>
                <a:srgbClr val="FF0000"/>
              </a:solidFill>
            </a:endParaRPr>
          </a:p>
          <a:p>
            <a:pPr algn="ctr"/>
            <a:r>
              <a:rPr lang="en-US" sz="4000" dirty="0"/>
              <a:t> </a:t>
            </a:r>
          </a:p>
          <a:p>
            <a:pPr algn="ctr"/>
            <a:r>
              <a:rPr lang="en-US" sz="4000" dirty="0"/>
              <a:t> </a:t>
            </a:r>
          </a:p>
          <a:p>
            <a:pPr algn="ctr"/>
            <a:r>
              <a:rPr lang="en-US" sz="4000" dirty="0"/>
              <a:t> </a:t>
            </a:r>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169266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785652"/>
          </a:xfrm>
          <a:prstGeom prst="rect">
            <a:avLst/>
          </a:prstGeom>
        </p:spPr>
        <p:txBody>
          <a:bodyPr wrap="square">
            <a:spAutoFit/>
          </a:bodyPr>
          <a:lstStyle/>
          <a:p>
            <a:pPr algn="ctr"/>
            <a:r>
              <a:rPr lang="en-US" sz="4000" b="1" dirty="0"/>
              <a:t>15 </a:t>
            </a:r>
            <a:r>
              <a:rPr lang="en-US" sz="4000" b="1" dirty="0">
                <a:solidFill>
                  <a:srgbClr val="FF0000"/>
                </a:solidFill>
              </a:rPr>
              <a:t>And these are the ones by the wayside where the word is sown. When they hear, Satan comes immediately and takes away the word that was sown in their hearts.</a:t>
            </a:r>
            <a:endParaRPr lang="en-US" sz="4000" dirty="0">
              <a:solidFill>
                <a:srgbClr val="FF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4388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5632311"/>
          </a:xfrm>
          <a:prstGeom prst="rect">
            <a:avLst/>
          </a:prstGeom>
        </p:spPr>
        <p:txBody>
          <a:bodyPr wrap="square">
            <a:spAutoFit/>
          </a:bodyPr>
          <a:lstStyle/>
          <a:p>
            <a:pPr algn="ctr"/>
            <a:r>
              <a:rPr lang="en-US" sz="4000" b="1" dirty="0"/>
              <a:t>16 </a:t>
            </a:r>
            <a:r>
              <a:rPr lang="en-US" sz="4000" b="1" dirty="0">
                <a:solidFill>
                  <a:srgbClr val="FF0000"/>
                </a:solidFill>
              </a:rPr>
              <a:t>These likewise are the ones sown on stony ground who, when they hear the word, immediately receive it with gladness;</a:t>
            </a:r>
            <a:r>
              <a:rPr lang="en-US" sz="4000" b="1" dirty="0"/>
              <a:t> 17 </a:t>
            </a:r>
            <a:r>
              <a:rPr lang="en-US" sz="4000" b="1" dirty="0">
                <a:solidFill>
                  <a:srgbClr val="FF0000"/>
                </a:solidFill>
              </a:rPr>
              <a:t>and they have no root in themselves, and so endure only for a time. Afterward, when tribulation or persecution arises for the word's sake, immediately they stumble. </a:t>
            </a:r>
            <a:endParaRPr lang="en-US" sz="4000" dirty="0">
              <a:solidFill>
                <a:srgbClr val="FF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604224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18408"/>
            <a:ext cx="8915400" cy="6863417"/>
          </a:xfrm>
          <a:prstGeom prst="rect">
            <a:avLst/>
          </a:prstGeom>
        </p:spPr>
        <p:txBody>
          <a:bodyPr wrap="square">
            <a:spAutoFit/>
          </a:bodyPr>
          <a:lstStyle/>
          <a:p>
            <a:pPr algn="ctr"/>
            <a:r>
              <a:rPr lang="en-US" sz="4000" b="1" dirty="0">
                <a:solidFill>
                  <a:srgbClr val="FF0000"/>
                </a:solidFill>
              </a:rPr>
              <a:t> </a:t>
            </a:r>
            <a:r>
              <a:rPr lang="en-US" sz="4000" b="1" dirty="0"/>
              <a:t>18 </a:t>
            </a:r>
            <a:r>
              <a:rPr lang="en-US" sz="4000" b="1" dirty="0">
                <a:solidFill>
                  <a:srgbClr val="FF0000"/>
                </a:solidFill>
              </a:rPr>
              <a:t>Now these are the ones sown among thorns; they are the ones who hear the word, </a:t>
            </a:r>
            <a:r>
              <a:rPr lang="en-US" sz="4000" b="1" dirty="0"/>
              <a:t>19 </a:t>
            </a:r>
            <a:r>
              <a:rPr lang="en-US" sz="4000" b="1" dirty="0">
                <a:solidFill>
                  <a:srgbClr val="FF0000"/>
                </a:solidFill>
              </a:rPr>
              <a:t>and the cares of this world, the deceitfulness of riches, and the desires for other things entering in choke the word, and it becomes unfruitful.</a:t>
            </a:r>
            <a:endParaRPr lang="en-US" sz="4000" dirty="0">
              <a:solidFill>
                <a:srgbClr val="FF0000"/>
              </a:solidFill>
            </a:endParaRPr>
          </a:p>
          <a:p>
            <a:pPr algn="ctr"/>
            <a:endParaRPr lang="en-US" sz="4000" b="1" dirty="0">
              <a:solidFill>
                <a:srgbClr val="FF0000"/>
              </a:solidFill>
            </a:endParaRPr>
          </a:p>
          <a:p>
            <a:pPr algn="ctr"/>
            <a:endParaRPr lang="en-US" sz="4000" b="1" dirty="0">
              <a:solidFill>
                <a:srgbClr val="FF0000"/>
              </a:solidFill>
            </a:endParaRPr>
          </a:p>
          <a:p>
            <a:pPr algn="ctr"/>
            <a:r>
              <a:rPr lang="en-US" sz="4000" b="1" dirty="0">
                <a:solidFill>
                  <a:srgbClr val="FF0000"/>
                </a:solidFill>
              </a:rPr>
              <a:t> </a:t>
            </a:r>
          </a:p>
          <a:p>
            <a:pPr algn="ctr"/>
            <a:r>
              <a:rPr lang="en-US" sz="4000" b="1" dirty="0">
                <a:solidFill>
                  <a:srgbClr val="FF0000"/>
                </a:solidFill>
              </a:rPr>
              <a:t> </a:t>
            </a:r>
          </a:p>
          <a:p>
            <a:pPr algn="ctr"/>
            <a:endParaRPr lang="en-US" sz="4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170099"/>
          </a:xfrm>
          <a:prstGeom prst="rect">
            <a:avLst/>
          </a:prstGeom>
        </p:spPr>
        <p:txBody>
          <a:bodyPr wrap="square">
            <a:spAutoFit/>
          </a:bodyPr>
          <a:lstStyle/>
          <a:p>
            <a:pPr algn="ctr"/>
            <a:r>
              <a:rPr lang="en-US" sz="4000" b="1" dirty="0"/>
              <a:t>20 </a:t>
            </a:r>
            <a:r>
              <a:rPr lang="en-US" sz="4000" b="1" dirty="0">
                <a:solidFill>
                  <a:srgbClr val="FF0000"/>
                </a:solidFill>
              </a:rPr>
              <a:t>But these are the ones sown on good ground, those who hear the word, accept it, and bear fruit: some thirtyfold, some sixty, and some a hundred."</a:t>
            </a:r>
            <a:endParaRPr lang="en-US" sz="4000" dirty="0">
              <a:solidFill>
                <a:srgbClr val="FF0000"/>
              </a:solidFill>
            </a:endParaRPr>
          </a:p>
          <a:p>
            <a:pPr algn="ctr"/>
            <a:r>
              <a:rPr lang="en-US" sz="4000" b="1" dirty="0"/>
              <a:t> </a:t>
            </a:r>
            <a:endParaRPr lang="en-US" sz="4000" dirty="0"/>
          </a:p>
        </p:txBody>
      </p:sp>
    </p:spTree>
    <p:extLst>
      <p:ext uri="{BB962C8B-B14F-4D97-AF65-F5344CB8AC3E}">
        <p14:creationId xmlns:p14="http://schemas.microsoft.com/office/powerpoint/2010/main" val="336814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4401205"/>
          </a:xfrm>
          <a:prstGeom prst="rect">
            <a:avLst/>
          </a:prstGeom>
        </p:spPr>
        <p:txBody>
          <a:bodyPr wrap="square">
            <a:spAutoFit/>
          </a:bodyPr>
          <a:lstStyle/>
          <a:p>
            <a:pPr algn="ctr"/>
            <a:r>
              <a:rPr lang="en-US" sz="4000" b="1" dirty="0"/>
              <a:t>1 And again He began to teach by the sea. And a great multitude was gathered to Him, so that He got into a boat and sat in it on the sea; and the whole multitude was on the land facing the sea. </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22780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3170099"/>
          </a:xfrm>
          <a:prstGeom prst="rect">
            <a:avLst/>
          </a:prstGeom>
        </p:spPr>
        <p:txBody>
          <a:bodyPr wrap="square">
            <a:spAutoFit/>
          </a:bodyPr>
          <a:lstStyle/>
          <a:p>
            <a:pPr algn="ctr"/>
            <a:r>
              <a:rPr lang="en-US" sz="4000" dirty="0"/>
              <a:t> </a:t>
            </a:r>
            <a:r>
              <a:rPr lang="en-US" sz="4000" b="1" dirty="0"/>
              <a:t>  21 But when His own people heard about this, they went out to lay hold of Him, for they said, "He is out of His mind."</a:t>
            </a:r>
            <a:endParaRPr lang="en-US" sz="4000" dirty="0"/>
          </a:p>
          <a:p>
            <a:pPr algn="ctr"/>
            <a:endParaRPr lang="en-US" sz="4000" dirty="0"/>
          </a:p>
        </p:txBody>
      </p:sp>
      <p:pic>
        <p:nvPicPr>
          <p:cNvPr id="4" name="Picture 3" descr="A group of people standing next to a body of water&#10;&#10;Description generated with high confidence">
            <a:extLst>
              <a:ext uri="{FF2B5EF4-FFF2-40B4-BE49-F238E27FC236}">
                <a16:creationId xmlns:a16="http://schemas.microsoft.com/office/drawing/2014/main" id="{DB0D58C4-6530-4313-9A27-8FDD331418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170099"/>
          </a:xfrm>
          <a:prstGeom prst="rect">
            <a:avLst/>
          </a:prstGeom>
        </p:spPr>
        <p:txBody>
          <a:bodyPr wrap="square">
            <a:spAutoFit/>
          </a:bodyPr>
          <a:lstStyle/>
          <a:p>
            <a:pPr algn="ctr"/>
            <a:r>
              <a:rPr lang="en-US" sz="4000" b="1" dirty="0"/>
              <a:t>2 Then He taught them many things by parables, and said to them in His teaching: 3 "Listen! Behold, a sower went out to sow.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09986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6247864"/>
          </a:xfrm>
          <a:prstGeom prst="rect">
            <a:avLst/>
          </a:prstGeom>
        </p:spPr>
        <p:txBody>
          <a:bodyPr wrap="square">
            <a:spAutoFit/>
          </a:bodyPr>
          <a:lstStyle/>
          <a:p>
            <a:pPr algn="ctr"/>
            <a:r>
              <a:rPr kumimoji="0" lang="en-US" sz="4000" b="1" i="0" u="none" strike="noStrike" kern="1200" cap="none" spc="0" normalizeH="0" baseline="0" noProof="0" dirty="0">
                <a:ln>
                  <a:noFill/>
                </a:ln>
                <a:solidFill>
                  <a:prstClr val="black"/>
                </a:solidFill>
                <a:effectLst/>
                <a:uLnTx/>
                <a:uFillTx/>
                <a:latin typeface="Calibri"/>
              </a:rPr>
              <a:t> </a:t>
            </a:r>
            <a:r>
              <a:rPr lang="en-US" sz="4000" b="1" dirty="0"/>
              <a:t>23 So He called them to Himself and said to them in parables: </a:t>
            </a:r>
            <a:r>
              <a:rPr lang="en-US" sz="4000" b="1" dirty="0">
                <a:solidFill>
                  <a:srgbClr val="FF0000"/>
                </a:solidFill>
              </a:rPr>
              <a:t>"How can Satan cast out Satan? </a:t>
            </a:r>
            <a:r>
              <a:rPr lang="en-US" sz="4000" b="1" dirty="0"/>
              <a:t>24 </a:t>
            </a:r>
            <a:r>
              <a:rPr lang="en-US" sz="4000" b="1" dirty="0">
                <a:solidFill>
                  <a:srgbClr val="FF0000"/>
                </a:solidFill>
              </a:rPr>
              <a:t>If a kingdom is divided against itself, that kingdom cannot stand. </a:t>
            </a:r>
            <a:r>
              <a:rPr lang="en-US" sz="4000" b="1" dirty="0"/>
              <a:t>25 </a:t>
            </a:r>
            <a:r>
              <a:rPr lang="en-US" sz="4000" b="1" dirty="0">
                <a:solidFill>
                  <a:srgbClr val="FF0000"/>
                </a:solidFill>
              </a:rPr>
              <a:t>And if a house is divided against itself, that house cannot stand. </a:t>
            </a:r>
            <a:r>
              <a:rPr lang="en-US" sz="4000" b="1" dirty="0"/>
              <a:t>26 </a:t>
            </a:r>
            <a:r>
              <a:rPr lang="en-US" sz="4000" b="1" dirty="0">
                <a:solidFill>
                  <a:srgbClr val="FF0000"/>
                </a:solidFill>
              </a:rPr>
              <a:t>And if Satan has risen up against himself, and is divided, he cannot stand, but has an end.</a:t>
            </a:r>
            <a:endParaRPr lang="en-US" sz="4000" dirty="0">
              <a:solidFill>
                <a:srgbClr val="FF0000"/>
              </a:solidFill>
            </a:endParaRPr>
          </a:p>
          <a:p>
            <a:pPr algn="ctr"/>
            <a:endParaRPr lang="en-US" sz="4000" dirty="0">
              <a:solidFill>
                <a:srgbClr val="FF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pic>
        <p:nvPicPr>
          <p:cNvPr id="4" name="Picture 3" descr="A person standing on top of a dirt field&#10;&#10;Description generated with high confidence">
            <a:extLst>
              <a:ext uri="{FF2B5EF4-FFF2-40B4-BE49-F238E27FC236}">
                <a16:creationId xmlns:a16="http://schemas.microsoft.com/office/drawing/2014/main" id="{6EB4ADA5-ED0F-4DBF-8F33-369630670F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15403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5016758"/>
          </a:xfrm>
          <a:prstGeom prst="rect">
            <a:avLst/>
          </a:prstGeom>
        </p:spPr>
        <p:txBody>
          <a:bodyPr wrap="square">
            <a:spAutoFit/>
          </a:bodyPr>
          <a:lstStyle/>
          <a:p>
            <a:pPr algn="ctr"/>
            <a:r>
              <a:rPr kumimoji="0" lang="en-US" sz="4000" b="1" i="0" u="none" strike="noStrike" kern="1200" cap="none" spc="0" normalizeH="0" baseline="0" noProof="0" dirty="0">
                <a:ln>
                  <a:noFill/>
                </a:ln>
                <a:solidFill>
                  <a:prstClr val="black"/>
                </a:solidFill>
                <a:effectLst/>
                <a:uLnTx/>
                <a:uFillTx/>
                <a:latin typeface="Calibri"/>
              </a:rPr>
              <a:t> </a:t>
            </a:r>
            <a:r>
              <a:rPr kumimoji="0" lang="en-US" sz="4000" b="0" i="0" u="none" strike="noStrike" kern="1200" cap="none" spc="0" normalizeH="0" baseline="0" noProof="0" dirty="0">
                <a:ln>
                  <a:noFill/>
                </a:ln>
                <a:solidFill>
                  <a:prstClr val="black"/>
                </a:solidFill>
                <a:effectLst/>
                <a:uLnTx/>
                <a:uFillTx/>
                <a:latin typeface="Calibri"/>
              </a:rPr>
              <a:t> </a:t>
            </a:r>
            <a:r>
              <a:rPr lang="en-US" sz="4000" b="1" dirty="0"/>
              <a:t>27 </a:t>
            </a:r>
            <a:r>
              <a:rPr lang="en-US" sz="4000" b="1" dirty="0">
                <a:solidFill>
                  <a:srgbClr val="FF0000"/>
                </a:solidFill>
              </a:rPr>
              <a:t>No one can enter a strong man's house and plunder his goods, unless he first binds the strong man. And then he will plunder his house.</a:t>
            </a:r>
            <a:endParaRPr lang="en-US" sz="4000" dirty="0">
              <a:solidFill>
                <a:srgbClr val="FF0000"/>
              </a:solidFill>
            </a:endParaRPr>
          </a:p>
          <a:p>
            <a:pPr algn="ctr"/>
            <a:r>
              <a:rPr lang="en-US" sz="4000" b="1" dirty="0">
                <a:solidFill>
                  <a:srgbClr val="FF0000"/>
                </a:solidFill>
              </a:rPr>
              <a:t> </a:t>
            </a:r>
            <a:endParaRPr lang="en-US" sz="4000" dirty="0">
              <a:solidFill>
                <a:srgbClr val="FF0000"/>
              </a:solidFill>
            </a:endParaRPr>
          </a:p>
          <a:p>
            <a:pPr algn="ctr"/>
            <a:r>
              <a:rPr lang="en-US" sz="4000" dirty="0">
                <a:solidFill>
                  <a:srgbClr val="FF0000"/>
                </a:solidFill>
              </a:rPr>
              <a:t> </a:t>
            </a:r>
          </a:p>
          <a:p>
            <a:pPr algn="ctr"/>
            <a:endParaRPr lang="en-US" sz="4000" dirty="0">
              <a:solidFill>
                <a:srgbClr val="FF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pic>
        <p:nvPicPr>
          <p:cNvPr id="4" name="Picture 3" descr="A picture containing outdoor, ground, sky, frisbee&#10;&#10;Description generated with very high confidence">
            <a:extLst>
              <a:ext uri="{FF2B5EF4-FFF2-40B4-BE49-F238E27FC236}">
                <a16:creationId xmlns:a16="http://schemas.microsoft.com/office/drawing/2014/main" id="{5B7610E8-D516-4510-9626-181FBB0B79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29226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12455"/>
            <a:ext cx="8915400" cy="1323439"/>
          </a:xfrm>
          <a:prstGeom prst="rect">
            <a:avLst/>
          </a:prstGeom>
        </p:spPr>
        <p:txBody>
          <a:bodyPr wrap="square">
            <a:spAutoFit/>
          </a:bodyPr>
          <a:lstStyle/>
          <a:p>
            <a:pPr algn="ctr"/>
            <a:endParaRPr lang="en-US" sz="4000" dirty="0"/>
          </a:p>
          <a:p>
            <a:pPr algn="ctr"/>
            <a:r>
              <a:rPr lang="en-US" sz="4000" b="1" dirty="0"/>
              <a:t> </a:t>
            </a:r>
            <a:endParaRPr lang="en-US" sz="4000" dirty="0"/>
          </a:p>
        </p:txBody>
      </p:sp>
      <p:sp>
        <p:nvSpPr>
          <p:cNvPr id="4" name="Rectangle 3"/>
          <p:cNvSpPr/>
          <p:nvPr/>
        </p:nvSpPr>
        <p:spPr>
          <a:xfrm>
            <a:off x="76200" y="76200"/>
            <a:ext cx="8915400" cy="8710077"/>
          </a:xfrm>
          <a:prstGeom prst="rect">
            <a:avLst/>
          </a:prstGeom>
        </p:spPr>
        <p:txBody>
          <a:bodyPr wrap="square">
            <a:spAutoFit/>
          </a:bodyPr>
          <a:lstStyle/>
          <a:p>
            <a:pPr algn="ctr"/>
            <a:r>
              <a:rPr lang="en-US" sz="4000" b="1" dirty="0"/>
              <a:t>4 </a:t>
            </a:r>
            <a:r>
              <a:rPr lang="en-US" sz="4000" b="1" dirty="0">
                <a:solidFill>
                  <a:srgbClr val="FF0000"/>
                </a:solidFill>
              </a:rPr>
              <a:t>And it happened, as he sowed, that some seed fell by the wayside; and the birds of the air came and devoured it. </a:t>
            </a:r>
            <a:r>
              <a:rPr lang="en-US" sz="4000" b="1" dirty="0"/>
              <a:t>5 Some fell on stony ground, where it did not have much earth; and immediately it sprang up because it had no depth of earth. 6 </a:t>
            </a:r>
            <a:r>
              <a:rPr lang="en-US" sz="4000" b="1" dirty="0">
                <a:solidFill>
                  <a:srgbClr val="FF0000"/>
                </a:solidFill>
              </a:rPr>
              <a:t>But when the sun was up it was scorched, and because it had no root it withered away.</a:t>
            </a:r>
            <a:r>
              <a:rPr lang="en-US" sz="4000" b="1" dirty="0"/>
              <a:t> 7 </a:t>
            </a:r>
            <a:r>
              <a:rPr lang="en-US" sz="4000" b="1" dirty="0">
                <a:solidFill>
                  <a:srgbClr val="FF0000"/>
                </a:solidFill>
              </a:rPr>
              <a:t>And some seed fell among thorns; and the thorns grew up and choked it, and it yielded no crop.</a:t>
            </a:r>
            <a:endParaRPr lang="en-US" sz="4000" dirty="0">
              <a:solidFill>
                <a:srgbClr val="FF0000"/>
              </a:solidFill>
            </a:endParaRPr>
          </a:p>
          <a:p>
            <a:pPr algn="ctr"/>
            <a:r>
              <a:rPr lang="en-US" sz="4000" dirty="0"/>
              <a:t> </a:t>
            </a:r>
          </a:p>
          <a:p>
            <a:pPr algn="ctr"/>
            <a:r>
              <a:rPr lang="en-US" sz="4000" dirty="0"/>
              <a:t> </a:t>
            </a:r>
          </a:p>
          <a:p>
            <a:pPr algn="ctr"/>
            <a:endParaRPr lang="en-US" sz="4000" b="1"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12455"/>
            <a:ext cx="8915400"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Rectangle 3"/>
          <p:cNvSpPr/>
          <p:nvPr/>
        </p:nvSpPr>
        <p:spPr>
          <a:xfrm>
            <a:off x="76200" y="76200"/>
            <a:ext cx="8915400" cy="5016758"/>
          </a:xfrm>
          <a:prstGeom prst="rect">
            <a:avLst/>
          </a:prstGeom>
        </p:spPr>
        <p:txBody>
          <a:bodyPr wrap="square">
            <a:spAutoFit/>
          </a:bodyPr>
          <a:lstStyle/>
          <a:p>
            <a:pPr algn="ctr"/>
            <a:r>
              <a:rPr lang="en-US" sz="4000" b="1" dirty="0"/>
              <a:t>8 </a:t>
            </a:r>
            <a:r>
              <a:rPr lang="en-US" sz="4000" b="1" dirty="0">
                <a:solidFill>
                  <a:srgbClr val="FF0000"/>
                </a:solidFill>
              </a:rPr>
              <a:t>But other seed fell on good ground and yielded a crop that sprang up, increased and produced: some thirtyfold, some sixty, and some a hundred." </a:t>
            </a:r>
            <a:r>
              <a:rPr lang="en-US" sz="4000" b="1" dirty="0"/>
              <a:t>9 </a:t>
            </a:r>
            <a:r>
              <a:rPr lang="en-US" sz="4000" b="1" dirty="0">
                <a:solidFill>
                  <a:srgbClr val="FF0000"/>
                </a:solidFill>
              </a:rPr>
              <a:t>And He said to them, "He who has ears to hear, let him hear!" </a:t>
            </a:r>
            <a:endParaRPr lang="en-US" sz="4000" dirty="0">
              <a:solidFill>
                <a:srgbClr val="FF0000"/>
              </a:solidFill>
            </a:endParaRP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851215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12455"/>
            <a:ext cx="8915400"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Rectangle 3"/>
          <p:cNvSpPr/>
          <p:nvPr/>
        </p:nvSpPr>
        <p:spPr>
          <a:xfrm>
            <a:off x="76200" y="76200"/>
            <a:ext cx="8915400" cy="12403395"/>
          </a:xfrm>
          <a:prstGeom prst="rect">
            <a:avLst/>
          </a:prstGeom>
        </p:spPr>
        <p:txBody>
          <a:bodyPr wrap="square">
            <a:spAutoFit/>
          </a:bodyPr>
          <a:lstStyle/>
          <a:p>
            <a:pPr algn="ctr"/>
            <a:r>
              <a:rPr lang="en-US" sz="4000" b="1" dirty="0"/>
              <a:t>10 But when He was alone, those around Him with the twelve asked Him about the parable. </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0000"/>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4596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12455"/>
            <a:ext cx="8915400"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Rectangle 3"/>
          <p:cNvSpPr/>
          <p:nvPr/>
        </p:nvSpPr>
        <p:spPr>
          <a:xfrm>
            <a:off x="76200" y="76200"/>
            <a:ext cx="8915400" cy="4401205"/>
          </a:xfrm>
          <a:prstGeom prst="rect">
            <a:avLst/>
          </a:prstGeom>
        </p:spPr>
        <p:txBody>
          <a:bodyPr wrap="square">
            <a:spAutoFit/>
          </a:bodyPr>
          <a:lstStyle/>
          <a:p>
            <a:pPr algn="ctr"/>
            <a:r>
              <a:rPr lang="en-US" sz="4000" b="1" dirty="0"/>
              <a:t> 11 And He said to them,</a:t>
            </a:r>
            <a:r>
              <a:rPr lang="en-US" sz="4000" dirty="0"/>
              <a:t> </a:t>
            </a:r>
            <a:r>
              <a:rPr lang="en-US" sz="4000" b="1" dirty="0">
                <a:solidFill>
                  <a:srgbClr val="FF0000"/>
                </a:solidFill>
              </a:rPr>
              <a:t>"To you it has been given to know the mystery of the kingdom of God; but to those who are outside, all things come in parables,</a:t>
            </a:r>
            <a:endParaRPr lang="en-US" sz="4000" dirty="0">
              <a:solidFill>
                <a:srgbClr val="FF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429387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8094524"/>
          </a:xfrm>
          <a:prstGeom prst="rect">
            <a:avLst/>
          </a:prstGeom>
        </p:spPr>
        <p:txBody>
          <a:bodyPr wrap="square">
            <a:spAutoFit/>
          </a:bodyPr>
          <a:lstStyle/>
          <a:p>
            <a:pPr algn="ctr"/>
            <a:r>
              <a:rPr lang="en-US" sz="4000" b="1" u="sng" dirty="0"/>
              <a:t>Romans 16:25-26</a:t>
            </a:r>
            <a:endParaRPr lang="en-US" sz="4000" u="sng" dirty="0"/>
          </a:p>
          <a:p>
            <a:pPr algn="ctr"/>
            <a:r>
              <a:rPr lang="en-US" sz="4000" dirty="0"/>
              <a:t>25 Now to Him who is able to establish you according to my gospel and the preaching of Jesus Christ, according to the revelation of the mystery kept secret since the world began 26 but now has been made manifest, and by the prophetic Scriptures has been made known to all nations, according to the commandment of the everlasting God, for obedience to the faith--</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3170099"/>
          </a:xfrm>
          <a:prstGeom prst="rect">
            <a:avLst/>
          </a:prstGeom>
        </p:spPr>
        <p:txBody>
          <a:bodyPr wrap="square">
            <a:spAutoFit/>
          </a:bodyPr>
          <a:lstStyle/>
          <a:p>
            <a:pPr algn="ctr"/>
            <a:r>
              <a:rPr lang="en-US" sz="4000" b="1" dirty="0"/>
              <a:t>12 </a:t>
            </a:r>
            <a:r>
              <a:rPr lang="en-US" sz="4000" b="1" dirty="0">
                <a:solidFill>
                  <a:srgbClr val="FF0000"/>
                </a:solidFill>
              </a:rPr>
              <a:t>so that 'Seeing they may see and not perceive, And hearing they may hear and not understand; Lest they should turn, And their sins be forgiven them.' "</a:t>
            </a:r>
            <a:endParaRPr lang="en-US" sz="4000" dirty="0">
              <a:solidFill>
                <a:srgbClr val="FF0000"/>
              </a:solidFill>
            </a:endParaRPr>
          </a:p>
          <a:p>
            <a:pPr algn="ctr"/>
            <a:endParaRPr lang="en-US" sz="4000" dirty="0"/>
          </a:p>
        </p:txBody>
      </p:sp>
    </p:spTree>
    <p:extLst>
      <p:ext uri="{BB962C8B-B14F-4D97-AF65-F5344CB8AC3E}">
        <p14:creationId xmlns:p14="http://schemas.microsoft.com/office/powerpoint/2010/main" val="3607905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0869989"/>
          </a:xfrm>
          <a:prstGeom prst="rect">
            <a:avLst/>
          </a:prstGeom>
        </p:spPr>
        <p:txBody>
          <a:bodyPr wrap="square">
            <a:spAutoFit/>
          </a:bodyPr>
          <a:lstStyle/>
          <a:p>
            <a:pPr algn="ctr"/>
            <a:r>
              <a:rPr lang="en-US" sz="4000" b="1" u="sng" dirty="0"/>
              <a:t>Isaiah 6:9 </a:t>
            </a:r>
            <a:endParaRPr lang="en-US" sz="4000" u="sng" dirty="0"/>
          </a:p>
          <a:p>
            <a:pPr algn="ctr"/>
            <a:r>
              <a:rPr lang="en-US" sz="4000" dirty="0"/>
              <a:t>And He said, "Go, and tell this people: 'Keep on hearing, but do not understand; Keep on seeing, but do not perceive.'</a:t>
            </a:r>
          </a:p>
          <a:p>
            <a:pPr algn="ctr"/>
            <a:r>
              <a:rPr lang="en-US" sz="4000" dirty="0"/>
              <a:t> </a:t>
            </a: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r>
              <a:rPr lang="en-US" sz="4000" b="1" dirty="0">
                <a:solidFill>
                  <a:prstClr val="black"/>
                </a:solidFill>
              </a:rPr>
              <a:t> </a:t>
            </a: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algn="ctr"/>
            <a:r>
              <a:rPr lang="en-US" sz="4000" b="1" dirty="0"/>
              <a:t> </a:t>
            </a:r>
            <a:endParaRPr lang="en-US" sz="4000" dirty="0"/>
          </a:p>
          <a:p>
            <a:pPr lvl="0" algn="ctr">
              <a:defRPr/>
            </a:pPr>
            <a:endParaRPr lang="en-US" sz="4000" b="1" dirty="0">
              <a:solidFill>
                <a:prstClr val="black"/>
              </a:solidFill>
            </a:endParaRPr>
          </a:p>
          <a:p>
            <a:pPr lvl="0" algn="ctr">
              <a:defRPr/>
            </a:pPr>
            <a:endParaRPr lang="en-US" sz="4000" b="1" dirty="0">
              <a:solidFill>
                <a:prstClr val="black"/>
              </a:solidFill>
            </a:endParaRPr>
          </a:p>
          <a:p>
            <a:pPr algn="ctr"/>
            <a:endParaRPr lang="en-US" sz="4000" b="1" dirty="0"/>
          </a:p>
          <a:p>
            <a:pPr algn="ctr"/>
            <a:endParaRPr lang="en-US" sz="4000" b="1" dirty="0"/>
          </a:p>
          <a:p>
            <a:pPr algn="ctr"/>
            <a:r>
              <a:rPr lang="en-US" sz="4000" b="1" dirty="0"/>
              <a:t> </a:t>
            </a:r>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algn="ctr"/>
            <a:endParaRPr lang="en-US" sz="4000" b="1" dirty="0"/>
          </a:p>
          <a:p>
            <a:pPr algn="ctr"/>
            <a:endParaRPr lang="en-US" sz="4000" b="1" dirty="0"/>
          </a:p>
          <a:p>
            <a:pPr algn="ctr"/>
            <a:endParaRPr lang="en-US" sz="4000" b="1" dirty="0"/>
          </a:p>
          <a:p>
            <a:pPr algn="ctr"/>
            <a:endParaRPr lang="en-US" sz="4000" b="1" dirty="0"/>
          </a:p>
          <a:p>
            <a:pPr algn="ctr"/>
            <a:r>
              <a:rPr lang="en-US" sz="4000" b="1" dirty="0"/>
              <a:t> </a:t>
            </a:r>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6255"/>
            <a:ext cx="8915400" cy="8710077"/>
          </a:xfrm>
          <a:prstGeom prst="rect">
            <a:avLst/>
          </a:prstGeom>
        </p:spPr>
        <p:txBody>
          <a:bodyPr wrap="square">
            <a:spAutoFit/>
          </a:bodyPr>
          <a:lstStyle/>
          <a:p>
            <a:pPr algn="ctr"/>
            <a:r>
              <a:rPr lang="en-US" sz="4000" dirty="0"/>
              <a:t> </a:t>
            </a:r>
            <a:r>
              <a:rPr lang="en-US" sz="4000" b="1" dirty="0"/>
              <a:t>13 And He said to them, </a:t>
            </a:r>
            <a:r>
              <a:rPr lang="en-US" sz="4000" b="1" dirty="0">
                <a:solidFill>
                  <a:srgbClr val="FF0000"/>
                </a:solidFill>
              </a:rPr>
              <a:t>"Do you not understand this parable? How then will you understand all the parables? </a:t>
            </a:r>
            <a:endParaRPr lang="en-US" sz="4000" dirty="0">
              <a:solidFill>
                <a:srgbClr val="FF0000"/>
              </a:solidFill>
            </a:endParaRPr>
          </a:p>
          <a:p>
            <a:pPr algn="ctr"/>
            <a:r>
              <a:rPr lang="en-US" sz="4000" dirty="0">
                <a:solidFill>
                  <a:srgbClr val="FF0000"/>
                </a:solidFill>
              </a:rPr>
              <a:t> </a:t>
            </a:r>
          </a:p>
          <a:p>
            <a:pPr algn="ctr"/>
            <a:r>
              <a:rPr lang="en-US" sz="4000" dirty="0"/>
              <a:t> </a:t>
            </a: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algn="ctr"/>
            <a:r>
              <a:rPr lang="en-US" sz="4000" dirty="0"/>
              <a:t> </a:t>
            </a:r>
          </a:p>
          <a:p>
            <a:pPr algn="ctr"/>
            <a:endParaRPr lang="en-US" sz="4000" b="1" dirty="0"/>
          </a:p>
          <a:p>
            <a:pPr algn="ctr"/>
            <a:endParaRPr lang="en-US" sz="4000" b="1" dirty="0"/>
          </a:p>
          <a:p>
            <a:pPr algn="ctr"/>
            <a:r>
              <a:rPr lang="en-US" sz="4000" b="1" dirty="0"/>
              <a:t> </a:t>
            </a:r>
            <a:endParaRPr lang="en-US" sz="4000" dirty="0"/>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228600" y="0"/>
            <a:ext cx="8686800" cy="3046988"/>
          </a:xfrm>
          <a:prstGeom prst="rect">
            <a:avLst/>
          </a:prstGeom>
          <a:noFill/>
        </p:spPr>
        <p:txBody>
          <a:bodyPr wrap="square" rtlCol="0">
            <a:spAutoFit/>
          </a:bodyPr>
          <a:lstStyle/>
          <a:p>
            <a:pPr algn="ctr"/>
            <a:r>
              <a:rPr lang="en-US" sz="3200" b="1" dirty="0"/>
              <a:t>Sowing and Reaping</a:t>
            </a:r>
            <a:endParaRPr lang="en-US" sz="3200" dirty="0"/>
          </a:p>
          <a:p>
            <a:pPr algn="ctr"/>
            <a:r>
              <a:rPr lang="en-US" sz="2800" b="1" dirty="0"/>
              <a:t>by Pastor Fee Soliven</a:t>
            </a:r>
            <a:endParaRPr lang="en-US" sz="2800" dirty="0"/>
          </a:p>
          <a:p>
            <a:pPr algn="ctr"/>
            <a:r>
              <a:rPr lang="en-US" sz="3200" b="1" dirty="0"/>
              <a:t>Mark 4:1-20</a:t>
            </a:r>
            <a:endParaRPr lang="en-US" sz="3200" dirty="0"/>
          </a:p>
          <a:p>
            <a:pPr algn="ctr"/>
            <a:r>
              <a:rPr lang="en-US" sz="3200" b="1" dirty="0"/>
              <a:t>Wednesday Evening</a:t>
            </a:r>
            <a:endParaRPr lang="en-US" sz="3200" dirty="0"/>
          </a:p>
          <a:p>
            <a:pPr algn="ctr"/>
            <a:r>
              <a:rPr lang="en-US" sz="3200" b="1" dirty="0"/>
              <a:t>October 10, 2018</a:t>
            </a:r>
            <a:endParaRPr lang="en-US" sz="3200" dirty="0"/>
          </a:p>
          <a:p>
            <a:pPr algn="ctr"/>
            <a:endParaRPr lang="en-US" sz="3200" dirty="0"/>
          </a:p>
        </p:txBody>
      </p:sp>
      <p:pic>
        <p:nvPicPr>
          <p:cNvPr id="5" name="Picture 4" descr="C:\Users\Placido Soliven\Desktop\AllAboutJesus-Image1.jpg"/>
          <p:cNvPicPr>
            <a:picLocks noChangeAspect="1" noChangeArrowheads="1"/>
          </p:cNvPicPr>
          <p:nvPr/>
        </p:nvPicPr>
        <p:blipFill>
          <a:blip r:embed="rId3" cstate="print"/>
          <a:srcRect/>
          <a:stretch>
            <a:fillRect/>
          </a:stretch>
        </p:blipFill>
        <p:spPr bwMode="auto">
          <a:xfrm>
            <a:off x="0" y="2428043"/>
            <a:ext cx="9161755" cy="4419600"/>
          </a:xfrm>
          <a:prstGeom prst="rect">
            <a:avLst/>
          </a:prstGeom>
          <a:noFill/>
        </p:spPr>
      </p:pic>
      <p:pic>
        <p:nvPicPr>
          <p:cNvPr id="9" name="Picture 8" descr="AGCF highest resolution.jpg"/>
          <p:cNvPicPr>
            <a:picLocks noChangeAspect="1"/>
          </p:cNvPicPr>
          <p:nvPr/>
        </p:nvPicPr>
        <p:blipFill>
          <a:blip r:embed="rId4" cstate="print"/>
          <a:stretch>
            <a:fillRect/>
          </a:stretch>
        </p:blipFill>
        <p:spPr>
          <a:xfrm>
            <a:off x="-12577" y="5829300"/>
            <a:ext cx="1371600" cy="10287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03524"/>
            <a:ext cx="8915400" cy="1323439"/>
          </a:xfrm>
          <a:prstGeom prst="rect">
            <a:avLst/>
          </a:prstGeom>
        </p:spPr>
        <p:txBody>
          <a:bodyPr wrap="square">
            <a:spAutoFit/>
          </a:bodyPr>
          <a:lstStyle/>
          <a:p>
            <a:pPr algn="ctr"/>
            <a:r>
              <a:rPr lang="en-US" sz="4000" b="1" dirty="0"/>
              <a:t>14 </a:t>
            </a:r>
            <a:r>
              <a:rPr lang="en-US" sz="4000" b="1" dirty="0">
                <a:solidFill>
                  <a:srgbClr val="FF0000"/>
                </a:solidFill>
              </a:rPr>
              <a:t>The sower sows the word. </a:t>
            </a:r>
            <a:endParaRPr lang="en-US" sz="4000" dirty="0">
              <a:solidFill>
                <a:srgbClr val="FF0000"/>
              </a:solidFill>
            </a:endParaRPr>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2554545"/>
          </a:xfrm>
          <a:prstGeom prst="rect">
            <a:avLst/>
          </a:prstGeom>
        </p:spPr>
        <p:txBody>
          <a:bodyPr wrap="square">
            <a:spAutoFit/>
          </a:bodyPr>
          <a:lstStyle/>
          <a:p>
            <a:pPr algn="ctr"/>
            <a:r>
              <a:rPr lang="en-US" sz="4000" b="1" u="sng" dirty="0"/>
              <a:t>Matthew 13:37</a:t>
            </a:r>
            <a:endParaRPr lang="en-US" sz="4000" u="sng" dirty="0"/>
          </a:p>
          <a:p>
            <a:pPr algn="ctr"/>
            <a:r>
              <a:rPr lang="en-US" sz="4000" dirty="0"/>
              <a:t>He answered and said to them: </a:t>
            </a:r>
            <a:r>
              <a:rPr lang="en-US" sz="4000" dirty="0">
                <a:solidFill>
                  <a:srgbClr val="FF0000"/>
                </a:solidFill>
              </a:rPr>
              <a:t>"He who sows the good seed is the Son of Man.”</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6255"/>
            <a:ext cx="8915400" cy="3785652"/>
          </a:xfrm>
          <a:prstGeom prst="rect">
            <a:avLst/>
          </a:prstGeom>
        </p:spPr>
        <p:txBody>
          <a:bodyPr wrap="square">
            <a:spAutoFit/>
          </a:bodyPr>
          <a:lstStyle/>
          <a:p>
            <a:pPr algn="ctr"/>
            <a:r>
              <a:rPr lang="en-US" sz="4000" b="1" dirty="0"/>
              <a:t>15 </a:t>
            </a:r>
            <a:r>
              <a:rPr lang="en-US" sz="4000" b="1" dirty="0">
                <a:solidFill>
                  <a:srgbClr val="FF0000"/>
                </a:solidFill>
              </a:rPr>
              <a:t>And these are the ones by the wayside where the word is sown. When they hear, Satan comes immediately and takes away the word that was sown in their hearts.</a:t>
            </a:r>
            <a:endParaRPr lang="en-US" sz="4000" dirty="0">
              <a:solidFill>
                <a:srgbClr val="FF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64345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6255"/>
            <a:ext cx="8915400" cy="5632311"/>
          </a:xfrm>
          <a:prstGeom prst="rect">
            <a:avLst/>
          </a:prstGeom>
        </p:spPr>
        <p:txBody>
          <a:bodyPr wrap="square">
            <a:spAutoFit/>
          </a:bodyPr>
          <a:lstStyle/>
          <a:p>
            <a:pPr algn="ctr"/>
            <a:r>
              <a:rPr lang="en-US" sz="4000" b="1" u="sng" dirty="0"/>
              <a:t>2 Corinthians 4:3-4</a:t>
            </a:r>
            <a:endParaRPr lang="en-US" sz="4000" u="sng" dirty="0"/>
          </a:p>
          <a:p>
            <a:pPr algn="ctr"/>
            <a:r>
              <a:rPr lang="en-US" sz="4000" dirty="0"/>
              <a:t>3 And even if our gospel is veiled, it is veiled to those who are perishing. 4 The god of this age has blinded the minds of unbelievers, so that they cannot see the light of the gospel of the glory of Christ, who is the image of God.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88963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6255"/>
            <a:ext cx="8915400" cy="20405586"/>
          </a:xfrm>
          <a:prstGeom prst="rect">
            <a:avLst/>
          </a:prstGeom>
        </p:spPr>
        <p:txBody>
          <a:bodyPr wrap="square">
            <a:spAutoFit/>
          </a:bodyPr>
          <a:lstStyle/>
          <a:p>
            <a:pPr algn="ctr"/>
            <a:r>
              <a:rPr lang="en-US" sz="4000" b="1" dirty="0"/>
              <a:t> 16 </a:t>
            </a:r>
            <a:r>
              <a:rPr lang="en-US" sz="4000" b="1" dirty="0">
                <a:solidFill>
                  <a:srgbClr val="FF0000"/>
                </a:solidFill>
              </a:rPr>
              <a:t>These likewise are the ones sown on stony ground who, when they hear the word, immediately receive it with gladness; </a:t>
            </a:r>
            <a:r>
              <a:rPr lang="en-US" sz="4000" b="1" dirty="0"/>
              <a:t>17 </a:t>
            </a:r>
            <a:r>
              <a:rPr lang="en-US" sz="4000" b="1" dirty="0">
                <a:solidFill>
                  <a:srgbClr val="FF0000"/>
                </a:solidFill>
              </a:rPr>
              <a:t>and they have no root in themselves, and so endure only for a time. Afterward, when tribulation or persecution arises for the word's sake, immediately they stumble. </a:t>
            </a:r>
            <a:endParaRPr lang="en-US" sz="4000" dirty="0">
              <a:solidFill>
                <a:srgbClr val="FF0000"/>
              </a:solidFill>
            </a:endParaRPr>
          </a:p>
          <a:p>
            <a:pPr algn="ctr"/>
            <a:r>
              <a:rPr lang="en-US" sz="4000" dirty="0"/>
              <a:t> </a:t>
            </a: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r>
              <a:rPr lang="en-US" sz="4000" dirty="0">
                <a:solidFill>
                  <a:prstClr val="black"/>
                </a:solidFill>
              </a:rPr>
              <a:t> </a:t>
            </a: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r>
              <a:rPr lang="en-US" sz="4000" b="1" dirty="0">
                <a:solidFill>
                  <a:prstClr val="black"/>
                </a:solidFill>
              </a:rPr>
              <a:t> </a:t>
            </a:r>
            <a:endParaRPr lang="en-US" sz="4000" dirty="0">
              <a:solidFill>
                <a:prstClr val="black"/>
              </a:solidFill>
            </a:endParaRPr>
          </a:p>
          <a:p>
            <a:pPr lvl="0" algn="ctr">
              <a:defRPr/>
            </a:pPr>
            <a:r>
              <a:rPr lang="en-US" sz="4000" dirty="0">
                <a:solidFill>
                  <a:prstClr val="black"/>
                </a:solidFill>
              </a:rPr>
              <a:t> </a:t>
            </a:r>
          </a:p>
          <a:p>
            <a:pPr lvl="0" algn="ctr">
              <a:defRPr/>
            </a:pPr>
            <a:r>
              <a:rPr lang="en-US" sz="4000" dirty="0">
                <a:solidFill>
                  <a:prstClr val="black"/>
                </a:solidFill>
              </a:rPr>
              <a:t> </a:t>
            </a: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r>
              <a:rPr lang="en-US" sz="4000" dirty="0">
                <a:solidFill>
                  <a:prstClr val="black"/>
                </a:solidFill>
              </a:rPr>
              <a:t> </a:t>
            </a: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r>
              <a:rPr lang="en-US" sz="4000" b="1" dirty="0">
                <a:solidFill>
                  <a:prstClr val="black"/>
                </a:solidFill>
              </a:rPr>
              <a:t> </a:t>
            </a:r>
            <a:endParaRPr lang="en-US" sz="4000" dirty="0">
              <a:solidFill>
                <a:prstClr val="black"/>
              </a:solidFill>
            </a:endParaRPr>
          </a:p>
          <a:p>
            <a:pPr lvl="0" algn="ctr">
              <a:defRPr/>
            </a:pPr>
            <a:r>
              <a:rPr lang="en-US" sz="4000" dirty="0">
                <a:solidFill>
                  <a:prstClr val="black"/>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rPr>
              <a:t> </a:t>
            </a:r>
            <a:endParaRPr kumimoji="0" lang="en-US" sz="4000" b="0"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405501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6255"/>
            <a:ext cx="8915400" cy="4401205"/>
          </a:xfrm>
          <a:prstGeom prst="rect">
            <a:avLst/>
          </a:prstGeom>
        </p:spPr>
        <p:txBody>
          <a:bodyPr wrap="square">
            <a:spAutoFit/>
          </a:bodyPr>
          <a:lstStyle/>
          <a:p>
            <a:pPr algn="ctr"/>
            <a:r>
              <a:rPr lang="en-US" sz="4000" b="1" dirty="0"/>
              <a:t>18 </a:t>
            </a:r>
            <a:r>
              <a:rPr lang="en-US" sz="4000" b="1" dirty="0">
                <a:solidFill>
                  <a:srgbClr val="FF0000"/>
                </a:solidFill>
              </a:rPr>
              <a:t>Now these are the ones sown among thorns; they are the ones who hear the word, </a:t>
            </a:r>
            <a:r>
              <a:rPr lang="en-US" sz="4000" b="1" dirty="0"/>
              <a:t>19 </a:t>
            </a:r>
            <a:r>
              <a:rPr lang="en-US" sz="4000" b="1" dirty="0">
                <a:solidFill>
                  <a:srgbClr val="FF0000"/>
                </a:solidFill>
              </a:rPr>
              <a:t>and the cares of this world, the deceitfulness of riches, and the desires for other things entering in choke the word, and it becomes unfruitful.</a:t>
            </a:r>
            <a:endParaRPr lang="en-US" sz="4000" dirty="0">
              <a:solidFill>
                <a:srgbClr val="FF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4438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6255"/>
            <a:ext cx="8915400" cy="13634502"/>
          </a:xfrm>
          <a:prstGeom prst="rect">
            <a:avLst/>
          </a:prstGeom>
        </p:spPr>
        <p:txBody>
          <a:bodyPr wrap="square">
            <a:spAutoFit/>
          </a:bodyPr>
          <a:lstStyle/>
          <a:p>
            <a:pPr algn="ctr"/>
            <a:r>
              <a:rPr lang="en-US" sz="4000" b="1" dirty="0"/>
              <a:t>20 </a:t>
            </a:r>
            <a:r>
              <a:rPr lang="en-US" sz="4000" b="1" dirty="0">
                <a:solidFill>
                  <a:srgbClr val="FF0000"/>
                </a:solidFill>
              </a:rPr>
              <a:t>But these are the ones sown on good ground, those who hear the word, accept it, and bear fruit: some thirtyfold, some sixty, and some a hundred."</a:t>
            </a:r>
            <a:endParaRPr lang="en-US" sz="4000" dirty="0">
              <a:solidFill>
                <a:srgbClr val="FF0000"/>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r>
              <a:rPr lang="en-US" sz="4000" dirty="0">
                <a:solidFill>
                  <a:prstClr val="black"/>
                </a:solidFill>
              </a:rPr>
              <a:t> </a:t>
            </a: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r>
              <a:rPr lang="en-US" sz="4000" b="1" dirty="0">
                <a:solidFill>
                  <a:prstClr val="black"/>
                </a:solidFill>
              </a:rPr>
              <a:t> </a:t>
            </a:r>
            <a:endParaRPr lang="en-US" sz="4000" dirty="0">
              <a:solidFill>
                <a:prstClr val="black"/>
              </a:solidFill>
            </a:endParaRPr>
          </a:p>
          <a:p>
            <a:pPr lvl="0" algn="ctr">
              <a:defRPr/>
            </a:pPr>
            <a:r>
              <a:rPr lang="en-US" sz="4000" dirty="0">
                <a:solidFill>
                  <a:prstClr val="black"/>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rPr>
              <a:t> </a:t>
            </a:r>
            <a:endParaRPr kumimoji="0" lang="en-US" sz="4000" b="0"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730016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6255"/>
            <a:ext cx="8915400" cy="16096714"/>
          </a:xfrm>
          <a:prstGeom prst="rect">
            <a:avLst/>
          </a:prstGeom>
        </p:spPr>
        <p:txBody>
          <a:bodyPr wrap="square">
            <a:spAutoFit/>
          </a:bodyPr>
          <a:lstStyle/>
          <a:p>
            <a:pPr algn="ctr"/>
            <a:r>
              <a:rPr lang="en-US" sz="4000" b="1" u="sng" dirty="0"/>
              <a:t>1 Samuel 13:14</a:t>
            </a:r>
            <a:endParaRPr lang="en-US" sz="4000" u="sng" dirty="0"/>
          </a:p>
          <a:p>
            <a:pPr algn="ctr"/>
            <a:r>
              <a:rPr lang="en-US" sz="4000" dirty="0"/>
              <a:t>“But now your kingdom shall not continue. The LORD has sought for Himself a man after His own heart, and the LORD has commanded him to be commander over His people, because you have not kept what the LORD commanded you."</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rPr>
              <a:t> </a:t>
            </a:r>
            <a:endParaRPr kumimoji="0" lang="en-US" sz="4000" b="0"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rPr>
              <a:t> </a:t>
            </a:r>
            <a:endParaRPr kumimoji="0" lang="en-US" sz="4000" b="0"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151599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GCF highest resolution.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5016758"/>
          </a:xfrm>
          <a:prstGeom prst="rect">
            <a:avLst/>
          </a:prstGeom>
        </p:spPr>
        <p:txBody>
          <a:bodyPr wrap="square">
            <a:spAutoFit/>
          </a:bodyPr>
          <a:lstStyle/>
          <a:p>
            <a:pPr algn="ctr"/>
            <a:r>
              <a:rPr kumimoji="0" lang="en-US" sz="4000" b="0" i="0" u="none" strike="noStrike" kern="1200" cap="none" spc="0" normalizeH="0" baseline="0" noProof="0" dirty="0">
                <a:ln>
                  <a:noFill/>
                </a:ln>
                <a:solidFill>
                  <a:prstClr val="black"/>
                </a:solidFill>
                <a:effectLst/>
                <a:uLnTx/>
                <a:uFillTx/>
                <a:latin typeface="Calibri"/>
              </a:rPr>
              <a:t> </a:t>
            </a:r>
            <a:r>
              <a:rPr kumimoji="0" lang="en-US" sz="4000" b="1" i="0" u="none" strike="noStrike" kern="1200" cap="none" spc="0" normalizeH="0" baseline="0" noProof="0" dirty="0">
                <a:ln>
                  <a:noFill/>
                </a:ln>
                <a:solidFill>
                  <a:prstClr val="black"/>
                </a:solidFill>
                <a:effectLst/>
                <a:uLnTx/>
                <a:uFillTx/>
                <a:latin typeface="Calibri"/>
              </a:rPr>
              <a:t> </a:t>
            </a:r>
            <a:r>
              <a:rPr lang="en-US" sz="4000" b="1" dirty="0"/>
              <a:t> 1 And again He began to teach by the sea. And a great multitude was gathered to Him, so that He got into a boat and sat in it on the sea; and the whole multitude was on the land facing the sea. </a:t>
            </a:r>
            <a:endParaRPr lang="en-US" sz="4000" dirty="0"/>
          </a:p>
          <a:p>
            <a:pPr algn="ct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52218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785652"/>
          </a:xfrm>
          <a:prstGeom prst="rect">
            <a:avLst/>
          </a:prstGeom>
        </p:spPr>
        <p:txBody>
          <a:bodyPr wrap="square">
            <a:spAutoFit/>
          </a:bodyPr>
          <a:lstStyle/>
          <a:p>
            <a:pPr algn="ctr"/>
            <a:r>
              <a:rPr lang="en-US" sz="4000" b="1" dirty="0"/>
              <a:t> 2 Then He taught them many things by parables, and said to them in His teaching: 3 </a:t>
            </a:r>
            <a:r>
              <a:rPr lang="en-US" sz="4000" b="1" dirty="0">
                <a:solidFill>
                  <a:srgbClr val="FF0000"/>
                </a:solidFill>
              </a:rPr>
              <a:t>"Listen! Behold, a sower went out to sow.” </a:t>
            </a:r>
            <a:endParaRPr lang="en-US" sz="4000" dirty="0">
              <a:solidFill>
                <a:srgbClr val="FF0000"/>
              </a:solidFill>
            </a:endParaRPr>
          </a:p>
          <a:p>
            <a:pPr algn="ctr"/>
            <a:r>
              <a:rPr lang="en-US" sz="4000" b="1" dirty="0"/>
              <a:t> </a:t>
            </a:r>
            <a:endParaRPr lang="en-US" sz="4000" dirty="0"/>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8094524"/>
          </a:xfrm>
          <a:prstGeom prst="rect">
            <a:avLst/>
          </a:prstGeom>
        </p:spPr>
        <p:txBody>
          <a:bodyPr wrap="square">
            <a:spAutoFit/>
          </a:bodyPr>
          <a:lstStyle/>
          <a:p>
            <a:pPr algn="ctr"/>
            <a:r>
              <a:rPr kumimoji="0" lang="en-US" sz="4000" b="1" i="0" u="none" strike="noStrike" kern="1200" cap="none" spc="0" normalizeH="0" baseline="0" noProof="0" dirty="0">
                <a:ln>
                  <a:noFill/>
                </a:ln>
                <a:solidFill>
                  <a:prstClr val="black"/>
                </a:solidFill>
                <a:effectLst/>
                <a:uLnTx/>
                <a:uFillTx/>
                <a:latin typeface="Calibri"/>
              </a:rPr>
              <a:t> </a:t>
            </a:r>
            <a:r>
              <a:rPr kumimoji="0" lang="en-US" sz="4000" b="0" i="0" u="none" strike="noStrike" kern="1200" cap="none" spc="0" normalizeH="0" baseline="0" noProof="0" dirty="0">
                <a:ln>
                  <a:noFill/>
                </a:ln>
                <a:solidFill>
                  <a:prstClr val="black"/>
                </a:solidFill>
                <a:effectLst/>
                <a:uLnTx/>
                <a:uFillTx/>
                <a:latin typeface="Calibri"/>
              </a:rPr>
              <a:t> </a:t>
            </a:r>
            <a:r>
              <a:rPr lang="en-US" sz="4000" b="1" dirty="0"/>
              <a:t>4 </a:t>
            </a:r>
            <a:r>
              <a:rPr lang="en-US" sz="4000" b="1" dirty="0">
                <a:solidFill>
                  <a:srgbClr val="FF0000"/>
                </a:solidFill>
              </a:rPr>
              <a:t>And it happened, as he sowed, that some seed fell by the wayside; and the birds of the air came and devoured it. </a:t>
            </a:r>
            <a:r>
              <a:rPr lang="en-US" sz="4000" b="1" dirty="0"/>
              <a:t>5 </a:t>
            </a:r>
            <a:r>
              <a:rPr lang="en-US" sz="4000" b="1" dirty="0">
                <a:solidFill>
                  <a:srgbClr val="FF0000"/>
                </a:solidFill>
              </a:rPr>
              <a:t>Some fell on stony ground, where it did not have much earth; and immediately it sprang up because it had no depth of earth. </a:t>
            </a:r>
            <a:r>
              <a:rPr lang="en-US" sz="4000" b="1" dirty="0"/>
              <a:t>6 </a:t>
            </a:r>
            <a:r>
              <a:rPr lang="en-US" sz="4000" b="1" dirty="0">
                <a:solidFill>
                  <a:srgbClr val="FF0000"/>
                </a:solidFill>
              </a:rPr>
              <a:t>But when the sun was up it was scorched, and because it had no root it withered away. </a:t>
            </a:r>
            <a:r>
              <a:rPr lang="en-US" sz="4000" b="1" dirty="0"/>
              <a:t>7 </a:t>
            </a:r>
            <a:r>
              <a:rPr lang="en-US" sz="4000" b="1" dirty="0">
                <a:solidFill>
                  <a:srgbClr val="FF0000"/>
                </a:solidFill>
              </a:rPr>
              <a:t>And some seed fell among thorns; and the thorns grew up and choked it, and it yielded no crop.</a:t>
            </a:r>
            <a:endParaRPr lang="en-US" sz="4000" dirty="0">
              <a:solidFill>
                <a:srgbClr val="FF0000"/>
              </a:solidFill>
            </a:endParaRPr>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298487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5016758"/>
          </a:xfrm>
          <a:prstGeom prst="rect">
            <a:avLst/>
          </a:prstGeom>
        </p:spPr>
        <p:txBody>
          <a:bodyPr wrap="square">
            <a:spAutoFit/>
          </a:bodyPr>
          <a:lstStyle/>
          <a:p>
            <a:pPr algn="ctr"/>
            <a:r>
              <a:rPr kumimoji="0" lang="en-US" sz="4000" b="1" i="0" u="none" strike="noStrike" kern="1200" cap="none" spc="0" normalizeH="0" baseline="0" noProof="0" dirty="0">
                <a:ln>
                  <a:noFill/>
                </a:ln>
                <a:solidFill>
                  <a:prstClr val="black"/>
                </a:solidFill>
                <a:effectLst/>
                <a:uLnTx/>
                <a:uFillTx/>
                <a:latin typeface="Calibri"/>
              </a:rPr>
              <a:t> </a:t>
            </a:r>
            <a:r>
              <a:rPr lang="en-US" sz="4000" b="1" dirty="0"/>
              <a:t>8 </a:t>
            </a:r>
            <a:r>
              <a:rPr lang="en-US" sz="4000" b="1" dirty="0">
                <a:solidFill>
                  <a:srgbClr val="FF0000"/>
                </a:solidFill>
              </a:rPr>
              <a:t>But other seed fell on good ground and yielded a crop that sprang up, increased and produced: some thirtyfold, some sixty, and some a hundred." </a:t>
            </a:r>
            <a:r>
              <a:rPr lang="en-US" sz="4000" b="1" dirty="0"/>
              <a:t>9 And He said to them, </a:t>
            </a:r>
            <a:r>
              <a:rPr lang="en-US" sz="4000" b="1" dirty="0">
                <a:solidFill>
                  <a:srgbClr val="FF0000"/>
                </a:solidFill>
              </a:rPr>
              <a:t>"He who has ears to hear, let him hear!" </a:t>
            </a:r>
            <a:endParaRPr lang="en-US" sz="4000" dirty="0">
              <a:solidFill>
                <a:srgbClr val="FF0000"/>
              </a:solidFill>
            </a:endParaRP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476606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2554545"/>
          </a:xfrm>
          <a:prstGeom prst="rect">
            <a:avLst/>
          </a:prstGeom>
        </p:spPr>
        <p:txBody>
          <a:bodyPr wrap="square">
            <a:spAutoFit/>
          </a:bodyPr>
          <a:lstStyle/>
          <a:p>
            <a:r>
              <a:rPr lang="en-US" sz="4000" b="1" dirty="0"/>
              <a:t>10 But when He was alone, those around Him with the twelve asked Him about the parable.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566596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785652"/>
          </a:xfrm>
          <a:prstGeom prst="rect">
            <a:avLst/>
          </a:prstGeom>
        </p:spPr>
        <p:txBody>
          <a:bodyPr wrap="square">
            <a:spAutoFit/>
          </a:bodyPr>
          <a:lstStyle/>
          <a:p>
            <a:pPr algn="ctr"/>
            <a:r>
              <a:rPr lang="en-US" sz="4000" b="1" dirty="0"/>
              <a:t> 11 And He said to them,</a:t>
            </a:r>
            <a:r>
              <a:rPr lang="en-US" sz="4000" dirty="0"/>
              <a:t> </a:t>
            </a:r>
            <a:r>
              <a:rPr lang="en-US" sz="4000" b="1" dirty="0">
                <a:solidFill>
                  <a:srgbClr val="FF0000"/>
                </a:solidFill>
              </a:rPr>
              <a:t>"To you it has been given to know the mystery of the kingdom of God; but to those who are outside, all things come in parables,</a:t>
            </a:r>
            <a:endParaRPr lang="en-US" sz="4000" dirty="0">
              <a:solidFill>
                <a:srgbClr val="FF0000"/>
              </a:solidFill>
            </a:endParaRPr>
          </a:p>
          <a:p>
            <a:pPr algn="ct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70195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22532</TotalTime>
  <Words>866</Words>
  <Application>Microsoft Office PowerPoint</Application>
  <PresentationFormat>On-screen Show (4:3)</PresentationFormat>
  <Paragraphs>206</Paragraphs>
  <Slides>38</Slides>
  <Notes>5</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38</vt:i4>
      </vt:variant>
    </vt:vector>
  </HeadingPairs>
  <TitlesOfParts>
    <vt:vector size="45" baseType="lpstr">
      <vt:lpstr>Arial</vt:lpstr>
      <vt:lpstr>Calibri</vt:lpstr>
      <vt:lpstr>Constantia</vt:lpstr>
      <vt:lpstr>Wingdings 2</vt:lpstr>
      <vt:lpstr>Flow</vt:lpstr>
      <vt:lpstr>1_Office Theme</vt:lpstr>
      <vt:lpstr>1_Flow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Placido Soliven</dc:creator>
  <cp:lastModifiedBy>Placido soliven</cp:lastModifiedBy>
  <cp:revision>1424</cp:revision>
  <dcterms:created xsi:type="dcterms:W3CDTF">2013-06-05T21:04:28Z</dcterms:created>
  <dcterms:modified xsi:type="dcterms:W3CDTF">2018-10-11T08:33:32Z</dcterms:modified>
</cp:coreProperties>
</file>