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4"/>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719" r:id="rId35"/>
    <p:sldId id="720" r:id="rId36"/>
    <p:sldId id="721" r:id="rId37"/>
    <p:sldId id="722" r:id="rId38"/>
    <p:sldId id="723" r:id="rId39"/>
    <p:sldId id="725" r:id="rId40"/>
    <p:sldId id="726" r:id="rId41"/>
    <p:sldId id="984" r:id="rId42"/>
    <p:sldId id="98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10/16/2018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554545"/>
          </a:xfrm>
          <a:prstGeom prst="rect">
            <a:avLst/>
          </a:prstGeom>
        </p:spPr>
        <p:txBody>
          <a:bodyPr wrap="square">
            <a:spAutoFit/>
          </a:bodyPr>
          <a:lstStyle/>
          <a:p>
            <a:pPr algn="ctr"/>
            <a:r>
              <a:rPr lang="en-US" sz="4000" b="1" u="sng" dirty="0"/>
              <a:t>Philippians 4:4</a:t>
            </a:r>
            <a:endParaRPr lang="en-US" sz="4000" u="sng" dirty="0"/>
          </a:p>
          <a:p>
            <a:pPr algn="ctr"/>
            <a:r>
              <a:rPr lang="en-US" sz="4000" dirty="0"/>
              <a:t>“Rejoice in the Lord always; again, I will say, rejoice!”</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There is a difference between Happiness and Joy</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3170099"/>
          </a:xfrm>
          <a:prstGeom prst="rect">
            <a:avLst/>
          </a:prstGeom>
        </p:spPr>
        <p:txBody>
          <a:bodyPr wrap="square">
            <a:spAutoFit/>
          </a:bodyPr>
          <a:lstStyle/>
          <a:p>
            <a:pPr algn="ctr"/>
            <a:r>
              <a:rPr lang="en-US" sz="4000" dirty="0"/>
              <a:t> </a:t>
            </a:r>
            <a:r>
              <a:rPr lang="en-US" sz="4000" b="1" dirty="0"/>
              <a:t>Happiness depends upon good circumstances, but joy depends on a relationship </a:t>
            </a: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848302"/>
          </a:xfrm>
          <a:prstGeom prst="rect">
            <a:avLst/>
          </a:prstGeom>
        </p:spPr>
        <p:txBody>
          <a:bodyPr wrap="square">
            <a:spAutoFit/>
          </a:bodyPr>
          <a:lstStyle/>
          <a:p>
            <a:pPr algn="ctr"/>
            <a:r>
              <a:rPr lang="en-US" sz="3600" b="1" u="sng" dirty="0"/>
              <a:t>Ephesians 1:9-14</a:t>
            </a:r>
            <a:endParaRPr lang="en-US" sz="3600" u="sng" dirty="0"/>
          </a:p>
          <a:p>
            <a:pPr algn="ctr"/>
            <a:r>
              <a:rPr lang="en-US" sz="3600" dirty="0"/>
              <a:t>9 having made known to us the mystery of His will, according to His good pleasure which He purposed in Himself, 10 that in the dispensation of the fullness of the times He might gather together in one all things in Christ, both which are in heaven and which are on earth--in Him. 11 In Him also we have obtained an inheritance, being predestined according to the purpose of Him who works all things according to the counsel of His will, </a:t>
            </a:r>
          </a:p>
          <a:p>
            <a:pPr algn="ctr"/>
            <a:r>
              <a:rPr lang="en-US" sz="3600" dirty="0"/>
              <a:t> </a:t>
            </a:r>
          </a:p>
          <a:p>
            <a:pPr algn="ct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12 that we who first trusted in Christ should be to the praise of His glory. 13 In Him you also trusted, after you heard the word of truth, the gospel of your salvation; in whom also, having believed, you were sealed with the Holy Spirit of promise, 14 who is the guarantee of our inheritance until the redemption of the purchased possession, to the praise of His glory.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We should not allow our Circumstances to determine our Disposition</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u="sng" dirty="0"/>
              <a:t>1 Peter 5:7-8</a:t>
            </a:r>
            <a:endParaRPr lang="en-US" sz="4000" u="sng" dirty="0"/>
          </a:p>
          <a:p>
            <a:pPr algn="ctr"/>
            <a:r>
              <a:rPr lang="en-US" sz="4000" dirty="0"/>
              <a:t>7 casting all your care upon Him, for He cares for you. 8 Be sober, be vigilant; because your adversary the devil walks about like a roaring lion, seeking whom he may devour. </a:t>
            </a:r>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1 Peter 4:14</a:t>
            </a:r>
            <a:endParaRPr lang="en-US" sz="4000" u="sng" dirty="0"/>
          </a:p>
          <a:p>
            <a:pPr algn="ctr"/>
            <a:r>
              <a:rPr lang="en-US" sz="4000" dirty="0"/>
              <a:t>“If you are insulted because of the name of Christ, you are blessed, for the Spirit of glory and of God rests on you.” </a:t>
            </a:r>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2403395"/>
          </a:xfrm>
          <a:prstGeom prst="rect">
            <a:avLst/>
          </a:prstGeom>
        </p:spPr>
        <p:txBody>
          <a:bodyPr wrap="square">
            <a:spAutoFit/>
          </a:bodyPr>
          <a:lstStyle/>
          <a:p>
            <a:pPr algn="ctr"/>
            <a:r>
              <a:rPr lang="en-US" sz="4000" b="1" u="sng" dirty="0"/>
              <a:t>1 Peter 3:16-17</a:t>
            </a:r>
            <a:endParaRPr lang="en-US" sz="4000" u="sng" dirty="0"/>
          </a:p>
          <a:p>
            <a:pPr algn="ctr"/>
            <a:r>
              <a:rPr lang="en-US" sz="4000" dirty="0"/>
              <a:t>16 Do what is right; then if men speak against you, calling you evil names, they will become ashamed of themselves for falsely accusing you when you have only done what is good. 17 Remember, if God wants you to suffer, it is better to suffer for doing good than for doing wrong!</a:t>
            </a:r>
          </a:p>
          <a:p>
            <a:pPr algn="ctr"/>
            <a:r>
              <a:rPr lang="en-US" sz="4000" dirty="0"/>
              <a:t> </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Something is missing in </a:t>
            </a:r>
          </a:p>
          <a:p>
            <a:pPr algn="ctr"/>
            <a:r>
              <a:rPr lang="en-US" sz="4000" b="1" dirty="0"/>
              <a:t>Paul’s letter</a:t>
            </a:r>
            <a:endParaRPr lang="en-US" sz="4000" dirty="0"/>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863417"/>
          </a:xfrm>
          <a:prstGeom prst="rect">
            <a:avLst/>
          </a:prstGeom>
        </p:spPr>
        <p:txBody>
          <a:bodyPr wrap="square">
            <a:spAutoFit/>
          </a:bodyPr>
          <a:lstStyle/>
          <a:p>
            <a:pPr algn="ctr"/>
            <a:r>
              <a:rPr lang="en-US" sz="4000" b="1" u="sng" dirty="0"/>
              <a:t>Romans 1:16-17</a:t>
            </a:r>
            <a:endParaRPr lang="en-US" sz="4000" u="sng" dirty="0"/>
          </a:p>
          <a:p>
            <a:pPr algn="ctr"/>
            <a:r>
              <a:rPr lang="en-US" sz="4000" dirty="0"/>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The source of Paul’s Joy was his relationship with Jesus</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James 1:2-4</a:t>
            </a:r>
            <a:endParaRPr lang="en-US" sz="4000" u="sng" dirty="0"/>
          </a:p>
          <a:p>
            <a:pPr algn="ctr"/>
            <a:r>
              <a:rPr lang="en-US" sz="4000" dirty="0"/>
              <a:t>2 My brethren, count it all joy when you fall into various trials, 3 knowing that the testing of your faith produces patience. 4 But let patience have its perfect work, that you may be perfect and complete, lacking nothing.</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This kind of Joy is a Spiritual Gift</a:t>
            </a:r>
            <a:endParaRPr lang="en-US" sz="4000" dirty="0"/>
          </a:p>
          <a:p>
            <a:pPr algn="ctr"/>
            <a:r>
              <a:rPr lang="en-US" sz="4000" b="1" dirty="0"/>
              <a:t> </a:t>
            </a:r>
            <a:endParaRPr lang="en-US" sz="4000" dirty="0"/>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5016758"/>
          </a:xfrm>
          <a:prstGeom prst="rect">
            <a:avLst/>
          </a:prstGeom>
        </p:spPr>
        <p:txBody>
          <a:bodyPr wrap="square">
            <a:spAutoFit/>
          </a:bodyPr>
          <a:lstStyle/>
          <a:p>
            <a:pPr algn="ctr"/>
            <a:r>
              <a:rPr lang="en-US" sz="4000" b="1" u="sng" dirty="0"/>
              <a:t>Galatians 5:22-24</a:t>
            </a:r>
            <a:endParaRPr lang="en-US" sz="4000" u="sng" dirty="0"/>
          </a:p>
          <a:p>
            <a:pPr algn="ctr"/>
            <a:r>
              <a:rPr lang="en-US" sz="4000" dirty="0"/>
              <a:t>22 But the fruit of the Spirit is love, joy, peace, longsuffering, kindness, goodness, faithfulness, 23 gentleness, self-control. Against such there is no law. 24 And those who are Christ's have crucified the flesh with its passions and desires.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4401205"/>
          </a:xfrm>
          <a:prstGeom prst="rect">
            <a:avLst/>
          </a:prstGeom>
        </p:spPr>
        <p:txBody>
          <a:bodyPr wrap="square">
            <a:spAutoFit/>
          </a:bodyPr>
          <a:lstStyle/>
          <a:p>
            <a:pPr algn="ctr"/>
            <a:r>
              <a:rPr lang="en-US" sz="4000" b="1" u="sng" dirty="0"/>
              <a:t>Isaiah 59:2</a:t>
            </a:r>
            <a:endParaRPr lang="en-US" sz="4000" u="sng" dirty="0"/>
          </a:p>
          <a:p>
            <a:pPr algn="ctr"/>
            <a:r>
              <a:rPr lang="en-US" sz="4000" dirty="0"/>
              <a:t>“But your iniquities have separated you from your God; And your sins have hidden His face from you, So that He will not hear.”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785652"/>
          </a:xfrm>
          <a:prstGeom prst="rect">
            <a:avLst/>
          </a:prstGeom>
        </p:spPr>
        <p:txBody>
          <a:bodyPr wrap="square">
            <a:spAutoFit/>
          </a:bodyPr>
          <a:lstStyle/>
          <a:p>
            <a:pPr algn="ctr"/>
            <a:r>
              <a:rPr lang="en-US" sz="4000" b="1" u="sng" dirty="0"/>
              <a:t>James 4:17</a:t>
            </a:r>
            <a:endParaRPr lang="en-US" sz="4000" u="sng" dirty="0"/>
          </a:p>
          <a:p>
            <a:pPr algn="ctr"/>
            <a:r>
              <a:rPr lang="en-US" sz="4000" dirty="0"/>
              <a:t>“Therefore, to him who knows to do good and does not do it, to him it is sin.”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Happiness is based on Conditions, but Joy is based on a Relationship</a:t>
            </a:r>
            <a:endParaRPr lang="en-US" sz="4000" dirty="0"/>
          </a:p>
          <a:p>
            <a:pPr algn="ctr"/>
            <a:r>
              <a:rPr lang="en-US" sz="4000" dirty="0"/>
              <a:t> </a:t>
            </a:r>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Proverbs 17:22</a:t>
            </a:r>
            <a:endParaRPr lang="en-US" sz="4000" u="sng" dirty="0"/>
          </a:p>
          <a:p>
            <a:pPr algn="ctr"/>
            <a:r>
              <a:rPr lang="en-US" sz="4000" dirty="0"/>
              <a:t>“A joyful heart is good medicine, But a broken spirit dries up the bones.”</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u="sng" dirty="0"/>
              <a:t>Philippians 3:13-15</a:t>
            </a:r>
            <a:endParaRPr lang="en-US" sz="3700" u="sng" dirty="0"/>
          </a:p>
          <a:p>
            <a:pPr algn="ctr"/>
            <a:r>
              <a:rPr lang="en-US" sz="3700" dirty="0"/>
              <a:t>13 Brethren, I do not count myself to have apprehended; but one thing I do, forgetting those things which are behind and reaching forward to those things which are ahead, 14 I press toward the goal for the prize of the upward call of God in Christ Jesus. 15 Therefore let us, as many as are mature, have this mind; and if in anything you think otherwise, God will reveal even this to you. </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The Joy of the Lord </a:t>
            </a:r>
            <a:endParaRPr lang="en-US" sz="3200" dirty="0"/>
          </a:p>
          <a:p>
            <a:pPr algn="ctr"/>
            <a:r>
              <a:rPr lang="en-US" sz="2800" b="1" dirty="0"/>
              <a:t>By Pastor Fee Soliven</a:t>
            </a:r>
            <a:endParaRPr lang="en-US" sz="2800" dirty="0"/>
          </a:p>
          <a:p>
            <a:pPr algn="ctr"/>
            <a:r>
              <a:rPr lang="en-US" sz="3200" b="1" dirty="0"/>
              <a:t>Philippians 4:1-4 </a:t>
            </a:r>
            <a:endParaRPr lang="en-US" sz="3200" dirty="0"/>
          </a:p>
          <a:p>
            <a:pPr algn="ctr"/>
            <a:r>
              <a:rPr lang="en-US" sz="3200" b="1" dirty="0"/>
              <a:t>Sunday Morning</a:t>
            </a:r>
            <a:endParaRPr lang="en-US" sz="3200" dirty="0"/>
          </a:p>
          <a:p>
            <a:pPr algn="ctr"/>
            <a:r>
              <a:rPr lang="en-US" sz="3200" b="1" dirty="0"/>
              <a:t>October 14, 2018</a:t>
            </a:r>
            <a:endParaRPr lang="en-US" sz="3200" dirty="0"/>
          </a:p>
          <a:p>
            <a:pPr algn="ctr"/>
            <a:r>
              <a:rPr lang="en-US" sz="3200" dirty="0"/>
              <a:t> </a:t>
            </a:r>
          </a:p>
          <a:p>
            <a:pPr algn="ctr"/>
            <a:endParaRPr lang="en-US" sz="3200" dirty="0"/>
          </a:p>
        </p:txBody>
      </p:sp>
      <p:pic>
        <p:nvPicPr>
          <p:cNvPr id="3" name="Picture 2" descr="A picture containing person, man, sky&#10;&#10;Description generated with high confidence">
            <a:extLst>
              <a:ext uri="{FF2B5EF4-FFF2-40B4-BE49-F238E27FC236}">
                <a16:creationId xmlns:a16="http://schemas.microsoft.com/office/drawing/2014/main" id="{20FA9C87-1CE3-42F8-922F-8CB495F0F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438400"/>
            <a:ext cx="9144000" cy="4482484"/>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1" y="6117454"/>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369880"/>
          </a:xfrm>
          <a:prstGeom prst="rect">
            <a:avLst/>
          </a:prstGeom>
        </p:spPr>
        <p:txBody>
          <a:bodyPr wrap="square">
            <a:spAutoFit/>
          </a:bodyPr>
          <a:lstStyle/>
          <a:p>
            <a:pPr algn="ctr"/>
            <a:r>
              <a:rPr lang="en-US" sz="3600" b="1" dirty="0"/>
              <a:t>We can Rejoice when we’re </a:t>
            </a:r>
          </a:p>
          <a:p>
            <a:pPr algn="ctr"/>
            <a:r>
              <a:rPr lang="en-US" sz="3600" b="1" dirty="0"/>
              <a:t>Hurting because</a:t>
            </a:r>
            <a:endParaRPr lang="en-US" sz="3600" dirty="0"/>
          </a:p>
          <a:p>
            <a:pPr algn="ctr"/>
            <a:r>
              <a:rPr lang="en-US" sz="3600" b="1" dirty="0"/>
              <a:t> </a:t>
            </a:r>
            <a:endParaRPr lang="en-US" sz="3600" dirty="0"/>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dirty="0"/>
              <a:t>God walks through it with us</a:t>
            </a:r>
            <a:endParaRPr lang="en-US" sz="4000" dirty="0"/>
          </a:p>
          <a:p>
            <a:pPr algn="ctr"/>
            <a:endParaRPr lang="en-US" sz="4000" b="1" dirty="0"/>
          </a:p>
          <a:p>
            <a:pPr algn="ctr"/>
            <a:r>
              <a:rPr lang="en-US" sz="4000" b="1" u="sng" dirty="0"/>
              <a:t>Hebrews 13:5</a:t>
            </a:r>
            <a:endParaRPr lang="en-US" sz="4000" u="sng" dirty="0"/>
          </a:p>
          <a:p>
            <a:pPr algn="ctr"/>
            <a:r>
              <a:rPr lang="en-US" sz="4000" dirty="0"/>
              <a:t>For He Himself has said, "I will never leave you nor forsake you."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The Lord is in control of </a:t>
            </a:r>
          </a:p>
          <a:p>
            <a:pPr algn="ctr"/>
            <a:r>
              <a:rPr lang="en-US" sz="4000" b="1" dirty="0"/>
              <a:t>our circumstances</a:t>
            </a:r>
            <a:endParaRPr lang="en-US" sz="4000" dirty="0"/>
          </a:p>
          <a:p>
            <a:pPr algn="ctr"/>
            <a:endParaRPr lang="en-US" sz="4000" b="1" dirty="0"/>
          </a:p>
          <a:p>
            <a:pPr algn="ctr"/>
            <a:r>
              <a:rPr lang="en-US" sz="4000" b="1" u="sng" dirty="0"/>
              <a:t>Isaiah 41:10</a:t>
            </a:r>
            <a:r>
              <a:rPr lang="en-US" sz="4000" b="1" dirty="0"/>
              <a:t>	</a:t>
            </a:r>
            <a:endParaRPr lang="en-US" sz="4000" dirty="0"/>
          </a:p>
          <a:p>
            <a:pPr algn="ctr"/>
            <a:r>
              <a:rPr lang="en-US" sz="4000" dirty="0"/>
              <a:t>“Fear not, for I am with you; be not dismayed, for I am your God; I will strengthen you, I will help you, I will uphold you with my righteous right hand”</a:t>
            </a:r>
          </a:p>
          <a:p>
            <a:pPr algn="ctr"/>
            <a:r>
              <a:rPr lang="en-US" sz="4000" b="1" dirty="0"/>
              <a:t> </a:t>
            </a:r>
            <a:endParaRPr lang="en-US" sz="4000" dirty="0"/>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710077"/>
          </a:xfrm>
          <a:prstGeom prst="rect">
            <a:avLst/>
          </a:prstGeom>
        </p:spPr>
        <p:txBody>
          <a:bodyPr wrap="square">
            <a:spAutoFit/>
          </a:bodyPr>
          <a:lstStyle/>
          <a:p>
            <a:pPr algn="ctr"/>
            <a:r>
              <a:rPr lang="en-US" sz="4000" b="1" dirty="0"/>
              <a:t>He causes those times to turn out for our good</a:t>
            </a:r>
            <a:endParaRPr lang="en-US" sz="4000" dirty="0"/>
          </a:p>
          <a:p>
            <a:pPr algn="ctr"/>
            <a:endParaRPr lang="en-US" sz="4000" b="1" dirty="0"/>
          </a:p>
          <a:p>
            <a:pPr algn="ctr"/>
            <a:r>
              <a:rPr lang="en-US" sz="4000" b="1" u="sng" dirty="0"/>
              <a:t>Romans 8:28 </a:t>
            </a:r>
            <a:endParaRPr lang="en-US" sz="4000" u="sng" dirty="0"/>
          </a:p>
          <a:p>
            <a:pPr algn="ctr"/>
            <a:r>
              <a:rPr lang="en-US" sz="4000" dirty="0"/>
              <a:t>“And we know that for those who love God all things work together for good, for those who are called according to his purpose.”</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dirty="0"/>
              <a:t>There is nothing that can separate </a:t>
            </a:r>
          </a:p>
          <a:p>
            <a:pPr algn="ctr"/>
            <a:r>
              <a:rPr lang="en-US" sz="3700" b="1" dirty="0"/>
              <a:t>us from His love</a:t>
            </a:r>
            <a:endParaRPr lang="en-US" sz="3700" dirty="0"/>
          </a:p>
          <a:p>
            <a:pPr algn="ctr"/>
            <a:endParaRPr lang="en-US" sz="3700" b="1" dirty="0"/>
          </a:p>
          <a:p>
            <a:pPr algn="ctr"/>
            <a:r>
              <a:rPr lang="en-US" sz="3700" b="1" u="sng" dirty="0"/>
              <a:t>Romans 8:38-39</a:t>
            </a:r>
            <a:endParaRPr lang="en-US" sz="3700" u="sng" dirty="0"/>
          </a:p>
          <a:p>
            <a:pPr algn="ctr"/>
            <a:r>
              <a:rPr lang="en-US" sz="3700" dirty="0"/>
              <a:t>38 For I am persuaded that neither death nor life, nor angels nor principalities nor powers, nor things present nor things to come, 39 nor height nor depth, nor any other created thing, shall be able to separate us from the love of God which is in Christ Jesus our Lord. </a:t>
            </a:r>
          </a:p>
          <a:p>
            <a:pPr algn="ctr"/>
            <a:r>
              <a:rPr lang="en-US" sz="3700" b="1" dirty="0"/>
              <a:t> </a:t>
            </a:r>
            <a:endParaRPr lang="en-US" sz="3700" dirty="0"/>
          </a:p>
          <a:p>
            <a:pPr algn="ctr"/>
            <a:endParaRPr lang="en-US" sz="37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2403395"/>
          </a:xfrm>
          <a:prstGeom prst="rect">
            <a:avLst/>
          </a:prstGeom>
        </p:spPr>
        <p:txBody>
          <a:bodyPr wrap="square">
            <a:spAutoFit/>
          </a:bodyPr>
          <a:lstStyle/>
          <a:p>
            <a:pPr algn="ctr"/>
            <a:r>
              <a:rPr lang="en-US" sz="4000" b="1" dirty="0"/>
              <a:t>We can thank God for what </a:t>
            </a:r>
          </a:p>
          <a:p>
            <a:pPr algn="ctr"/>
            <a:r>
              <a:rPr lang="en-US" sz="4000" b="1" dirty="0"/>
              <a:t>He is doing in us</a:t>
            </a:r>
            <a:endParaRPr lang="en-US" sz="4000" dirty="0"/>
          </a:p>
          <a:p>
            <a:pPr algn="ctr"/>
            <a:endParaRPr lang="en-US" sz="4000" b="1" dirty="0"/>
          </a:p>
          <a:p>
            <a:pPr algn="ctr"/>
            <a:r>
              <a:rPr lang="en-US" sz="4000" b="1" u="sng" dirty="0"/>
              <a:t>2 Corinthians 13:5-6</a:t>
            </a:r>
            <a:endParaRPr lang="en-US" sz="4000" u="sng" dirty="0"/>
          </a:p>
          <a:p>
            <a:pPr algn="ctr"/>
            <a:r>
              <a:rPr lang="en-US" sz="4000" dirty="0"/>
              <a:t>5 Examine yourselves as to whether you are in the faith. Test yourselves. Do you not know yourselves, that Jesus Christ is in you?--unless indeed you are disqualified. 6 But I trust that you will know that we are not disqualified. </a:t>
            </a:r>
          </a:p>
          <a:p>
            <a:pPr algn="ctr"/>
            <a:r>
              <a:rPr lang="en-US" sz="4000" dirty="0">
                <a:solidFill>
                  <a:srgbClr val="FF0000"/>
                </a:solidFill>
              </a:rPr>
              <a:t> </a:t>
            </a:r>
          </a:p>
          <a:p>
            <a:pPr lvl="0" algn="ctr">
              <a:defRPr/>
            </a:pPr>
            <a:endParaRPr lang="en-US" sz="4000" dirty="0">
              <a:solidFill>
                <a:prstClr val="black"/>
              </a:solidFill>
              <a:latin typeface="Calibri"/>
            </a:endParaRP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To gain the right Perspective of Joy in the midst of Pain, consider what Peter says…</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45752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448740"/>
          </a:xfrm>
          <a:prstGeom prst="rect">
            <a:avLst/>
          </a:prstGeom>
        </p:spPr>
        <p:txBody>
          <a:bodyPr wrap="square">
            <a:spAutoFit/>
          </a:bodyPr>
          <a:lstStyle/>
          <a:p>
            <a:pPr algn="ctr"/>
            <a:r>
              <a:rPr lang="en-US" sz="3800" b="1" u="sng" dirty="0"/>
              <a:t> 1 Peter 1:3-8</a:t>
            </a:r>
            <a:endParaRPr lang="en-US" sz="3800" u="sng" dirty="0"/>
          </a:p>
          <a:p>
            <a:pPr algn="ctr"/>
            <a:r>
              <a:rPr lang="en-US" sz="3800" dirty="0"/>
              <a:t>3 Blessed be the God and Father of our Lord Jesus Christ, who according to His abundant mercy has begotten us again to a living hope through the resurrection of Jesus Christ from the dead, 4 to an inheritance incorruptible and undefiled and that does not fade away, reserved in heaven for you, 5 who are kept by the power of God through faith for salvation ready to be revealed in the last time. </a:t>
            </a:r>
          </a:p>
          <a:p>
            <a:pPr algn="ctr"/>
            <a:r>
              <a:rPr lang="en-US" sz="3800" dirty="0"/>
              <a:t> </a:t>
            </a:r>
          </a:p>
          <a:p>
            <a:pPr algn="ctr"/>
            <a:r>
              <a:rPr lang="en-US" sz="3800" dirty="0"/>
              <a:t> </a:t>
            </a:r>
          </a:p>
          <a:p>
            <a:pPr algn="ctr"/>
            <a:r>
              <a:rPr lang="en-US" sz="3800" dirty="0"/>
              <a:t> </a:t>
            </a:r>
          </a:p>
          <a:p>
            <a:pPr algn="ctr"/>
            <a:r>
              <a:rPr lang="en-US" sz="3800" dirty="0"/>
              <a:t> </a:t>
            </a:r>
          </a:p>
          <a:p>
            <a:pPr algn="ctr"/>
            <a:endParaRPr lang="en-US" sz="3800" dirty="0"/>
          </a:p>
        </p:txBody>
      </p:sp>
    </p:spTree>
    <p:extLst>
      <p:ext uri="{BB962C8B-B14F-4D97-AF65-F5344CB8AC3E}">
        <p14:creationId xmlns:p14="http://schemas.microsoft.com/office/powerpoint/2010/main" val="8189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63746"/>
          </a:xfrm>
          <a:prstGeom prst="rect">
            <a:avLst/>
          </a:prstGeom>
        </p:spPr>
        <p:txBody>
          <a:bodyPr wrap="square">
            <a:spAutoFit/>
          </a:bodyPr>
          <a:lstStyle/>
          <a:p>
            <a:pPr algn="ctr"/>
            <a:r>
              <a:rPr lang="en-US" sz="3700" dirty="0"/>
              <a:t>6 In this you greatly rejoice, though now for a little while, if need be, you have been grieved by various trials, 7 that the genuineness of your faith, being much more precious than gold that perishes, though it is tested by fire, may be found to praise, honor, and glory at the revelation of Jesus Christ, 8 whom having not seen you love. Though now you do not see Him, yet believing, you rejoice with joy inexpressible and full of glory… </a:t>
            </a:r>
          </a:p>
          <a:p>
            <a:pPr algn="ctr"/>
            <a:r>
              <a:rPr lang="en-US" sz="3700" dirty="0"/>
              <a:t> </a:t>
            </a:r>
          </a:p>
          <a:p>
            <a:pPr algn="ctr"/>
            <a:r>
              <a:rPr lang="en-US" sz="3700" b="1" dirty="0"/>
              <a:t> </a:t>
            </a:r>
            <a:endParaRPr lang="en-US" sz="3700" dirty="0"/>
          </a:p>
          <a:p>
            <a:pPr algn="ctr"/>
            <a:endParaRPr lang="en-US" sz="3700" dirty="0"/>
          </a:p>
        </p:txBody>
      </p:sp>
    </p:spTree>
    <p:extLst>
      <p:ext uri="{BB962C8B-B14F-4D97-AF65-F5344CB8AC3E}">
        <p14:creationId xmlns:p14="http://schemas.microsoft.com/office/powerpoint/2010/main" val="365401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 1. What evidence is there in your life that you have the joy of Christ? </a:t>
            </a:r>
          </a:p>
          <a:p>
            <a:pPr algn="ctr"/>
            <a:r>
              <a:rPr lang="en-US" sz="4000" dirty="0"/>
              <a:t>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u="sng" dirty="0"/>
              <a:t>Philippians 4:1-4</a:t>
            </a:r>
            <a:endParaRPr lang="en-US" sz="3700" u="sng" dirty="0"/>
          </a:p>
          <a:p>
            <a:pPr algn="ctr"/>
            <a:r>
              <a:rPr lang="en-US" sz="3700" dirty="0"/>
              <a:t>1 Therefore, my beloved and longed-for brethren, my joy and crown, so stand fast in the Lord, beloved. 2 I implore Euodia and I implore </a:t>
            </a:r>
            <a:r>
              <a:rPr lang="en-US" sz="3700" dirty="0" err="1"/>
              <a:t>Syntyche</a:t>
            </a:r>
            <a:r>
              <a:rPr lang="en-US" sz="3700" dirty="0"/>
              <a:t> to be of the same mind in the Lord. 3 And I urge you also, true companion, help these women who labored with me in the gospel, with Clement also, and the rest of my fellow workers, whose names are in the Book of Life. 4 Rejoice in the Lord always. Again I will say, rejoice! </a:t>
            </a:r>
          </a:p>
          <a:p>
            <a:pPr algn="ct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2. How consistently is it expressed in your disposition in hard times? </a:t>
            </a:r>
          </a:p>
          <a:p>
            <a:pPr algn="ctr"/>
            <a:r>
              <a:rPr lang="en-US" sz="4000" b="1" dirty="0"/>
              <a:t> </a:t>
            </a:r>
          </a:p>
          <a:p>
            <a:pPr algn="ctr"/>
            <a:endParaRPr lang="en-US" sz="4000" dirty="0"/>
          </a:p>
          <a:p>
            <a:pPr algn="ctr"/>
            <a:endParaRPr lang="en-US" sz="4000" dirty="0"/>
          </a:p>
          <a:p>
            <a:pPr algn="ctr"/>
            <a:endParaRPr lang="en-US" sz="4000" dirty="0"/>
          </a:p>
          <a:p>
            <a:pPr algn="ctr"/>
            <a:r>
              <a:rPr lang="en-US" sz="4000" dirty="0"/>
              <a:t>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3. What are some of the reasons you can rejoice in your relationship with Jesus, even when your circumstances give you no apparent reason to do so?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n-ea"/>
                <a:cs typeface="Arial"/>
              </a:rPr>
              <a:t> </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8277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4951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How do your circumstances affect you?</a:t>
            </a:r>
            <a:endParaRPr lang="en-US" sz="4000" dirty="0"/>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How do your circumstances affect you?</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5" name="Pastor_Brunson_Prays_for_President_Trump_in_the_Oval_Office[BigConverter.com]">
            <a:hlinkClick r:id="" action="ppaction://media"/>
            <a:extLst>
              <a:ext uri="{FF2B5EF4-FFF2-40B4-BE49-F238E27FC236}">
                <a16:creationId xmlns:a16="http://schemas.microsoft.com/office/drawing/2014/main" id="{569CA0D8-A8CB-4164-AEE3-E49A267E9E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71" y="0"/>
            <a:ext cx="9144000" cy="6858000"/>
          </a:xfrm>
          <a:prstGeom prst="rect">
            <a:avLst/>
          </a:prstGeom>
        </p:spPr>
      </p:pic>
    </p:spTree>
    <p:extLst>
      <p:ext uri="{BB962C8B-B14F-4D97-AF65-F5344CB8AC3E}">
        <p14:creationId xmlns:p14="http://schemas.microsoft.com/office/powerpoint/2010/main" val="937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4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When you are going through difficulties, pain, or disappointment, do these experiences change your conduct or disposition?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3170099"/>
          </a:xfrm>
          <a:prstGeom prst="rect">
            <a:avLst/>
          </a:prstGeom>
        </p:spPr>
        <p:txBody>
          <a:bodyPr wrap="square">
            <a:spAutoFit/>
          </a:bodyPr>
          <a:lstStyle/>
          <a:p>
            <a:pPr algn="ctr"/>
            <a:r>
              <a:rPr lang="en-US" sz="4000" dirty="0">
                <a:solidFill>
                  <a:srgbClr val="FF0000"/>
                </a:solidFill>
              </a:rPr>
              <a:t> </a:t>
            </a:r>
            <a:r>
              <a:rPr lang="en-US" sz="4000" dirty="0"/>
              <a:t> </a:t>
            </a:r>
            <a:r>
              <a:rPr lang="en-US" sz="4000" b="1" dirty="0"/>
              <a:t>Are you one person when life is running smoothly, but a different one when you are visited by hardship and suffering? </a:t>
            </a:r>
            <a:endParaRPr lang="en-US" sz="4000" dirty="0"/>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863417"/>
          </a:xfrm>
          <a:prstGeom prst="rect">
            <a:avLst/>
          </a:prstGeom>
        </p:spPr>
        <p:txBody>
          <a:bodyPr wrap="square">
            <a:spAutoFit/>
          </a:bodyPr>
          <a:lstStyle/>
          <a:p>
            <a:pPr algn="ctr"/>
            <a:r>
              <a:rPr lang="en-US" sz="4000" b="1" u="sng" dirty="0"/>
              <a:t>John 15:9-11</a:t>
            </a:r>
            <a:endParaRPr lang="en-US" sz="4000" u="sng" dirty="0"/>
          </a:p>
          <a:p>
            <a:pPr algn="ctr"/>
            <a:r>
              <a:rPr lang="en-US" sz="4000" dirty="0"/>
              <a:t>9 </a:t>
            </a:r>
            <a:r>
              <a:rPr lang="en-US" sz="4000" dirty="0">
                <a:solidFill>
                  <a:srgbClr val="FF0000"/>
                </a:solidFill>
              </a:rPr>
              <a:t>"As the Father loved Me, I also have loved you; abide in My love. </a:t>
            </a:r>
            <a:r>
              <a:rPr lang="en-US" sz="4000" dirty="0"/>
              <a:t>10 </a:t>
            </a:r>
            <a:r>
              <a:rPr lang="en-US" sz="4000" dirty="0">
                <a:solidFill>
                  <a:srgbClr val="FF0000"/>
                </a:solidFill>
              </a:rPr>
              <a:t>If you keep My commandments, you will abide in My love, just as I have kept My Father's commandments and abide in His love. </a:t>
            </a:r>
            <a:r>
              <a:rPr lang="en-US" sz="4000" dirty="0"/>
              <a:t>11 </a:t>
            </a:r>
            <a:r>
              <a:rPr lang="en-US" sz="4000" dirty="0">
                <a:solidFill>
                  <a:srgbClr val="FF0000"/>
                </a:solidFill>
              </a:rPr>
              <a:t>These things I have spoken to you, that My joy may remain in you, and that your joy may be full.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20926</TotalTime>
  <Words>1297</Words>
  <Application>Microsoft Office PowerPoint</Application>
  <PresentationFormat>On-screen Show (4:3)</PresentationFormat>
  <Paragraphs>151</Paragraphs>
  <Slides>42</Slides>
  <Notes>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1351</cp:revision>
  <dcterms:created xsi:type="dcterms:W3CDTF">2013-06-05T21:04:28Z</dcterms:created>
  <dcterms:modified xsi:type="dcterms:W3CDTF">2018-10-17T00:47:12Z</dcterms:modified>
</cp:coreProperties>
</file>