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3"/>
  </p:notesMasterIdLst>
  <p:sldIdLst>
    <p:sldId id="257" r:id="rId2"/>
    <p:sldId id="983" r:id="rId3"/>
    <p:sldId id="698" r:id="rId4"/>
    <p:sldId id="258" r:id="rId5"/>
    <p:sldId id="790" r:id="rId6"/>
    <p:sldId id="793" r:id="rId7"/>
    <p:sldId id="259" r:id="rId8"/>
    <p:sldId id="617" r:id="rId9"/>
    <p:sldId id="615" r:id="rId10"/>
    <p:sldId id="616" r:id="rId11"/>
    <p:sldId id="260" r:id="rId12"/>
    <p:sldId id="789" r:id="rId13"/>
    <p:sldId id="518" r:id="rId14"/>
    <p:sldId id="704" r:id="rId15"/>
    <p:sldId id="706" r:id="rId16"/>
    <p:sldId id="874" r:id="rId17"/>
    <p:sldId id="875" r:id="rId18"/>
    <p:sldId id="876" r:id="rId19"/>
    <p:sldId id="877" r:id="rId20"/>
    <p:sldId id="878" r:id="rId21"/>
    <p:sldId id="879" r:id="rId22"/>
    <p:sldId id="709" r:id="rId23"/>
    <p:sldId id="708" r:id="rId24"/>
    <p:sldId id="519" r:id="rId25"/>
    <p:sldId id="520" r:id="rId26"/>
    <p:sldId id="522" r:id="rId27"/>
    <p:sldId id="523" r:id="rId28"/>
    <p:sldId id="524" r:id="rId29"/>
    <p:sldId id="614" r:id="rId30"/>
    <p:sldId id="717" r:id="rId31"/>
    <p:sldId id="666" r:id="rId32"/>
    <p:sldId id="713" r:id="rId33"/>
    <p:sldId id="718" r:id="rId34"/>
    <p:sldId id="719" r:id="rId35"/>
    <p:sldId id="720" r:id="rId36"/>
    <p:sldId id="721" r:id="rId37"/>
    <p:sldId id="722" r:id="rId38"/>
    <p:sldId id="723" r:id="rId39"/>
    <p:sldId id="725" r:id="rId40"/>
    <p:sldId id="726" r:id="rId41"/>
    <p:sldId id="98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10/7/2018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632311"/>
          </a:xfrm>
          <a:prstGeom prst="rect">
            <a:avLst/>
          </a:prstGeom>
        </p:spPr>
        <p:txBody>
          <a:bodyPr wrap="square">
            <a:spAutoFit/>
          </a:bodyPr>
          <a:lstStyle/>
          <a:p>
            <a:pPr algn="ctr"/>
            <a:r>
              <a:rPr lang="en-US" sz="4000" dirty="0"/>
              <a:t>27 So the boys grew. And Esau was a skillful hunter, a man of the field; but Jacob was a mild man, dwelling in tents. 28 And Isaac loved Esau because he ate of his game, but Rebekah loved Jacob. 29 Now Jacob cooked a stew; and Esau came in from the field, and he was weary.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30 And Esau said to Jacob, "Please feed me with that same red stew, for I am weary." Therefore his name was called Edom. 31 But Jacob said, "Sell me your birthright as of this day." 32 And Esau said, "Look, I am about to die; so what is this birthright to me?"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5632311"/>
          </a:xfrm>
          <a:prstGeom prst="rect">
            <a:avLst/>
          </a:prstGeom>
        </p:spPr>
        <p:txBody>
          <a:bodyPr wrap="square">
            <a:spAutoFit/>
          </a:bodyPr>
          <a:lstStyle/>
          <a:p>
            <a:pPr algn="ctr"/>
            <a:r>
              <a:rPr lang="en-US" sz="4000" dirty="0"/>
              <a:t> 33 Then Jacob said, "Swear to me as of this day." So he swore to him, and sold his birthright to Jacob. 34 And Jacob gave Esau bread and stew of lentils; then he ate and drank, arose, and went his way. Thus Esau despised his birthright. </a:t>
            </a:r>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When do we sacrifice our future for the pleasure of the moment?</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marL="742950" indent="-742950" algn="ctr">
              <a:buAutoNum type="arabicPeriod"/>
            </a:pPr>
            <a:r>
              <a:rPr lang="en-US" sz="4000" b="1" dirty="0"/>
              <a:t>When we Disregard the </a:t>
            </a:r>
          </a:p>
          <a:p>
            <a:pPr algn="ctr"/>
            <a:r>
              <a:rPr lang="en-US" sz="4000" b="1" dirty="0"/>
              <a:t>Sacred Values in Life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2. When we Insist on Immediate Fulfillment of our Desires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3. When our Focus is on the Worldly rather than the Eternal</a:t>
            </a: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Galatians 6:6-10</a:t>
            </a:r>
            <a:endParaRPr lang="en-US" sz="4000" u="sng" dirty="0"/>
          </a:p>
          <a:p>
            <a:pPr algn="ctr"/>
            <a:r>
              <a:rPr lang="en-US" sz="4000" dirty="0"/>
              <a:t>6 Let him who is taught the word share in all good things with him who teaches. 7 Do not be deceived, God is not mocked; for whatever a man sows, that he will also reap. 8 For he who sows to his flesh will of the flesh reap corruption, but he who sows to the Spirit will of the Spirit reap everlasting life.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0556736"/>
          </a:xfrm>
          <a:prstGeom prst="rect">
            <a:avLst/>
          </a:prstGeom>
        </p:spPr>
        <p:txBody>
          <a:bodyPr wrap="square">
            <a:spAutoFit/>
          </a:bodyPr>
          <a:lstStyle/>
          <a:p>
            <a:pPr algn="ctr"/>
            <a:r>
              <a:rPr lang="en-US" sz="4000" dirty="0"/>
              <a:t>9 And let us not grow weary while doing good, for in due season we shall reap if we do not lose heart. 10 Therefore, as we have opportunity, let us do good to all, especially to those who are of the household of faith.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4. When we make Irrevocable decisions in periods of Physical and Emotional weakness</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243500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b="1" u="sng" dirty="0"/>
              <a:t>Romans 12:1-2</a:t>
            </a:r>
            <a:endParaRPr lang="en-US" sz="4000" u="sng" dirty="0"/>
          </a:p>
          <a:p>
            <a:pPr algn="ctr"/>
            <a:r>
              <a:rPr lang="en-US" sz="4000" dirty="0"/>
              <a:t>1 I beseech you therefore, brethren, by the mercies of God, that you present your bodies a living sacrifice, holy, acceptable to God, which is your reasonable service. 2 And do not be conformed to this world, but be transformed by the renewing of your mind, that you may prove what is that good and acceptable and perfect will of God.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5. When we have no Respect for Spiritual Things</a:t>
            </a: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 1 Samuel 15:26</a:t>
            </a:r>
            <a:endParaRPr lang="en-US" sz="4000" u="sng" dirty="0"/>
          </a:p>
          <a:p>
            <a:pPr algn="ctr"/>
            <a:r>
              <a:rPr lang="en-US" sz="4000" dirty="0"/>
              <a:t>“But Samuel said to Saul, "I will not return with you, for you have rejected the word of the LORD, and the LORD has rejected you from being king over Israel."</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1 Samuel 16:14</a:t>
            </a:r>
            <a:endParaRPr lang="en-US" sz="4000" u="sng" dirty="0"/>
          </a:p>
          <a:p>
            <a:pPr algn="ctr"/>
            <a:r>
              <a:rPr lang="en-US" sz="4000" dirty="0"/>
              <a:t>“But the Spirit of the LORD departed from Saul, and a distressing spirit from the LORD troubled him”</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938992"/>
          </a:xfrm>
          <a:prstGeom prst="rect">
            <a:avLst/>
          </a:prstGeom>
        </p:spPr>
        <p:txBody>
          <a:bodyPr wrap="square">
            <a:spAutoFit/>
          </a:bodyPr>
          <a:lstStyle/>
          <a:p>
            <a:pPr algn="ctr"/>
            <a:r>
              <a:rPr lang="en-US" sz="4000" b="1" dirty="0"/>
              <a:t>6. When we Fail to Examine the possible Consequences of our Actions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2554545"/>
          </a:xfrm>
          <a:prstGeom prst="rect">
            <a:avLst/>
          </a:prstGeom>
        </p:spPr>
        <p:txBody>
          <a:bodyPr wrap="square">
            <a:spAutoFit/>
          </a:bodyPr>
          <a:lstStyle/>
          <a:p>
            <a:pPr algn="ctr"/>
            <a:r>
              <a:rPr lang="en-US" sz="4000" b="1" dirty="0"/>
              <a:t>What is in our bowl today that carries disastrous consequences?</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9694962"/>
          </a:xfrm>
          <a:prstGeom prst="rect">
            <a:avLst/>
          </a:prstGeom>
        </p:spPr>
        <p:txBody>
          <a:bodyPr wrap="square">
            <a:spAutoFit/>
          </a:bodyPr>
          <a:lstStyle/>
          <a:p>
            <a:pPr algn="ctr"/>
            <a:r>
              <a:rPr lang="en-US" sz="4000" b="1" u="sng" dirty="0"/>
              <a:t>Alcohol</a:t>
            </a:r>
            <a:endParaRPr lang="en-US" sz="4000" u="sng" dirty="0"/>
          </a:p>
          <a:p>
            <a:pPr algn="ctr"/>
            <a:r>
              <a:rPr lang="en-US" sz="4000" dirty="0"/>
              <a:t>We can buy and drink all we want and feel good for a while, but the results of becoming enslaved to it are difficult and long-lasting. </a:t>
            </a:r>
          </a:p>
          <a:p>
            <a:pPr algn="ctr"/>
            <a:endParaRPr lang="en-US" sz="2800" b="1" u="sng" dirty="0"/>
          </a:p>
          <a:p>
            <a:pPr algn="ctr"/>
            <a:r>
              <a:rPr lang="en-US" sz="2800" b="1" u="sng" dirty="0"/>
              <a:t>1 Corinthians 6:9-10</a:t>
            </a:r>
            <a:endParaRPr lang="en-US" sz="2800" u="sng" dirty="0"/>
          </a:p>
          <a:p>
            <a:pPr algn="ctr"/>
            <a:r>
              <a:rPr lang="en-US" sz="2800" dirty="0"/>
              <a:t>9 Do you not know that the unrighteous will not inherit the kingdom of God? Do not be deceived. Neither fornicators, nor idolaters, nor adulterers, nor homosexuals, nor sodomites, 10 nor thieves, nor covetous, nor drunkards, nor revilers, nor extortioners will inherit the kingdom of God.</a:t>
            </a:r>
          </a:p>
          <a:p>
            <a:pPr algn="ctr"/>
            <a:r>
              <a:rPr lang="en-US" sz="4000" dirty="0"/>
              <a:t> </a:t>
            </a:r>
          </a:p>
          <a:p>
            <a:pPr algn="ctr"/>
            <a:endParaRPr lang="en-US" sz="4000" b="1" dirty="0"/>
          </a:p>
          <a:p>
            <a:pPr algn="ctr"/>
            <a:endParaRPr lang="en-US" sz="4000" b="1"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Prejudice</a:t>
            </a:r>
            <a:endParaRPr lang="en-US" sz="4000" u="sng" dirty="0"/>
          </a:p>
          <a:p>
            <a:pPr algn="ctr"/>
            <a:r>
              <a:rPr lang="en-US" sz="4000" dirty="0"/>
              <a:t>Passing judgment on others simply because you don’t relate to them never pleases God. </a:t>
            </a:r>
          </a:p>
          <a:p>
            <a:pPr algn="ctr"/>
            <a:r>
              <a:rPr lang="en-US" sz="4000" dirty="0"/>
              <a:t> </a:t>
            </a:r>
          </a:p>
          <a:p>
            <a:pPr algn="ctr"/>
            <a:r>
              <a:rPr lang="en-US" sz="4000" b="1" u="sng" dirty="0"/>
              <a:t>Proverbs 10:18</a:t>
            </a:r>
          </a:p>
          <a:p>
            <a:pPr algn="ctr"/>
            <a:r>
              <a:rPr lang="en-US" sz="4000" b="1" dirty="0"/>
              <a:t>“Whoever hides hatred has lying lips, And whoever spreads slander is a fool.” </a:t>
            </a:r>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233297"/>
          </a:xfrm>
          <a:prstGeom prst="rect">
            <a:avLst/>
          </a:prstGeom>
        </p:spPr>
        <p:txBody>
          <a:bodyPr wrap="square">
            <a:spAutoFit/>
          </a:bodyPr>
          <a:lstStyle/>
          <a:p>
            <a:pPr algn="ctr"/>
            <a:r>
              <a:rPr lang="en-US" sz="4000" b="1" u="sng" dirty="0"/>
              <a:t>Drugs</a:t>
            </a:r>
            <a:endParaRPr lang="en-US" sz="4000" u="sng" dirty="0"/>
          </a:p>
          <a:p>
            <a:pPr algn="ctr"/>
            <a:r>
              <a:rPr lang="en-US" sz="4000" dirty="0"/>
              <a:t>No one ever intends to become addicted to drugs, but the sought-after pleasure and relief soon turn into bondage.</a:t>
            </a:r>
            <a:endParaRPr lang="en-US" sz="3000" b="1" u="sng" dirty="0"/>
          </a:p>
          <a:p>
            <a:r>
              <a:rPr lang="en-US" dirty="0"/>
              <a:t> </a:t>
            </a:r>
          </a:p>
          <a:p>
            <a:pPr algn="ctr"/>
            <a:r>
              <a:rPr lang="en-US" sz="3600" b="1" u="sng" dirty="0"/>
              <a:t>Revelation 21:8</a:t>
            </a:r>
            <a:endParaRPr lang="en-US" sz="3600" u="sng" dirty="0"/>
          </a:p>
          <a:p>
            <a:pPr algn="ctr"/>
            <a:r>
              <a:rPr lang="en-US" sz="3600" dirty="0"/>
              <a:t>“But the cowardly, unbelieving, abominable, murderers, sexually immoral, sorcerers, idolaters, and all liars shall have their part in the lake which burns with fire and brimstone, which is the second death." </a:t>
            </a:r>
          </a:p>
          <a:p>
            <a:pPr algn="ctr"/>
            <a:r>
              <a:rPr lang="en-US" sz="4000" dirty="0"/>
              <a:t> </a:t>
            </a:r>
          </a:p>
          <a:p>
            <a:pPr algn="ct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17306"/>
          </a:xfrm>
          <a:prstGeom prst="rect">
            <a:avLst/>
          </a:prstGeom>
        </p:spPr>
        <p:txBody>
          <a:bodyPr wrap="square">
            <a:spAutoFit/>
          </a:bodyPr>
          <a:lstStyle/>
          <a:p>
            <a:pPr algn="ctr"/>
            <a:r>
              <a:rPr lang="en-US" sz="4000" b="1" u="sng" dirty="0"/>
              <a:t>Bitterness</a:t>
            </a:r>
            <a:r>
              <a:rPr lang="en-US" sz="4000" u="sng" dirty="0"/>
              <a:t> </a:t>
            </a:r>
          </a:p>
          <a:p>
            <a:pPr algn="ctr"/>
            <a:r>
              <a:rPr lang="en-US" sz="4000" dirty="0"/>
              <a:t>It begins with anger and grows into a more destructive emotion that affects our entire being. </a:t>
            </a:r>
          </a:p>
          <a:p>
            <a:pPr algn="ctr"/>
            <a:r>
              <a:rPr lang="en-US" sz="4000" dirty="0"/>
              <a:t> </a:t>
            </a:r>
          </a:p>
          <a:p>
            <a:pPr algn="ctr"/>
            <a:r>
              <a:rPr lang="en-US" sz="3500" b="1" u="sng" dirty="0"/>
              <a:t>Ephesians 4:31-32</a:t>
            </a:r>
          </a:p>
          <a:p>
            <a:pPr algn="ctr"/>
            <a:r>
              <a:rPr lang="en-US" sz="3500" dirty="0"/>
              <a:t>31 Let all bitterness, wrath, anger, clamor, and evil speaking be put away from you, with all malice. 32 And be kind to one another, tenderhearted, forgiving one another, just as God in Christ forgave you.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94031"/>
          </a:xfrm>
          <a:prstGeom prst="rect">
            <a:avLst/>
          </a:prstGeom>
        </p:spPr>
        <p:txBody>
          <a:bodyPr wrap="square">
            <a:spAutoFit/>
          </a:bodyPr>
          <a:lstStyle/>
          <a:p>
            <a:pPr algn="ctr"/>
            <a:r>
              <a:rPr lang="en-US" sz="3700" u="sng" dirty="0"/>
              <a:t> </a:t>
            </a:r>
            <a:r>
              <a:rPr lang="en-US" sz="3600" b="1" u="sng" dirty="0"/>
              <a:t>Adultery</a:t>
            </a:r>
            <a:r>
              <a:rPr lang="en-US" sz="3600" u="sng" dirty="0"/>
              <a:t> </a:t>
            </a:r>
          </a:p>
          <a:p>
            <a:pPr algn="ctr"/>
            <a:r>
              <a:rPr lang="en-US" sz="3600" dirty="0"/>
              <a:t>Although it’s often glamorized in our culture, adultery destroys individuals and families.</a:t>
            </a:r>
          </a:p>
          <a:p>
            <a:pPr algn="ctr"/>
            <a:endParaRPr lang="en-US" sz="3600" dirty="0"/>
          </a:p>
          <a:p>
            <a:pPr algn="ctr"/>
            <a:endParaRPr lang="en-US" sz="3700" dirty="0"/>
          </a:p>
          <a:p>
            <a:pPr algn="ctr"/>
            <a:r>
              <a:rPr lang="en-US" sz="3700" b="1" u="sng" dirty="0"/>
              <a:t>Hebrews 13:4</a:t>
            </a:r>
          </a:p>
          <a:p>
            <a:pPr algn="ctr"/>
            <a:r>
              <a:rPr lang="en-US" sz="3700" dirty="0"/>
              <a:t>“Marriage is honorable among all, and the bed undefiled; but fornicators and adulterers God will judge.”</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7509748"/>
          </a:xfrm>
          <a:prstGeom prst="rect">
            <a:avLst/>
          </a:prstGeom>
        </p:spPr>
        <p:txBody>
          <a:bodyPr wrap="square">
            <a:spAutoFit/>
          </a:bodyPr>
          <a:lstStyle/>
          <a:p>
            <a:pPr algn="ctr"/>
            <a:r>
              <a:rPr lang="en-US" sz="4000" b="1" u="sng" dirty="0"/>
              <a:t>Fornication</a:t>
            </a:r>
            <a:r>
              <a:rPr lang="en-US" sz="4000" b="1" dirty="0"/>
              <a:t> </a:t>
            </a:r>
          </a:p>
          <a:p>
            <a:pPr algn="ctr"/>
            <a:r>
              <a:rPr lang="en-US" sz="4000" dirty="0"/>
              <a:t> Not believing God to live Holy and Sanctified. Having a spirit of self to only gratify one self sexually. This unrepented lifestyle sends one to hell.</a:t>
            </a:r>
          </a:p>
          <a:p>
            <a:r>
              <a:rPr lang="en-US" dirty="0"/>
              <a:t> </a:t>
            </a:r>
          </a:p>
          <a:p>
            <a:pPr algn="ctr"/>
            <a:r>
              <a:rPr lang="en-US" sz="3200" b="1" u="sng" dirty="0"/>
              <a:t>1 Corinthians 6:9-10</a:t>
            </a:r>
            <a:endParaRPr lang="en-US" sz="3200" u="sng" dirty="0"/>
          </a:p>
          <a:p>
            <a:pPr algn="ctr"/>
            <a:r>
              <a:rPr lang="en-US" sz="3200" dirty="0"/>
              <a:t>9 Do you not know that the unrighteous will not inherit the kingdom of God? Do not be deceived. Neither fornicators, nor idolaters, nor adulterers, nor homosexuals, nor sodomites, 10 nor thieves, nor covetous, nor drunkards, nor revilers, nor extortioners will inherit the kingdom of God.</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909310"/>
          </a:xfrm>
          <a:prstGeom prst="rect">
            <a:avLst/>
          </a:prstGeom>
        </p:spPr>
        <p:txBody>
          <a:bodyPr wrap="square">
            <a:spAutoFit/>
          </a:bodyPr>
          <a:lstStyle/>
          <a:p>
            <a:pPr algn="ctr"/>
            <a:r>
              <a:rPr lang="en-US" sz="4000" u="sng" dirty="0"/>
              <a:t> </a:t>
            </a:r>
            <a:r>
              <a:rPr lang="en-US" sz="4000" b="1" u="sng" dirty="0"/>
              <a:t>Abortion</a:t>
            </a:r>
            <a:endParaRPr lang="en-US" sz="4000" u="sng" dirty="0"/>
          </a:p>
          <a:p>
            <a:pPr algn="ctr"/>
            <a:r>
              <a:rPr lang="en-US" sz="4000" dirty="0"/>
              <a:t>It may seem like a way to escape a difficult situation, but those involved in abortion carry a heavy weight of guilt. </a:t>
            </a:r>
          </a:p>
          <a:p>
            <a:pPr algn="ctr"/>
            <a:r>
              <a:rPr lang="en-US" sz="4000" dirty="0"/>
              <a:t> </a:t>
            </a:r>
          </a:p>
          <a:p>
            <a:pPr algn="ctr">
              <a:lnSpc>
                <a:spcPct val="115000"/>
              </a:lnSpc>
            </a:pPr>
            <a:r>
              <a:rPr lang="en-US" sz="4000" b="1" u="sng" dirty="0">
                <a:latin typeface="Verdana" panose="020B0604030504040204" pitchFamily="34" charset="0"/>
                <a:ea typeface="Calibri" panose="020F0502020204030204" pitchFamily="34" charset="0"/>
                <a:cs typeface="Times New Roman" panose="02020603050405020304" pitchFamily="18" charset="0"/>
              </a:rPr>
              <a:t>Exodus 20:13-14</a:t>
            </a:r>
            <a:endParaRPr lang="en-US" sz="3200" u="sng"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4000" dirty="0">
                <a:latin typeface="Verdana" panose="020B0604030504040204" pitchFamily="34" charset="0"/>
                <a:ea typeface="Calibri" panose="020F0502020204030204" pitchFamily="34" charset="0"/>
                <a:cs typeface="Times New Roman" panose="02020603050405020304" pitchFamily="18" charset="0"/>
              </a:rPr>
              <a:t>13 "You shall not murder. 14 "You shall not commit adultery.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94250"/>
          </a:xfrm>
          <a:prstGeom prst="rect">
            <a:avLst/>
          </a:prstGeom>
        </p:spPr>
        <p:txBody>
          <a:bodyPr wrap="square">
            <a:spAutoFit/>
          </a:bodyPr>
          <a:lstStyle/>
          <a:p>
            <a:pPr algn="ctr"/>
            <a:r>
              <a:rPr lang="en-US" sz="4000" b="1" u="sng" dirty="0"/>
              <a:t>Hatred</a:t>
            </a:r>
            <a:r>
              <a:rPr lang="en-US" sz="4000" u="sng" dirty="0"/>
              <a:t> </a:t>
            </a:r>
          </a:p>
          <a:p>
            <a:pPr algn="ctr"/>
            <a:r>
              <a:rPr lang="en-US" sz="4000" dirty="0"/>
              <a:t>Even if we feel justified in our hatred, it damages our emotions, health, attitudes, and relationships with others and with God. </a:t>
            </a:r>
          </a:p>
          <a:p>
            <a:pPr algn="ctr"/>
            <a:r>
              <a:rPr lang="en-US" sz="4000" b="1" u="sng" dirty="0"/>
              <a:t> </a:t>
            </a:r>
            <a:r>
              <a:rPr lang="en-US" sz="3500" b="1" u="sng" dirty="0"/>
              <a:t>Matthew 5:22</a:t>
            </a:r>
          </a:p>
          <a:p>
            <a:pPr algn="ctr"/>
            <a:r>
              <a:rPr lang="en-US" sz="3500" dirty="0">
                <a:solidFill>
                  <a:srgbClr val="FF0000"/>
                </a:solidFill>
              </a:rPr>
              <a:t>But I say to you that everyone who is angry with his brother will be liable to judgment; whoever insults his brother will be liable to the council; and whoever says, ‘You fool!’ will be liable to the hell of fire.</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495728"/>
          </a:xfrm>
          <a:prstGeom prst="rect">
            <a:avLst/>
          </a:prstGeom>
        </p:spPr>
        <p:txBody>
          <a:bodyPr wrap="square">
            <a:spAutoFit/>
          </a:bodyPr>
          <a:lstStyle/>
          <a:p>
            <a:pPr algn="ctr"/>
            <a:r>
              <a:rPr lang="en-US" sz="4000" b="1" u="sng" dirty="0"/>
              <a:t>Unforgiveness</a:t>
            </a:r>
            <a:endParaRPr lang="en-US" sz="4000" u="sng" dirty="0"/>
          </a:p>
          <a:p>
            <a:pPr algn="ctr"/>
            <a:r>
              <a:rPr lang="en-US" sz="4000" dirty="0"/>
              <a:t>The right response to every offense is forgiveness, but harboring unforgiveness is a sin that hinders </a:t>
            </a:r>
          </a:p>
          <a:p>
            <a:pPr algn="ctr"/>
            <a:r>
              <a:rPr lang="en-US" sz="4000" dirty="0"/>
              <a:t>our lives. </a:t>
            </a:r>
            <a:r>
              <a:rPr lang="en-US" sz="3600" dirty="0"/>
              <a:t> </a:t>
            </a:r>
          </a:p>
          <a:p>
            <a:pPr algn="ctr"/>
            <a:endParaRPr lang="en-US" sz="3600" dirty="0"/>
          </a:p>
          <a:p>
            <a:pPr algn="ctr"/>
            <a:r>
              <a:rPr lang="en-US" sz="3500" b="1" u="sng" dirty="0"/>
              <a:t>Matthew 6:14-15</a:t>
            </a:r>
            <a:endParaRPr lang="en-US" sz="3500" u="sng" dirty="0"/>
          </a:p>
          <a:p>
            <a:pPr algn="ctr"/>
            <a:r>
              <a:rPr lang="en-US" sz="3500" dirty="0"/>
              <a:t>14 </a:t>
            </a:r>
            <a:r>
              <a:rPr lang="en-US" sz="3500" dirty="0">
                <a:solidFill>
                  <a:srgbClr val="FF0000"/>
                </a:solidFill>
              </a:rPr>
              <a:t>"For if you forgive men their trespasses, your heavenly Father will also forgive you. </a:t>
            </a:r>
            <a:r>
              <a:rPr lang="en-US" sz="3500" dirty="0"/>
              <a:t>15 </a:t>
            </a:r>
            <a:r>
              <a:rPr lang="en-US" sz="3500" dirty="0">
                <a:solidFill>
                  <a:srgbClr val="FF0000"/>
                </a:solidFill>
              </a:rPr>
              <a:t>But if you do not forgive men their trespasses, neither will your Father forgive your trespasses. </a:t>
            </a:r>
          </a:p>
          <a:p>
            <a:pPr algn="ctr"/>
            <a:r>
              <a:rPr lang="en-US" sz="4000" dirty="0">
                <a:solidFill>
                  <a:srgbClr val="FF0000"/>
                </a:solidFill>
              </a:rPr>
              <a:t> </a:t>
            </a: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8094524"/>
          </a:xfrm>
          <a:prstGeom prst="rect">
            <a:avLst/>
          </a:prstGeom>
        </p:spPr>
        <p:txBody>
          <a:bodyPr wrap="square">
            <a:spAutoFit/>
          </a:bodyPr>
          <a:lstStyle/>
          <a:p>
            <a:pPr algn="ctr"/>
            <a:r>
              <a:rPr lang="en-US" sz="4000" b="1" u="sng" dirty="0"/>
              <a:t>Anger</a:t>
            </a:r>
            <a:r>
              <a:rPr lang="en-US" sz="4000" u="sng" dirty="0"/>
              <a:t> </a:t>
            </a:r>
          </a:p>
          <a:p>
            <a:pPr algn="ctr"/>
            <a:r>
              <a:rPr lang="en-US" sz="4000" dirty="0"/>
              <a:t>When we hold on to anger for wrongs committed against us, our bodies, feelings, spirits, and relationships suffer.</a:t>
            </a:r>
          </a:p>
          <a:p>
            <a:pPr algn="ctr"/>
            <a:endParaRPr lang="en-US" sz="4000" b="1" dirty="0"/>
          </a:p>
          <a:p>
            <a:pPr algn="ctr"/>
            <a:r>
              <a:rPr lang="en-US" sz="4000" dirty="0"/>
              <a:t> </a:t>
            </a:r>
            <a:r>
              <a:rPr lang="en-US" sz="4000" b="1" u="sng" dirty="0"/>
              <a:t>Ephesians 4:26</a:t>
            </a:r>
          </a:p>
          <a:p>
            <a:pPr algn="ctr"/>
            <a:r>
              <a:rPr lang="en-US" sz="4000" dirty="0"/>
              <a:t>Be angry and do not sin; do not let the sun go down on your anger,</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 Have you, like Esau, ever traded something precious for a moment’s pleasure?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 2. What consequences did you experience?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What lessons did you learn?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 </a:t>
            </a:r>
            <a:r>
              <a:rPr lang="en-US" sz="4000" b="1" dirty="0"/>
              <a:t>4. The next time you have a strong desire and the ability to fulfill it, what should you do to ensure that you do not make a foolish decision?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We Desire Your Great Wisdom Lord</a:t>
            </a:r>
            <a:endParaRPr lang="en-US" sz="3200" dirty="0"/>
          </a:p>
          <a:p>
            <a:pPr algn="ctr"/>
            <a:r>
              <a:rPr lang="en-US" sz="2800" b="1" dirty="0"/>
              <a:t>By Pastor Fee Soliven</a:t>
            </a:r>
            <a:endParaRPr lang="en-US" sz="2800" dirty="0"/>
          </a:p>
          <a:p>
            <a:pPr algn="ctr"/>
            <a:r>
              <a:rPr lang="en-US" sz="3200" b="1" dirty="0"/>
              <a:t>Philippians 4:4-7 </a:t>
            </a:r>
            <a:endParaRPr lang="en-US" sz="3200" dirty="0"/>
          </a:p>
          <a:p>
            <a:pPr algn="ctr"/>
            <a:r>
              <a:rPr lang="en-US" sz="3200" b="1" dirty="0"/>
              <a:t>Sunday Morning</a:t>
            </a:r>
            <a:endParaRPr lang="en-US" sz="3200" dirty="0"/>
          </a:p>
          <a:p>
            <a:pPr algn="ctr"/>
            <a:r>
              <a:rPr lang="en-US" sz="3200" b="1" dirty="0"/>
              <a:t>October 7, 2018</a:t>
            </a:r>
            <a:endParaRPr lang="en-US" sz="3200" dirty="0"/>
          </a:p>
          <a:p>
            <a:pPr algn="ctr"/>
            <a:r>
              <a:rPr lang="en-US" sz="3200" dirty="0"/>
              <a:t> </a:t>
            </a:r>
          </a:p>
          <a:p>
            <a:pPr algn="ctr"/>
            <a:endParaRPr lang="en-US" sz="3200" dirty="0"/>
          </a:p>
        </p:txBody>
      </p:sp>
      <p:pic>
        <p:nvPicPr>
          <p:cNvPr id="4" name="Picture 3">
            <a:extLst>
              <a:ext uri="{FF2B5EF4-FFF2-40B4-BE49-F238E27FC236}">
                <a16:creationId xmlns:a16="http://schemas.microsoft.com/office/drawing/2014/main" id="{AFA3D0C4-6C13-460C-A7F1-D9095C16AB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362200"/>
            <a:ext cx="9144000" cy="4662055"/>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190493"/>
            <a:ext cx="1094913" cy="821185"/>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5. What spiritual benefits and fruit come from denying ourselves some of our desires?</a:t>
            </a:r>
            <a:endParaRPr lang="en-US" sz="4000" dirty="0"/>
          </a:p>
          <a:p>
            <a:pPr algn="ctr"/>
            <a:endParaRPr lang="en-US" sz="4000" dirty="0"/>
          </a:p>
          <a:p>
            <a:pPr algn="ct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96303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Philippians 4:4-7 </a:t>
            </a:r>
            <a:endParaRPr lang="en-US" sz="4000" u="sng" dirty="0"/>
          </a:p>
          <a:p>
            <a:pPr algn="ctr"/>
            <a:r>
              <a:rPr lang="en-US" sz="4000" dirty="0"/>
              <a:t>4 Rejoice in the Lord always. Again I will say, rejoice! 5 Let your gentleness be known to all men. The Lord is at hand. 6 Be anxious for nothing, but in everything by prayer and supplication, with thanksgiving, let your requests be made known to God; 7 and the peace of God, which surpasses all understanding, will guard your hearts and minds through Christ Jesus.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We are living in the “now” generation. Whatever we want, we can often find a way to get it immediately.</a:t>
            </a:r>
            <a:endParaRPr lang="en-US" sz="4000" dirty="0"/>
          </a:p>
          <a:p>
            <a:pPr algn="ctr"/>
            <a:r>
              <a:rPr lang="en-US" sz="4000" b="1" dirty="0"/>
              <a:t> </a:t>
            </a:r>
            <a:endParaRPr lang="en-US" sz="4000" dirty="0"/>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u="sng" dirty="0"/>
              <a:t> </a:t>
            </a:r>
            <a:r>
              <a:rPr lang="en-US" sz="4000" b="1" u="sng" dirty="0"/>
              <a:t>Psalm 27:11-14</a:t>
            </a:r>
            <a:endParaRPr lang="en-US" sz="4000" u="sng" dirty="0"/>
          </a:p>
          <a:p>
            <a:pPr algn="ctr"/>
            <a:r>
              <a:rPr lang="en-US" sz="4000" dirty="0"/>
              <a:t>11 Teach me Your way, O LORD, And lead me in a smooth path, because of my enemies. 12 Do not deliver me to the will of my adversaries; For false witnesses have risen against me, And such as breathe out violence.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5016758"/>
          </a:xfrm>
          <a:prstGeom prst="rect">
            <a:avLst/>
          </a:prstGeom>
        </p:spPr>
        <p:txBody>
          <a:bodyPr wrap="square">
            <a:spAutoFit/>
          </a:bodyPr>
          <a:lstStyle/>
          <a:p>
            <a:pPr algn="ctr"/>
            <a:r>
              <a:rPr lang="en-US" sz="4000" dirty="0">
                <a:solidFill>
                  <a:srgbClr val="FF0000"/>
                </a:solidFill>
              </a:rPr>
              <a:t> </a:t>
            </a:r>
            <a:r>
              <a:rPr lang="en-US" sz="4000" dirty="0"/>
              <a:t> 13 I would have lost heart, unless I had believed That I would see the goodness of the LORD In the land of the living. 14 Wait on the LORD; Be of good courage, And He shall strengthen your heart; Wait, I say, on the LORD!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8094524"/>
          </a:xfrm>
          <a:prstGeom prst="rect">
            <a:avLst/>
          </a:prstGeom>
        </p:spPr>
        <p:txBody>
          <a:bodyPr wrap="square">
            <a:spAutoFit/>
          </a:bodyPr>
          <a:lstStyle/>
          <a:p>
            <a:pPr algn="ctr"/>
            <a:r>
              <a:rPr lang="en-US" sz="4000" u="sng" dirty="0"/>
              <a:t>  </a:t>
            </a:r>
            <a:r>
              <a:rPr lang="en-US" sz="4000" b="1" u="sng" dirty="0"/>
              <a:t>Genesis 25:25-34</a:t>
            </a:r>
            <a:endParaRPr lang="en-US" sz="4000" u="sng" dirty="0"/>
          </a:p>
          <a:p>
            <a:pPr algn="ctr"/>
            <a:r>
              <a:rPr lang="en-US" sz="4000" dirty="0"/>
              <a:t>24 So when her days were fulfilled for her to give birth, indeed there were twins in her womb. 25 And the first came out red. He was like a hairy garment all over; so they called his name Esau. 26 Afterward his brother came out, and his hand took hold of Esau's heel; so his name was called Jacob. Isaac was sixty years old when she bore them.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20829</TotalTime>
  <Words>865</Words>
  <Application>Microsoft Office PowerPoint</Application>
  <PresentationFormat>On-screen Show (4:3)</PresentationFormat>
  <Paragraphs>147</Paragraphs>
  <Slides>41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Times New Roman</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1342</cp:revision>
  <dcterms:created xsi:type="dcterms:W3CDTF">2013-06-05T21:04:28Z</dcterms:created>
  <dcterms:modified xsi:type="dcterms:W3CDTF">2018-10-07T23:05:49Z</dcterms:modified>
</cp:coreProperties>
</file>