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8"/>
  </p:notesMasterIdLst>
  <p:sldIdLst>
    <p:sldId id="257" r:id="rId2"/>
    <p:sldId id="698" r:id="rId3"/>
    <p:sldId id="258" r:id="rId4"/>
    <p:sldId id="924" r:id="rId5"/>
    <p:sldId id="923" r:id="rId6"/>
    <p:sldId id="922" r:id="rId7"/>
    <p:sldId id="921" r:id="rId8"/>
    <p:sldId id="790" r:id="rId9"/>
    <p:sldId id="793" r:id="rId10"/>
    <p:sldId id="259" r:id="rId11"/>
    <p:sldId id="920" r:id="rId12"/>
    <p:sldId id="617" r:id="rId13"/>
    <p:sldId id="616" r:id="rId14"/>
    <p:sldId id="260" r:id="rId15"/>
    <p:sldId id="789" r:id="rId16"/>
    <p:sldId id="518" r:id="rId17"/>
    <p:sldId id="704" r:id="rId18"/>
    <p:sldId id="706" r:id="rId19"/>
    <p:sldId id="874" r:id="rId20"/>
    <p:sldId id="875" r:id="rId21"/>
    <p:sldId id="876" r:id="rId22"/>
    <p:sldId id="877" r:id="rId23"/>
    <p:sldId id="878" r:id="rId24"/>
    <p:sldId id="879" r:id="rId25"/>
    <p:sldId id="709" r:id="rId26"/>
    <p:sldId id="708" r:id="rId27"/>
    <p:sldId id="519" r:id="rId28"/>
    <p:sldId id="520" r:id="rId29"/>
    <p:sldId id="522" r:id="rId30"/>
    <p:sldId id="523" r:id="rId31"/>
    <p:sldId id="524" r:id="rId32"/>
    <p:sldId id="614" r:id="rId33"/>
    <p:sldId id="717" r:id="rId34"/>
    <p:sldId id="666" r:id="rId35"/>
    <p:sldId id="713" r:id="rId36"/>
    <p:sldId id="718" r:id="rId37"/>
    <p:sldId id="719" r:id="rId38"/>
    <p:sldId id="720" r:id="rId39"/>
    <p:sldId id="722" r:id="rId40"/>
    <p:sldId id="723" r:id="rId41"/>
    <p:sldId id="726" r:id="rId42"/>
    <p:sldId id="882" r:id="rId43"/>
    <p:sldId id="883" r:id="rId44"/>
    <p:sldId id="884" r:id="rId45"/>
    <p:sldId id="885" r:id="rId46"/>
    <p:sldId id="926"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81" d="100"/>
          <a:sy n="81" d="100"/>
        </p:scale>
        <p:origin x="13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11/18/2018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32</a:t>
            </a:fld>
            <a:endParaRPr lang="en-US"/>
          </a:p>
        </p:txBody>
      </p:sp>
    </p:spTree>
    <p:extLst>
      <p:ext uri="{BB962C8B-B14F-4D97-AF65-F5344CB8AC3E}">
        <p14:creationId xmlns:p14="http://schemas.microsoft.com/office/powerpoint/2010/main" val="393575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7598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938992"/>
          </a:xfrm>
          <a:prstGeom prst="rect">
            <a:avLst/>
          </a:prstGeom>
        </p:spPr>
        <p:txBody>
          <a:bodyPr wrap="square">
            <a:spAutoFit/>
          </a:bodyPr>
          <a:lstStyle/>
          <a:p>
            <a:pPr algn="ctr"/>
            <a:r>
              <a:rPr lang="en-US" sz="4000" b="1" dirty="0"/>
              <a:t>What comes to mind when you think about Thanksgiving Day?</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938992"/>
          </a:xfrm>
          <a:prstGeom prst="rect">
            <a:avLst/>
          </a:prstGeom>
        </p:spPr>
        <p:txBody>
          <a:bodyPr wrap="square">
            <a:spAutoFit/>
          </a:bodyPr>
          <a:lstStyle/>
          <a:p>
            <a:pPr algn="ctr"/>
            <a:r>
              <a:rPr lang="en-US" sz="4000" b="1" dirty="0"/>
              <a:t>Gratitude to God not only Honors Him, but it is Good for Us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92760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3170099"/>
          </a:xfrm>
          <a:prstGeom prst="rect">
            <a:avLst/>
          </a:prstGeom>
        </p:spPr>
        <p:txBody>
          <a:bodyPr wrap="square">
            <a:spAutoFit/>
          </a:bodyPr>
          <a:lstStyle/>
          <a:p>
            <a:pPr algn="ctr"/>
            <a:r>
              <a:rPr lang="en-US" sz="4000" b="1" u="sng" dirty="0"/>
              <a:t>Psalm 92:1</a:t>
            </a:r>
            <a:endParaRPr lang="en-US" sz="4000" u="sng" dirty="0"/>
          </a:p>
          <a:p>
            <a:pPr algn="ctr"/>
            <a:r>
              <a:rPr lang="en-US" sz="4000" dirty="0"/>
              <a:t>“It is good to give thanks to the LORD, And to sing praises to Your name, O Most High”</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3785652"/>
          </a:xfrm>
          <a:prstGeom prst="rect">
            <a:avLst/>
          </a:prstGeom>
        </p:spPr>
        <p:txBody>
          <a:bodyPr wrap="square">
            <a:spAutoFit/>
          </a:bodyPr>
          <a:lstStyle/>
          <a:p>
            <a:pPr algn="ctr"/>
            <a:r>
              <a:rPr lang="en-US" sz="4000" dirty="0"/>
              <a:t>1. God is Holy </a:t>
            </a:r>
          </a:p>
          <a:p>
            <a:pPr marL="742950" indent="-742950" algn="ctr">
              <a:buAutoNum type="arabicParenBoth"/>
            </a:pPr>
            <a:endParaRPr lang="en-US" sz="4000" dirty="0"/>
          </a:p>
          <a:p>
            <a:pPr algn="ctr"/>
            <a:r>
              <a:rPr lang="en-US" sz="4000" dirty="0"/>
              <a:t> 2. Man is Sinful </a:t>
            </a:r>
          </a:p>
          <a:p>
            <a:pPr marL="742950" indent="-742950" algn="ctr">
              <a:buAutoNum type="arabicParenBoth"/>
            </a:pPr>
            <a:endParaRPr lang="en-US" sz="4000" dirty="0"/>
          </a:p>
          <a:p>
            <a:pPr algn="ctr"/>
            <a:r>
              <a:rPr lang="en-US" sz="4000" dirty="0"/>
              <a:t> 3. Obedience is Essential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b="1" u="sng" dirty="0"/>
              <a:t>Leviticus 22:29-33</a:t>
            </a:r>
            <a:endParaRPr lang="en-US" sz="4000" u="sng" dirty="0"/>
          </a:p>
          <a:p>
            <a:pPr algn="ctr"/>
            <a:r>
              <a:rPr lang="en-US" sz="4000" dirty="0"/>
              <a:t>29 And when you offer a sacrifice of thanksgiving to the LORD, offer it of your own free will. 30 On the same day it shall be eaten; you shall leave none of it until morning: I am the LORD. 31 "Therefore you shall keep My commandments, and perform them: I am the LORD.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17327820"/>
          </a:xfrm>
          <a:prstGeom prst="rect">
            <a:avLst/>
          </a:prstGeom>
        </p:spPr>
        <p:txBody>
          <a:bodyPr wrap="square">
            <a:spAutoFit/>
          </a:bodyPr>
          <a:lstStyle/>
          <a:p>
            <a:pPr algn="ctr"/>
            <a:r>
              <a:rPr kumimoji="0" lang="en-US" sz="4000" i="0" u="sng" strike="noStrike" kern="1200" cap="none" spc="0" normalizeH="0" baseline="0" noProof="0" dirty="0">
                <a:ln>
                  <a:noFill/>
                </a:ln>
                <a:solidFill>
                  <a:prstClr val="black"/>
                </a:solidFill>
                <a:effectLst/>
                <a:uLnTx/>
                <a:uFillTx/>
                <a:latin typeface="Calibri"/>
                <a:ea typeface="+mn-ea"/>
                <a:cs typeface="+mn-cs"/>
              </a:rPr>
              <a:t> </a:t>
            </a:r>
            <a:r>
              <a:rPr lang="en-US" sz="4000" dirty="0"/>
              <a:t> 32 You shall not profane My holy name, but I will be hallowed among the children of Israel. I am the LORD who sanctifies you, 33 who brought you out of the land of Egypt, to be your God: I am the LORD." </a:t>
            </a:r>
          </a:p>
          <a:p>
            <a:pPr algn="ct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174480"/>
          </a:xfrm>
          <a:prstGeom prst="rect">
            <a:avLst/>
          </a:prstGeom>
        </p:spPr>
        <p:txBody>
          <a:bodyPr wrap="square">
            <a:spAutoFit/>
          </a:bodyPr>
          <a:lstStyle/>
          <a:p>
            <a:pPr algn="ctr"/>
            <a:r>
              <a:rPr lang="en-US" sz="4000" dirty="0"/>
              <a:t> </a:t>
            </a:r>
            <a:r>
              <a:rPr lang="en-US" sz="4000" b="1" dirty="0"/>
              <a:t>Should we do less than the Hebrews giving thanks to God every morning and evening in recognition of Him as the source of everything we have? </a:t>
            </a:r>
            <a:endParaRPr lang="en-US" sz="4000" dirty="0"/>
          </a:p>
          <a:p>
            <a:pPr algn="ctr"/>
            <a:r>
              <a:rPr lang="en-US" sz="4000" dirty="0"/>
              <a:t> </a:t>
            </a:r>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r>
              <a:rPr lang="en-US" sz="4000" dirty="0"/>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How can we follow the example taught by the daily sacrifice of thanksgiving?</a:t>
            </a:r>
            <a:endParaRPr lang="en-US" sz="4000" dirty="0"/>
          </a:p>
          <a:p>
            <a:pPr algn="ctr"/>
            <a:endParaRPr lang="en-US" sz="4000" b="1" dirty="0"/>
          </a:p>
          <a:p>
            <a:pPr algn="ctr"/>
            <a:r>
              <a:rPr lang="en-US" sz="4000" b="1" dirty="0"/>
              <a:t> </a:t>
            </a:r>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A grateful heart keeps our minds focused on the Lord.</a:t>
            </a:r>
            <a:endParaRPr lang="en-US" sz="4000" dirty="0"/>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23439"/>
          </a:xfrm>
          <a:prstGeom prst="rect">
            <a:avLst/>
          </a:prstGeom>
        </p:spPr>
        <p:txBody>
          <a:bodyPr wrap="square">
            <a:spAutoFit/>
          </a:bodyPr>
          <a:lstStyle/>
          <a:p>
            <a:pPr algn="ctr"/>
            <a:r>
              <a:rPr lang="en-US" sz="4000" b="1" dirty="0"/>
              <a:t>Gratitude Honors God</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170099"/>
          </a:xfrm>
          <a:prstGeom prst="rect">
            <a:avLst/>
          </a:prstGeom>
        </p:spPr>
        <p:txBody>
          <a:bodyPr wrap="square">
            <a:spAutoFit/>
          </a:bodyPr>
          <a:lstStyle/>
          <a:p>
            <a:pPr algn="ctr"/>
            <a:r>
              <a:rPr lang="en-US" sz="4000" b="1" u="sng" dirty="0"/>
              <a:t>Psalm 50:23</a:t>
            </a:r>
            <a:endParaRPr lang="en-US" sz="4000" u="sng" dirty="0"/>
          </a:p>
          <a:p>
            <a:pPr algn="ctr"/>
            <a:r>
              <a:rPr lang="en-US" sz="4000" dirty="0"/>
              <a:t>“But true praise is a worthy sacrifice; this really honors me. Those who walk my paths will receive salvation from the Lord.” </a:t>
            </a:r>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Thankfulness is expressed in a Variety of Ways</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170099"/>
          </a:xfrm>
          <a:prstGeom prst="rect">
            <a:avLst/>
          </a:prstGeom>
        </p:spPr>
        <p:txBody>
          <a:bodyPr wrap="square">
            <a:spAutoFit/>
          </a:bodyPr>
          <a:lstStyle/>
          <a:p>
            <a:pPr algn="ctr"/>
            <a:r>
              <a:rPr lang="en-US" sz="4000" b="1" dirty="0"/>
              <a:t> </a:t>
            </a:r>
            <a:r>
              <a:rPr lang="en-US" sz="4000" dirty="0"/>
              <a:t> </a:t>
            </a:r>
            <a:r>
              <a:rPr lang="en-US" sz="4000" b="1" dirty="0"/>
              <a:t>A Spirit of Thanksgiving is the result of remembering all God has done for us.</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b="1" dirty="0"/>
              <a:t>God chose us before the </a:t>
            </a:r>
          </a:p>
          <a:p>
            <a:pPr algn="ctr"/>
            <a:r>
              <a:rPr lang="en-US" sz="4000" b="1" dirty="0"/>
              <a:t>foundation of the world</a:t>
            </a:r>
            <a:endParaRPr lang="en-US" sz="4000" dirty="0"/>
          </a:p>
          <a:p>
            <a:pPr algn="ctr"/>
            <a:endParaRPr lang="en-US" sz="4000" b="1" dirty="0"/>
          </a:p>
          <a:p>
            <a:pPr algn="ctr"/>
            <a:r>
              <a:rPr lang="en-US" sz="4000" b="1" u="sng" dirty="0"/>
              <a:t>Ephesians 1:4</a:t>
            </a:r>
            <a:endParaRPr lang="en-US" sz="4000" u="sng" dirty="0"/>
          </a:p>
          <a:p>
            <a:pPr algn="ctr"/>
            <a:r>
              <a:rPr lang="en-US" sz="4000" dirty="0"/>
              <a:t>“just as He chose us in Him before the foundation of the world”</a:t>
            </a:r>
          </a:p>
          <a:p>
            <a:pPr algn="ct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016758"/>
          </a:xfrm>
          <a:prstGeom prst="rect">
            <a:avLst/>
          </a:prstGeom>
        </p:spPr>
        <p:txBody>
          <a:bodyPr wrap="square">
            <a:spAutoFit/>
          </a:bodyPr>
          <a:lstStyle/>
          <a:p>
            <a:pPr algn="ctr"/>
            <a:r>
              <a:rPr lang="en-US" sz="4000" b="1" dirty="0"/>
              <a:t>We are indwelt and sealed by the Holy Spirit</a:t>
            </a:r>
            <a:endParaRPr lang="en-US" sz="4000" dirty="0"/>
          </a:p>
          <a:p>
            <a:pPr algn="ctr"/>
            <a:endParaRPr lang="en-US" sz="4000" b="1" dirty="0"/>
          </a:p>
          <a:p>
            <a:pPr algn="ctr"/>
            <a:r>
              <a:rPr lang="en-US" sz="4000" b="1" u="sng" dirty="0"/>
              <a:t>2 Timothy 1:14</a:t>
            </a:r>
            <a:endParaRPr lang="en-US" sz="4000" u="sng" dirty="0"/>
          </a:p>
          <a:p>
            <a:pPr algn="ctr"/>
            <a:r>
              <a:rPr lang="en-US" sz="4000" dirty="0"/>
              <a:t>“That good thing which was committed to you, keep by the Holy Spirit who dwells in us.”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325630"/>
          </a:xfrm>
          <a:prstGeom prst="rect">
            <a:avLst/>
          </a:prstGeom>
        </p:spPr>
        <p:txBody>
          <a:bodyPr wrap="square">
            <a:spAutoFit/>
          </a:bodyPr>
          <a:lstStyle/>
          <a:p>
            <a:pPr algn="ctr"/>
            <a:r>
              <a:rPr lang="en-US" sz="4000" b="1" dirty="0"/>
              <a:t>We are Eternally Secure</a:t>
            </a:r>
            <a:endParaRPr lang="en-US" sz="4000" dirty="0"/>
          </a:p>
          <a:p>
            <a:pPr algn="ctr"/>
            <a:endParaRPr lang="en-US" sz="4000" b="1" dirty="0"/>
          </a:p>
          <a:p>
            <a:pPr algn="ctr"/>
            <a:r>
              <a:rPr lang="en-US" sz="4000" b="1" u="sng" dirty="0"/>
              <a:t>2 Corinthians 1:21-22</a:t>
            </a:r>
            <a:endParaRPr lang="en-US" sz="4000" u="sng" dirty="0"/>
          </a:p>
          <a:p>
            <a:pPr algn="ctr"/>
            <a:r>
              <a:rPr lang="en-US" sz="4000" dirty="0"/>
              <a:t>21 Now He who establishes us with you in Christ and has anointed us is God, 22 who also has sealed us and given us the Spirit in our hearts as a guarantee.</a:t>
            </a:r>
          </a:p>
          <a:p>
            <a:pPr algn="ctr"/>
            <a:endParaRPr lang="en-US" sz="4000" b="1" dirty="0"/>
          </a:p>
          <a:p>
            <a:pPr algn="ctr"/>
            <a:r>
              <a:rPr lang="en-US" sz="4000" dirty="0"/>
              <a:t> </a:t>
            </a:r>
          </a:p>
          <a:p>
            <a:pPr algn="ctr"/>
            <a:r>
              <a:rPr lang="en-US" sz="4000" dirty="0"/>
              <a:t> </a:t>
            </a:r>
          </a:p>
          <a:p>
            <a:pPr algn="ctr"/>
            <a:endParaRPr lang="en-US" sz="4000" b="1" dirty="0"/>
          </a:p>
          <a:p>
            <a:pPr algn="ctr"/>
            <a:endParaRPr lang="en-US" sz="4000" b="1" dirty="0"/>
          </a:p>
          <a:p>
            <a:pPr algn="ctr"/>
            <a:r>
              <a:rPr lang="en-US" sz="4000" b="1"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dirty="0"/>
              <a:t>We have been given </a:t>
            </a:r>
          </a:p>
          <a:p>
            <a:pPr algn="ctr"/>
            <a:r>
              <a:rPr lang="en-US" sz="4000" b="1" dirty="0"/>
              <a:t>gifts of the Spirit</a:t>
            </a:r>
          </a:p>
          <a:p>
            <a:pPr algn="ctr"/>
            <a:endParaRPr lang="en-US" sz="4000" dirty="0"/>
          </a:p>
          <a:p>
            <a:pPr algn="ctr"/>
            <a:r>
              <a:rPr lang="en-US" sz="4000" b="1" u="sng" dirty="0"/>
              <a:t>1 Corinthians 12:28</a:t>
            </a:r>
            <a:endParaRPr lang="en-US" sz="4000" u="sng" dirty="0"/>
          </a:p>
          <a:p>
            <a:pPr algn="ctr"/>
            <a:r>
              <a:rPr lang="en-US" sz="4000" dirty="0"/>
              <a:t>“And God has appointed in the church, first apostles, second prophets, third teachers, then miracles, then gifts of healings, helps, administrations, various kinds of tongues.”</a:t>
            </a:r>
          </a:p>
          <a:p>
            <a:pPr algn="ctr"/>
            <a:r>
              <a:rPr lang="en-US" sz="4000" b="1"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15481161"/>
          </a:xfrm>
          <a:prstGeom prst="rect">
            <a:avLst/>
          </a:prstGeom>
        </p:spPr>
        <p:txBody>
          <a:bodyPr wrap="square">
            <a:spAutoFit/>
          </a:bodyPr>
          <a:lstStyle/>
          <a:p>
            <a:pPr algn="ctr"/>
            <a:r>
              <a:rPr lang="en-US" sz="4000" b="1" dirty="0"/>
              <a:t>We have an intimate </a:t>
            </a:r>
          </a:p>
          <a:p>
            <a:pPr algn="ctr"/>
            <a:r>
              <a:rPr lang="en-US" sz="4000" b="1" dirty="0"/>
              <a:t>relationship with the Lord</a:t>
            </a:r>
            <a:endParaRPr lang="en-US" sz="4000" dirty="0"/>
          </a:p>
          <a:p>
            <a:pPr algn="ctr"/>
            <a:endParaRPr lang="en-US" sz="4000" b="1" dirty="0"/>
          </a:p>
          <a:p>
            <a:pPr algn="ctr"/>
            <a:r>
              <a:rPr lang="en-US" sz="4000" b="1" u="sng" dirty="0"/>
              <a:t>John 15:4</a:t>
            </a:r>
            <a:endParaRPr lang="en-US" sz="4000" u="sng" dirty="0"/>
          </a:p>
          <a:p>
            <a:pPr algn="ctr"/>
            <a:r>
              <a:rPr lang="en-US" sz="4000" dirty="0"/>
              <a:t>“Abide in me, and I in you. As the branch cannot bear fruit of itself, except it abide in the vine; no more can ye, except ye abide in me.”</a:t>
            </a:r>
          </a:p>
          <a:p>
            <a:pPr algn="ctr"/>
            <a:r>
              <a:rPr lang="en-US" sz="4000" dirty="0"/>
              <a:t> </a:t>
            </a:r>
          </a:p>
          <a:p>
            <a:pPr algn="ct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r>
              <a:rPr lang="en-US" sz="4000" dirty="0"/>
              <a:t> </a:t>
            </a:r>
          </a:p>
          <a:p>
            <a:pPr algn="ctr"/>
            <a:endParaRPr lang="en-US" sz="4000" b="1" dirty="0"/>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6247864"/>
          </a:xfrm>
          <a:prstGeom prst="rect">
            <a:avLst/>
          </a:prstGeom>
        </p:spPr>
        <p:txBody>
          <a:bodyPr wrap="square">
            <a:spAutoFit/>
          </a:bodyPr>
          <a:lstStyle/>
          <a:p>
            <a:pPr algn="ctr"/>
            <a:r>
              <a:rPr lang="en-US" sz="4000" b="1" dirty="0"/>
              <a:t>We have the peace of </a:t>
            </a:r>
          </a:p>
          <a:p>
            <a:pPr algn="ctr"/>
            <a:r>
              <a:rPr lang="en-US" sz="4000" b="1" dirty="0"/>
              <a:t>God in our hearts</a:t>
            </a:r>
            <a:endParaRPr lang="en-US" sz="4000" dirty="0"/>
          </a:p>
          <a:p>
            <a:pPr algn="ctr"/>
            <a:endParaRPr lang="en-US" sz="4000" b="1" dirty="0"/>
          </a:p>
          <a:p>
            <a:pPr algn="ctr"/>
            <a:r>
              <a:rPr lang="en-US" sz="4000" b="1" u="sng" dirty="0"/>
              <a:t>Philippians 4:7</a:t>
            </a:r>
            <a:endParaRPr lang="en-US" sz="4000" u="sng" dirty="0"/>
          </a:p>
          <a:p>
            <a:pPr algn="ctr"/>
            <a:r>
              <a:rPr lang="en-US" sz="4000" dirty="0"/>
              <a:t>“and the peace of God, which surpasses all understanding, will guard your hearts and minds through Christ Jesus.” </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7478970"/>
          </a:xfrm>
          <a:prstGeom prst="rect">
            <a:avLst/>
          </a:prstGeom>
        </p:spPr>
        <p:txBody>
          <a:bodyPr wrap="square">
            <a:spAutoFit/>
          </a:bodyPr>
          <a:lstStyle/>
          <a:p>
            <a:pPr algn="ctr"/>
            <a:r>
              <a:rPr lang="en-US" sz="4000" dirty="0"/>
              <a:t>  </a:t>
            </a:r>
            <a:r>
              <a:rPr lang="en-US" sz="4000" b="1" dirty="0"/>
              <a:t>The Lord loves us Unconditionally</a:t>
            </a:r>
            <a:endParaRPr lang="en-US" sz="4000" dirty="0"/>
          </a:p>
          <a:p>
            <a:pPr algn="ctr"/>
            <a:endParaRPr lang="en-US" sz="4000" b="1" dirty="0"/>
          </a:p>
          <a:p>
            <a:pPr algn="ctr"/>
            <a:r>
              <a:rPr lang="en-US" sz="4000" b="1" u="sng" dirty="0"/>
              <a:t>Romans 8:38-39</a:t>
            </a:r>
            <a:endParaRPr lang="en-US" sz="4000" u="sng" dirty="0"/>
          </a:p>
          <a:p>
            <a:pPr algn="ctr"/>
            <a:r>
              <a:rPr lang="en-US" sz="4000" dirty="0"/>
              <a:t>38 For I am persuaded that neither death nor life, nor angels nor principalities nor powers, nor things present nor things to come, 39 nor height nor depth, nor any other created thing, shall be able to separate us from the love of God which is in Christ Jesus our Lord.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046988"/>
          </a:xfrm>
          <a:prstGeom prst="rect">
            <a:avLst/>
          </a:prstGeom>
          <a:noFill/>
        </p:spPr>
        <p:txBody>
          <a:bodyPr wrap="square" rtlCol="0">
            <a:spAutoFit/>
          </a:bodyPr>
          <a:lstStyle/>
          <a:p>
            <a:pPr algn="ctr"/>
            <a:r>
              <a:rPr lang="en-US" sz="3200" b="1" dirty="0"/>
              <a:t>Christians Must Always Give Thanks</a:t>
            </a:r>
            <a:endParaRPr lang="en-US" sz="3200" dirty="0"/>
          </a:p>
          <a:p>
            <a:pPr algn="ctr"/>
            <a:r>
              <a:rPr lang="en-US" sz="2800" b="1" dirty="0"/>
              <a:t>By Pastor Fee Soliven</a:t>
            </a:r>
            <a:endParaRPr lang="en-US" sz="2800" dirty="0"/>
          </a:p>
          <a:p>
            <a:pPr algn="ctr"/>
            <a:r>
              <a:rPr lang="en-US" sz="3200" b="1" dirty="0"/>
              <a:t>Psalm 105:1-6</a:t>
            </a:r>
            <a:endParaRPr lang="en-US" sz="3200" dirty="0"/>
          </a:p>
          <a:p>
            <a:pPr algn="ctr"/>
            <a:r>
              <a:rPr lang="en-US" sz="3200" b="1" dirty="0"/>
              <a:t>Sunday Morning</a:t>
            </a:r>
            <a:endParaRPr lang="en-US" sz="3200" dirty="0"/>
          </a:p>
          <a:p>
            <a:pPr algn="ctr"/>
            <a:r>
              <a:rPr lang="en-US" sz="3200" b="1" dirty="0"/>
              <a:t>November 18, 2018</a:t>
            </a:r>
            <a:endParaRPr lang="en-US" sz="3200" dirty="0"/>
          </a:p>
          <a:p>
            <a:pPr algn="ctr"/>
            <a:endParaRPr lang="en-US" sz="3200" b="1" dirty="0"/>
          </a:p>
        </p:txBody>
      </p:sp>
      <p:pic>
        <p:nvPicPr>
          <p:cNvPr id="6" name="Picture 5" descr="A picture containing clipart&#10;&#10;Description automatically generated">
            <a:extLst>
              <a:ext uri="{FF2B5EF4-FFF2-40B4-BE49-F238E27FC236}">
                <a16:creationId xmlns:a16="http://schemas.microsoft.com/office/drawing/2014/main" id="{AC3831EA-A5A9-4679-AF61-221C49DF55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62200"/>
            <a:ext cx="9144000" cy="4495800"/>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8054266" y="6036815"/>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We’re never distant from God because we always live in </a:t>
            </a:r>
          </a:p>
          <a:p>
            <a:pPr algn="ctr"/>
            <a:r>
              <a:rPr lang="en-US" sz="4000" b="1" dirty="0"/>
              <a:t>His presence</a:t>
            </a:r>
            <a:endParaRPr lang="en-US" sz="4000" dirty="0"/>
          </a:p>
          <a:p>
            <a:pPr algn="ctr"/>
            <a:endParaRPr lang="en-US" sz="4000" b="1" dirty="0"/>
          </a:p>
          <a:p>
            <a:pPr algn="ctr"/>
            <a:r>
              <a:rPr lang="en-US" sz="4000" b="1" u="sng" dirty="0"/>
              <a:t>Hebrews 13:5</a:t>
            </a:r>
            <a:endParaRPr lang="en-US" sz="4000" u="sng" dirty="0"/>
          </a:p>
          <a:p>
            <a:pPr algn="ctr"/>
            <a:r>
              <a:rPr lang="en-US" sz="4000" dirty="0"/>
              <a:t>“For He Himself has said, "I will never leave you nor forsake you." </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 </a:t>
            </a:r>
            <a:r>
              <a:rPr lang="en-US" sz="4000" b="1" dirty="0"/>
              <a:t>The Lord provides for Our Needs</a:t>
            </a:r>
            <a:endParaRPr lang="en-US" sz="4000" dirty="0"/>
          </a:p>
          <a:p>
            <a:pPr algn="ctr"/>
            <a:endParaRPr lang="en-US" sz="4000" b="1" dirty="0"/>
          </a:p>
          <a:p>
            <a:pPr algn="ctr"/>
            <a:r>
              <a:rPr lang="en-US" sz="4000" b="1" u="sng" dirty="0"/>
              <a:t>Philippians 4:19</a:t>
            </a:r>
            <a:endParaRPr lang="en-US" sz="4000" u="sng" dirty="0"/>
          </a:p>
          <a:p>
            <a:pPr algn="ctr"/>
            <a:r>
              <a:rPr lang="en-US" sz="4000" dirty="0"/>
              <a:t>“And my God shall supply all your need according to His riches in glory by Christ Jesus.”</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dirty="0"/>
              <a:t>We have His divine Protection </a:t>
            </a:r>
          </a:p>
          <a:p>
            <a:pPr algn="ctr"/>
            <a:r>
              <a:rPr lang="en-US" sz="4000" b="1" dirty="0"/>
              <a:t>Each Day</a:t>
            </a:r>
          </a:p>
          <a:p>
            <a:pPr algn="ctr"/>
            <a:endParaRPr lang="en-US" sz="4000" dirty="0"/>
          </a:p>
          <a:p>
            <a:pPr algn="ctr"/>
            <a:r>
              <a:rPr lang="en-US" sz="4000" b="1" u="sng" dirty="0"/>
              <a:t>Psalm 34:7 </a:t>
            </a:r>
            <a:endParaRPr lang="en-US" sz="4000" u="sng" dirty="0"/>
          </a:p>
          <a:p>
            <a:pPr algn="ctr"/>
            <a:r>
              <a:rPr lang="en-US" sz="4000" dirty="0"/>
              <a:t>“For the angel of the LORD is a guard; he surrounds and defends all who fear him.”</a:t>
            </a:r>
          </a:p>
          <a:p>
            <a:pPr algn="ct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2554545"/>
          </a:xfrm>
          <a:prstGeom prst="rect">
            <a:avLst/>
          </a:prstGeom>
        </p:spPr>
        <p:txBody>
          <a:bodyPr wrap="square">
            <a:spAutoFit/>
          </a:bodyPr>
          <a:lstStyle/>
          <a:p>
            <a:pPr algn="ctr"/>
            <a:r>
              <a:rPr lang="en-US" sz="4000" b="1" dirty="0"/>
              <a:t>We have the Promise of a </a:t>
            </a:r>
          </a:p>
          <a:p>
            <a:pPr algn="ctr"/>
            <a:r>
              <a:rPr lang="en-US" sz="4000" b="1" dirty="0"/>
              <a:t>Bodily Resurrection</a:t>
            </a:r>
            <a:endParaRPr lang="en-US" sz="4000"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7494359"/>
          </a:xfrm>
          <a:prstGeom prst="rect">
            <a:avLst/>
          </a:prstGeom>
        </p:spPr>
        <p:txBody>
          <a:bodyPr wrap="square">
            <a:spAutoFit/>
          </a:bodyPr>
          <a:lstStyle/>
          <a:p>
            <a:pPr algn="ctr"/>
            <a:r>
              <a:rPr lang="en-US" sz="3700" b="1" u="sng" dirty="0"/>
              <a:t>1 Corinthians 15:51-53   </a:t>
            </a:r>
          </a:p>
          <a:p>
            <a:pPr algn="ctr"/>
            <a:r>
              <a:rPr lang="en-US" sz="3700" dirty="0"/>
              <a:t>51 But I am telling you this strange and wonderful secret: we shall not all die, but we shall all be given new bodies! 52 It will all happen in a moment, in the twinkling of an eye, when the last trumpet is blown. For there will be a trumpet blast from the sky, and all the Christians who have died will suddenly become alive, with new bodies that will never, never die; and then we who are still alive shall suddenly have new bodies too. </a:t>
            </a:r>
          </a:p>
          <a:p>
            <a:pPr algn="ctr"/>
            <a:endParaRPr lang="en-US" sz="37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dirty="0"/>
              <a:t> 53 For our earthly bodies, the ones we have now that can die, must be transformed into heavenly bodies that cannot perish but will live forever.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We have the Blessing of God’s Atonement through Christ and total Forgiveness of Our Sins</a:t>
            </a:r>
            <a:endParaRPr lang="en-US" sz="4000" dirty="0"/>
          </a:p>
          <a:p>
            <a:pPr algn="ctr"/>
            <a:endParaRPr lang="en-US" sz="4000" b="1" dirty="0"/>
          </a:p>
          <a:p>
            <a:pPr algn="ctr"/>
            <a:r>
              <a:rPr lang="en-US" sz="4000" b="1" u="sng" dirty="0"/>
              <a:t>Ephesians 1:7</a:t>
            </a:r>
            <a:endParaRPr lang="en-US" sz="4000" u="sng" dirty="0"/>
          </a:p>
          <a:p>
            <a:pPr algn="ctr"/>
            <a:r>
              <a:rPr lang="en-US" sz="4000" dirty="0"/>
              <a:t>“In him we have redemption through his blood, the forgiveness of sins, in accordance with the riches of God's grace”</a:t>
            </a:r>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078861"/>
          </a:xfrm>
          <a:prstGeom prst="rect">
            <a:avLst/>
          </a:prstGeom>
        </p:spPr>
        <p:txBody>
          <a:bodyPr wrap="square">
            <a:spAutoFit/>
          </a:bodyPr>
          <a:lstStyle/>
          <a:p>
            <a:pPr algn="ctr"/>
            <a:r>
              <a:rPr lang="en-US" sz="3800" b="1" dirty="0"/>
              <a:t>We have an Eternal Home in Heaven and the Promise of the Resurrection</a:t>
            </a:r>
            <a:endParaRPr lang="en-US" sz="3800" dirty="0"/>
          </a:p>
          <a:p>
            <a:pPr algn="ctr"/>
            <a:endParaRPr lang="en-US" sz="3800" b="1" dirty="0"/>
          </a:p>
          <a:p>
            <a:pPr algn="ctr"/>
            <a:r>
              <a:rPr lang="en-US" sz="3700" b="1" u="sng" dirty="0"/>
              <a:t>Philippians 3:20-21</a:t>
            </a:r>
            <a:endParaRPr lang="en-US" sz="3700" u="sng" dirty="0"/>
          </a:p>
          <a:p>
            <a:pPr algn="ctr"/>
            <a:r>
              <a:rPr lang="en-US" sz="3700" dirty="0"/>
              <a:t>20 For our citizenship is in heaven, from which we also eagerly wait for the Savior, the Lord Jesus Christ, 21 who will transform our lowly body that it may be conformed to His glorious body, according to the working by which He is able even to subdue all things to Himself. </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6863417"/>
          </a:xfrm>
          <a:prstGeom prst="rect">
            <a:avLst/>
          </a:prstGeom>
        </p:spPr>
        <p:txBody>
          <a:bodyPr wrap="square">
            <a:spAutoFit/>
          </a:bodyPr>
          <a:lstStyle/>
          <a:p>
            <a:pPr algn="ctr"/>
            <a:r>
              <a:rPr lang="en-US" sz="4000" b="1" dirty="0"/>
              <a:t>We’ve been given the Word of God, the source of all </a:t>
            </a:r>
          </a:p>
          <a:p>
            <a:pPr algn="ctr"/>
            <a:r>
              <a:rPr lang="en-US" sz="4000" b="1" dirty="0"/>
              <a:t>Knowledge and Understanding</a:t>
            </a:r>
            <a:endParaRPr lang="en-US" sz="4000" dirty="0"/>
          </a:p>
          <a:p>
            <a:pPr algn="ctr"/>
            <a:endParaRPr lang="en-US" sz="4000" b="1" dirty="0"/>
          </a:p>
          <a:p>
            <a:pPr algn="ctr"/>
            <a:r>
              <a:rPr lang="en-US" sz="4000" b="1" u="sng" dirty="0"/>
              <a:t>Colossians 1:9</a:t>
            </a:r>
            <a:endParaRPr lang="en-US" sz="4000" u="sng" dirty="0"/>
          </a:p>
          <a:p>
            <a:pPr algn="ctr"/>
            <a:r>
              <a:rPr lang="en-US" sz="4000" dirty="0"/>
              <a:t>“For this reason we also, since the day we heard it, do not cease to pray for you, and to ask that you may be filled with the knowledge of His will in all wisdom and spiritual understanding”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True, heartfelt, daily thanksgiving has a powerful impact on our lives.</a:t>
            </a:r>
            <a:endParaRPr lang="en-US" sz="4000" dirty="0"/>
          </a:p>
          <a:p>
            <a:pPr algn="ctr"/>
            <a:endParaRPr lang="en-US" sz="4000" dirty="0"/>
          </a:p>
        </p:txBody>
      </p:sp>
    </p:spTree>
    <p:extLst>
      <p:ext uri="{BB962C8B-B14F-4D97-AF65-F5344CB8AC3E}">
        <p14:creationId xmlns:p14="http://schemas.microsoft.com/office/powerpoint/2010/main" val="81896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500" b="1" u="sng" dirty="0"/>
              <a:t>Psalm 105:1-6</a:t>
            </a:r>
            <a:endParaRPr lang="en-US" sz="3500" u="sng" dirty="0"/>
          </a:p>
          <a:p>
            <a:pPr algn="ctr"/>
            <a:r>
              <a:rPr lang="en-US" sz="3500" dirty="0"/>
              <a:t>1 Oh, give thanks to the LORD! Call upon His name; Make known His deeds among the peoples! 2 Sing to Him, sing psalms to Him; Talk of all His wondrous works! 3 Glory in His holy name; Let the hearts of those rejoice who seek the LORD! 4 Seek the LORD and His strength; Seek His face evermore! 5 Remember His marvelous works which He has done, His wonders, and the judgments of His mouth, 6 O seed of Abraham His servant, You children of Jacob, His chosen ones!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6584946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740307"/>
          </a:xfrm>
          <a:prstGeom prst="rect">
            <a:avLst/>
          </a:prstGeom>
        </p:spPr>
        <p:txBody>
          <a:bodyPr wrap="square">
            <a:spAutoFit/>
          </a:bodyPr>
          <a:lstStyle/>
          <a:p>
            <a:pPr algn="ctr"/>
            <a:r>
              <a:rPr lang="en-US" sz="3600" b="1" dirty="0"/>
              <a:t>Results of Gratitude and Thankfulness </a:t>
            </a:r>
            <a:endParaRPr lang="en-US" sz="3600" dirty="0"/>
          </a:p>
          <a:p>
            <a:pPr algn="ctr"/>
            <a:endParaRPr lang="en-US" sz="3600" b="1" dirty="0"/>
          </a:p>
          <a:p>
            <a:pPr algn="ctr"/>
            <a:r>
              <a:rPr lang="en-US" sz="3600" b="1" dirty="0"/>
              <a:t>1. God Removes Anxiety</a:t>
            </a:r>
            <a:endParaRPr lang="en-US" sz="3600" dirty="0"/>
          </a:p>
          <a:p>
            <a:pPr algn="ctr"/>
            <a:endParaRPr lang="en-US" sz="3600" b="1" dirty="0"/>
          </a:p>
          <a:p>
            <a:pPr algn="ctr"/>
            <a:r>
              <a:rPr lang="en-US" sz="3600" b="1" dirty="0"/>
              <a:t>2. Praise and Gratitude drive out fretting and worry, it Keeps our focus on the Lord, the situation may not change, but our attitude will</a:t>
            </a:r>
            <a:endParaRPr lang="en-US" sz="3600" dirty="0"/>
          </a:p>
          <a:p>
            <a:pPr algn="ctr"/>
            <a:endParaRPr lang="en-US" sz="3600" b="1" dirty="0"/>
          </a:p>
          <a:p>
            <a:pPr algn="ctr"/>
            <a:r>
              <a:rPr lang="en-US" sz="3600" b="1" dirty="0"/>
              <a:t>3. Energizes us physically, mentally, emotionally, and Spiritually.</a:t>
            </a:r>
            <a:endParaRPr lang="en-US" sz="3600" dirty="0"/>
          </a:p>
          <a:p>
            <a:pPr algn="ctr"/>
            <a:endParaRPr lang="en-US" sz="3600" dirty="0"/>
          </a:p>
        </p:txBody>
      </p:sp>
    </p:spTree>
    <p:extLst>
      <p:ext uri="{BB962C8B-B14F-4D97-AF65-F5344CB8AC3E}">
        <p14:creationId xmlns:p14="http://schemas.microsoft.com/office/powerpoint/2010/main" val="365401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 How can you make gratitude a daily practice in your life?</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2.  What effect does thankfulness have on your thoughts, attitudes, words, and actions?</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98707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3. The time we most need to thank the Lord is when we feel the least grateful.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78845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4401205"/>
          </a:xfrm>
          <a:prstGeom prst="rect">
            <a:avLst/>
          </a:prstGeom>
        </p:spPr>
        <p:txBody>
          <a:bodyPr wrap="square">
            <a:spAutoFit/>
          </a:bodyPr>
          <a:lstStyle/>
          <a:p>
            <a:pPr algn="ctr"/>
            <a:r>
              <a:rPr lang="en-US" sz="4000" b="1" dirty="0"/>
              <a:t>4. What keeps you from thanking God in the midst of hardship or pain?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402892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5. What can you do to increase your trust in Him so gratitude will be your first response?</a:t>
            </a:r>
            <a:endParaRPr lang="en-US" sz="4000" dirty="0">
              <a:solidFill>
                <a:srgbClr val="FFFFFF"/>
              </a:solidFill>
            </a:endParaRPr>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107349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317744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 "What should be the focus of Christians on Thanksgiving?"</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29841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Arial"/>
                <a:ea typeface="+mn-ea"/>
                <a:cs typeface="Arial"/>
              </a:rPr>
              <a:t>Psalm 92:1-5</a:t>
            </a:r>
            <a:endParaRPr kumimoji="0" lang="en-US" sz="4000" b="0" i="0" u="sng"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1 It is good to give thanks to the LORD, And to sing praises to Your name, O Most High; 2 To declare Your lovingkindness in the morning, And Your faithfulness every night, 3 On an instrument of ten strings, On the lute, And on the harp, With harmonious sound.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descr="A group of people posing for the camera&#10;&#10;Description automatically generated">
            <a:extLst>
              <a:ext uri="{FF2B5EF4-FFF2-40B4-BE49-F238E27FC236}">
                <a16:creationId xmlns:a16="http://schemas.microsoft.com/office/drawing/2014/main" id="{57C47051-8EB2-4A75-8F5C-3BA302A73C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06387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Arial"/>
                <a:ea typeface="+mn-ea"/>
                <a:cs typeface="Arial"/>
              </a:rPr>
              <a:t>Psalm 92:1-5</a:t>
            </a:r>
            <a:endParaRPr kumimoji="0" lang="en-US" sz="4000" b="0" i="0" u="sng"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1 It is good to give thanks to the LORD, And to sing praises to Your name, O Most High; 2 To declare Your lovingkindness in the morning, And Your faithfulness every night, 3 On an instrument of ten strings, On the lute, And on the harp, With harmonious sound.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descr="A group of people posing for the camera&#10;&#10;Description automatically generated">
            <a:extLst>
              <a:ext uri="{FF2B5EF4-FFF2-40B4-BE49-F238E27FC236}">
                <a16:creationId xmlns:a16="http://schemas.microsoft.com/office/drawing/2014/main" id="{B642953F-D87C-4961-9A8B-CE9AD7E974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934199"/>
          </a:xfrm>
          <a:prstGeom prst="rect">
            <a:avLst/>
          </a:prstGeom>
        </p:spPr>
      </p:pic>
    </p:spTree>
    <p:extLst>
      <p:ext uri="{BB962C8B-B14F-4D97-AF65-F5344CB8AC3E}">
        <p14:creationId xmlns:p14="http://schemas.microsoft.com/office/powerpoint/2010/main" val="4073114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Psalm 92:1-5</a:t>
            </a:r>
            <a:endParaRPr lang="en-US" sz="4000" u="sng" dirty="0"/>
          </a:p>
          <a:p>
            <a:pPr algn="ctr"/>
            <a:r>
              <a:rPr lang="en-US" sz="4000" dirty="0"/>
              <a:t>1 It is good to give thanks to the LORD, And to sing praises to Your name, O Most High; 2 To declare Your lovingkindness in the morning, And Your faithfulness every night, 3 On an instrument of ten strings, On the lute, And on the harp, With harmonious sound. </a:t>
            </a:r>
          </a:p>
          <a:p>
            <a:pPr algn="ctr"/>
            <a:r>
              <a:rPr lang="en-US" sz="4000" dirty="0"/>
              <a:t> </a:t>
            </a:r>
          </a:p>
          <a:p>
            <a:pPr algn="ct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6" name="Picture 5" descr="A group of people posing for the camera&#10;&#10;Description automatically generated">
            <a:extLst>
              <a:ext uri="{FF2B5EF4-FFF2-40B4-BE49-F238E27FC236}">
                <a16:creationId xmlns:a16="http://schemas.microsoft.com/office/drawing/2014/main" id="{424D9F07-00D2-4249-AB75-24D8876FC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691981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a:t>
            </a:r>
            <a:r>
              <a:rPr lang="en-US" sz="4000" b="1" dirty="0"/>
              <a:t>President Abraham Lincoln officially set aside the last Thursday of November, in 1863, “as a day of thanksgiving and praise to our beneficent Father.” In 1941, Congress ruled that after 1941, the fourth Thursday of November be observed as Thanksgiving Day and be a legal holiday.</a:t>
            </a:r>
            <a:endParaRPr lang="en-US" sz="4000" dirty="0"/>
          </a:p>
          <a:p>
            <a:pPr algn="ctr"/>
            <a:r>
              <a:rPr lang="en-US" sz="4000" b="1" dirty="0"/>
              <a:t> </a:t>
            </a:r>
            <a:endParaRPr lang="en-US" sz="4000" dirty="0"/>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20800</TotalTime>
  <Words>1228</Words>
  <Application>Microsoft Office PowerPoint</Application>
  <PresentationFormat>On-screen Show (4:3)</PresentationFormat>
  <Paragraphs>207</Paragraphs>
  <Slides>46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1272</cp:revision>
  <dcterms:created xsi:type="dcterms:W3CDTF">2013-06-05T21:04:28Z</dcterms:created>
  <dcterms:modified xsi:type="dcterms:W3CDTF">2018-11-19T01:25:37Z</dcterms:modified>
</cp:coreProperties>
</file>