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6"/>
  </p:notesMasterIdLst>
  <p:sldIdLst>
    <p:sldId id="257" r:id="rId2"/>
    <p:sldId id="698" r:id="rId3"/>
    <p:sldId id="258" r:id="rId4"/>
    <p:sldId id="790" r:id="rId5"/>
    <p:sldId id="793" r:id="rId6"/>
    <p:sldId id="1074"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524" r:id="rId29"/>
    <p:sldId id="614" r:id="rId30"/>
    <p:sldId id="717" r:id="rId31"/>
    <p:sldId id="666" r:id="rId32"/>
    <p:sldId id="713" r:id="rId33"/>
    <p:sldId id="718" r:id="rId34"/>
    <p:sldId id="1088"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11/25/2018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8094524"/>
          </a:xfrm>
          <a:prstGeom prst="rect">
            <a:avLst/>
          </a:prstGeom>
        </p:spPr>
        <p:txBody>
          <a:bodyPr wrap="square">
            <a:spAutoFit/>
          </a:bodyPr>
          <a:lstStyle/>
          <a:p>
            <a:pPr algn="ctr"/>
            <a:r>
              <a:rPr lang="en-US" sz="4000" b="1" dirty="0"/>
              <a:t>Godly Parents</a:t>
            </a:r>
            <a:endParaRPr lang="en-US" sz="4000" dirty="0"/>
          </a:p>
          <a:p>
            <a:pPr algn="ctr"/>
            <a:endParaRPr lang="en-US" sz="4000" b="1" dirty="0"/>
          </a:p>
          <a:p>
            <a:pPr algn="ctr"/>
            <a:r>
              <a:rPr lang="en-US" sz="4000" b="1" u="sng" dirty="0"/>
              <a:t>Deuteronomy 6:6-7</a:t>
            </a:r>
            <a:endParaRPr lang="en-US" sz="4000" u="sng" dirty="0"/>
          </a:p>
          <a:p>
            <a:pPr algn="ctr"/>
            <a:r>
              <a:rPr lang="en-US" sz="4000" dirty="0"/>
              <a:t>6 "And these words which I command you today shall be in your heart. 7 You shall teach them diligently to your children, and shall talk of them when you sit in your house, when you walk by the way, when you lie down, and when you rise up.</a:t>
            </a:r>
          </a:p>
          <a:p>
            <a:pPr algn="ctr"/>
            <a:r>
              <a:rPr lang="en-US" sz="4000" dirty="0"/>
              <a:t> </a:t>
            </a:r>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63746"/>
          </a:xfrm>
          <a:prstGeom prst="rect">
            <a:avLst/>
          </a:prstGeom>
        </p:spPr>
        <p:txBody>
          <a:bodyPr wrap="square">
            <a:spAutoFit/>
          </a:bodyPr>
          <a:lstStyle/>
          <a:p>
            <a:pPr algn="ctr"/>
            <a:r>
              <a:rPr lang="en-US" sz="3700" b="1" dirty="0"/>
              <a:t>Consistent Parents</a:t>
            </a:r>
            <a:endParaRPr lang="en-US" sz="3700" dirty="0"/>
          </a:p>
          <a:p>
            <a:pPr algn="ctr"/>
            <a:endParaRPr lang="en-US" sz="3700" b="1" dirty="0"/>
          </a:p>
          <a:p>
            <a:pPr algn="ctr"/>
            <a:r>
              <a:rPr lang="en-US" sz="3700" b="1" u="sng" dirty="0"/>
              <a:t>Deuteronomy</a:t>
            </a:r>
            <a:r>
              <a:rPr lang="en-US" sz="3700" u="sng" dirty="0"/>
              <a:t> </a:t>
            </a:r>
            <a:r>
              <a:rPr lang="en-US" sz="3700" b="1" u="sng" dirty="0"/>
              <a:t>28:1-3</a:t>
            </a:r>
            <a:endParaRPr lang="en-US" sz="3700" u="sng" dirty="0"/>
          </a:p>
          <a:p>
            <a:pPr algn="ctr"/>
            <a:r>
              <a:rPr lang="en-US" sz="3700" dirty="0"/>
              <a:t>1 "Now it shall come to pass, if you diligently obey the voice of the LORD your God, to observe carefully all His commandments which I command you today, that the LORD your God will set you high above all nations of the earth. 2 And all these blessings shall come upon you and overtake you, because you obey the voice of the LORD your God… </a:t>
            </a:r>
          </a:p>
          <a:p>
            <a:pPr algn="ctr"/>
            <a:r>
              <a:rPr lang="en-US" sz="3700" dirty="0"/>
              <a:t> </a:t>
            </a:r>
          </a:p>
          <a:p>
            <a:pPr algn="ctr"/>
            <a:endParaRPr lang="en-US" sz="37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5632311"/>
          </a:xfrm>
          <a:prstGeom prst="rect">
            <a:avLst/>
          </a:prstGeom>
        </p:spPr>
        <p:txBody>
          <a:bodyPr wrap="square">
            <a:spAutoFit/>
          </a:bodyPr>
          <a:lstStyle/>
          <a:p>
            <a:pPr algn="ctr"/>
            <a:r>
              <a:rPr lang="en-US" sz="4000" b="1" dirty="0"/>
              <a:t>Good listeners</a:t>
            </a:r>
            <a:endParaRPr lang="en-US" sz="4000" dirty="0"/>
          </a:p>
          <a:p>
            <a:pPr algn="ctr"/>
            <a:endParaRPr lang="en-US" sz="4000" b="1" dirty="0"/>
          </a:p>
          <a:p>
            <a:pPr algn="ctr"/>
            <a:r>
              <a:rPr lang="en-US" sz="4000" b="1" u="sng" dirty="0"/>
              <a:t>Proverbs 1:33</a:t>
            </a:r>
            <a:endParaRPr lang="en-US" sz="4000" u="sng" dirty="0"/>
          </a:p>
          <a:p>
            <a:pPr algn="ctr"/>
            <a:r>
              <a:rPr lang="en-US" sz="4000" dirty="0"/>
              <a:t>“But whoever listens to me will dwell safely, And will be secure, without fear of evil."</a:t>
            </a:r>
          </a:p>
          <a:p>
            <a:pPr algn="ctr"/>
            <a:endParaRPr lang="en-US" sz="4000" dirty="0"/>
          </a:p>
          <a:p>
            <a:pPr algn="ct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94359"/>
          </a:xfrm>
          <a:prstGeom prst="rect">
            <a:avLst/>
          </a:prstGeom>
        </p:spPr>
        <p:txBody>
          <a:bodyPr wrap="square">
            <a:spAutoFit/>
          </a:bodyPr>
          <a:lstStyle/>
          <a:p>
            <a:pPr algn="ctr"/>
            <a:r>
              <a:rPr lang="en-US" sz="3700" b="1" dirty="0"/>
              <a:t>Discipline without Rejection</a:t>
            </a:r>
            <a:endParaRPr lang="en-US" sz="3700" dirty="0"/>
          </a:p>
          <a:p>
            <a:pPr algn="ctr"/>
            <a:endParaRPr lang="en-US" sz="3700" b="1" dirty="0"/>
          </a:p>
          <a:p>
            <a:pPr algn="ctr"/>
            <a:r>
              <a:rPr lang="en-US" sz="3700" b="1" u="sng" dirty="0"/>
              <a:t>Ephesians 6:1-4</a:t>
            </a:r>
            <a:endParaRPr lang="en-US" sz="3700" u="sng" dirty="0"/>
          </a:p>
          <a:p>
            <a:pPr algn="ctr"/>
            <a:r>
              <a:rPr lang="en-US" sz="3700" dirty="0"/>
              <a:t>1 Children, obey your parents in the Lord, for this is right. 2 "Honor your father and mother," which is the first commandment with promise: 3 "that it may be well with you and you may live long on the earth."  4 And you, fathers, do not provoke your children to wrath, but bring them up in the training and admonition of the Lord. </a:t>
            </a:r>
          </a:p>
          <a:p>
            <a:pPr algn="ctr"/>
            <a:r>
              <a:rPr lang="en-US" sz="3700" dirty="0"/>
              <a:t> </a:t>
            </a:r>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dirty="0"/>
              <a:t> </a:t>
            </a:r>
            <a:r>
              <a:rPr lang="en-US" sz="4000" b="1" dirty="0"/>
              <a:t>Parents Loving one Another</a:t>
            </a:r>
            <a:endParaRPr lang="en-US" sz="4000" dirty="0"/>
          </a:p>
          <a:p>
            <a:pPr algn="ctr"/>
            <a:endParaRPr lang="en-US" sz="4000" b="1" dirty="0"/>
          </a:p>
          <a:p>
            <a:pPr algn="ctr"/>
            <a:r>
              <a:rPr lang="en-US" sz="4000" b="1" u="sng" dirty="0"/>
              <a:t>1 Peter 4:8</a:t>
            </a:r>
            <a:endParaRPr lang="en-US" sz="4000" u="sng" dirty="0"/>
          </a:p>
          <a:p>
            <a:pPr algn="ctr"/>
            <a:r>
              <a:rPr lang="en-US" sz="4000" dirty="0"/>
              <a:t>“And above all things have fervent love for one another, for "love will cover a multitude of sins." </a:t>
            </a:r>
          </a:p>
          <a:p>
            <a:pPr algn="ctr"/>
            <a:r>
              <a:rPr lang="en-US" sz="4000" dirty="0"/>
              <a:t> </a:t>
            </a:r>
          </a:p>
          <a:p>
            <a:pPr algn="ctr"/>
            <a:r>
              <a:rPr lang="en-US" sz="4000" dirty="0"/>
              <a:t> </a:t>
            </a:r>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dirty="0"/>
              <a:t> </a:t>
            </a:r>
            <a:r>
              <a:rPr lang="en-US" sz="4000" b="1" dirty="0"/>
              <a:t>Not Playing Favorites</a:t>
            </a:r>
            <a:endParaRPr lang="en-US" sz="4000" dirty="0"/>
          </a:p>
          <a:p>
            <a:pPr algn="ctr"/>
            <a:endParaRPr lang="en-US" sz="4000" b="1" dirty="0"/>
          </a:p>
          <a:p>
            <a:pPr algn="ctr"/>
            <a:r>
              <a:rPr lang="en-US" sz="4000" b="1" u="sng" dirty="0"/>
              <a:t>James 3:17</a:t>
            </a:r>
            <a:endParaRPr lang="en-US" sz="4000" u="sng" dirty="0"/>
          </a:p>
          <a:p>
            <a:pPr algn="ctr"/>
            <a:r>
              <a:rPr lang="en-US" sz="4000" dirty="0"/>
              <a:t>“But the wisdom that is from above is first pure, then peaceable, gentle, willing to yield, full of mercy and good fruits, without partiality and without hypocrisy.”</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b="1" dirty="0"/>
              <a:t>Admitting Failure</a:t>
            </a:r>
            <a:endParaRPr lang="en-US" sz="4000" dirty="0"/>
          </a:p>
          <a:p>
            <a:pPr algn="ctr"/>
            <a:endParaRPr lang="en-US" sz="4000" b="1" dirty="0"/>
          </a:p>
          <a:p>
            <a:pPr algn="ctr"/>
            <a:r>
              <a:rPr lang="en-US" sz="4000" b="1" u="sng" dirty="0"/>
              <a:t>James 5:16</a:t>
            </a:r>
            <a:endParaRPr lang="en-US" sz="4000" u="sng" dirty="0"/>
          </a:p>
          <a:p>
            <a:pPr algn="ctr"/>
            <a:r>
              <a:rPr lang="en-US" sz="4000" dirty="0"/>
              <a:t>“Confess your trespasses to one another, and pray for one another, that you may be healed. The effective, fervent prayer of a righteous man avails much.” </a:t>
            </a:r>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863417"/>
          </a:xfrm>
          <a:prstGeom prst="rect">
            <a:avLst/>
          </a:prstGeom>
        </p:spPr>
        <p:txBody>
          <a:bodyPr wrap="square">
            <a:spAutoFit/>
          </a:bodyPr>
          <a:lstStyle/>
          <a:p>
            <a:pPr algn="ctr"/>
            <a:r>
              <a:rPr lang="en-US" sz="4000" dirty="0"/>
              <a:t> </a:t>
            </a:r>
            <a:r>
              <a:rPr lang="en-US" sz="4000" b="1" dirty="0"/>
              <a:t>Praying Together</a:t>
            </a:r>
            <a:endParaRPr lang="en-US" sz="4000" dirty="0"/>
          </a:p>
          <a:p>
            <a:pPr algn="ctr"/>
            <a:endParaRPr lang="en-US" sz="4000" b="1" dirty="0"/>
          </a:p>
          <a:p>
            <a:pPr algn="ctr"/>
            <a:r>
              <a:rPr lang="en-US" sz="4000" b="1" u="sng" dirty="0"/>
              <a:t>Philippians 2:3-4</a:t>
            </a:r>
            <a:endParaRPr lang="en-US" sz="4000" u="sng" dirty="0"/>
          </a:p>
          <a:p>
            <a:pPr algn="ctr"/>
            <a:r>
              <a:rPr lang="en-US" sz="4000" dirty="0"/>
              <a:t>3 Let nothing be done through selfish ambition or conceit, but in lowliness of mind let each esteem others better than himself. 4 Let each of you look out not only for his own interests, but also for the interests of others. </a:t>
            </a:r>
          </a:p>
          <a:p>
            <a:pPr algn="ctr"/>
            <a:r>
              <a:rPr lang="en-US" sz="4000" dirty="0"/>
              <a:t> </a:t>
            </a:r>
          </a:p>
          <a:p>
            <a:pPr algn="ctr"/>
            <a:endParaRPr lang="en-US" sz="40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247864"/>
          </a:xfrm>
          <a:prstGeom prst="rect">
            <a:avLst/>
          </a:prstGeom>
        </p:spPr>
        <p:txBody>
          <a:bodyPr wrap="square">
            <a:spAutoFit/>
          </a:bodyPr>
          <a:lstStyle/>
          <a:p>
            <a:pPr algn="ctr"/>
            <a:r>
              <a:rPr lang="en-US" sz="4000" b="1" dirty="0"/>
              <a:t>Reading the Bible Together</a:t>
            </a:r>
            <a:endParaRPr lang="en-US" sz="4000" dirty="0"/>
          </a:p>
          <a:p>
            <a:pPr algn="ctr"/>
            <a:endParaRPr lang="en-US" sz="4000" b="1" dirty="0"/>
          </a:p>
          <a:p>
            <a:pPr algn="ctr"/>
            <a:r>
              <a:rPr lang="en-US" sz="4000" b="1" u="sng" dirty="0"/>
              <a:t>2 Timothy 3:16</a:t>
            </a:r>
            <a:endParaRPr lang="en-US" sz="4000" u="sng" dirty="0"/>
          </a:p>
          <a:p>
            <a:pPr algn="ctr"/>
            <a:r>
              <a:rPr lang="en-US" sz="4000" dirty="0"/>
              <a:t>“All Scripture is breathed out by God and profitable for teaching, for reproof, for correction, and for training in righteousness, that the man of God may be complete, equipped for every good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247864"/>
          </a:xfrm>
          <a:prstGeom prst="rect">
            <a:avLst/>
          </a:prstGeom>
        </p:spPr>
        <p:txBody>
          <a:bodyPr wrap="square">
            <a:spAutoFit/>
          </a:bodyPr>
          <a:lstStyle/>
          <a:p>
            <a:pPr algn="ctr"/>
            <a:r>
              <a:rPr lang="en-US" sz="4000" b="1" dirty="0"/>
              <a:t>Attending Church Together</a:t>
            </a:r>
            <a:endParaRPr lang="en-US" sz="4000" dirty="0"/>
          </a:p>
          <a:p>
            <a:pPr algn="ctr"/>
            <a:endParaRPr lang="en-US" sz="4000" b="1" dirty="0"/>
          </a:p>
          <a:p>
            <a:pPr algn="ctr"/>
            <a:r>
              <a:rPr lang="en-US" sz="4000" b="1" u="sng" dirty="0"/>
              <a:t>Hebrews 10:25 </a:t>
            </a:r>
          </a:p>
          <a:p>
            <a:pPr algn="ctr"/>
            <a:r>
              <a:rPr lang="en-US" sz="4000" b="1" dirty="0"/>
              <a:t>(Living Bible Translation)</a:t>
            </a:r>
            <a:endParaRPr lang="en-US" sz="4000" dirty="0"/>
          </a:p>
          <a:p>
            <a:pPr algn="ctr"/>
            <a:r>
              <a:rPr lang="en-US" sz="4000" dirty="0"/>
              <a:t>“Let us not neglect our church meetings, as some people do, but encourage and warn each other, especially now that the day of his coming back again is drawing near.”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478970"/>
          </a:xfrm>
          <a:prstGeom prst="rect">
            <a:avLst/>
          </a:prstGeom>
        </p:spPr>
        <p:txBody>
          <a:bodyPr wrap="square">
            <a:spAutoFit/>
          </a:bodyPr>
          <a:lstStyle/>
          <a:p>
            <a:pPr algn="ctr"/>
            <a:r>
              <a:rPr lang="en-US" sz="4000" b="1" dirty="0"/>
              <a:t>Encouraging Children to have Private Devotions</a:t>
            </a:r>
            <a:endParaRPr lang="en-US" sz="4000" dirty="0"/>
          </a:p>
          <a:p>
            <a:pPr algn="ctr"/>
            <a:endParaRPr lang="en-US" sz="4000" b="1" dirty="0"/>
          </a:p>
          <a:p>
            <a:pPr algn="ctr"/>
            <a:r>
              <a:rPr lang="en-US" sz="4000" b="1" u="sng" dirty="0"/>
              <a:t>Romans 15:4 </a:t>
            </a:r>
            <a:endParaRPr lang="en-US" sz="4000" u="sng" dirty="0"/>
          </a:p>
          <a:p>
            <a:pPr algn="ctr"/>
            <a:r>
              <a:rPr lang="en-US" sz="4000" dirty="0"/>
              <a:t>“For whatever was written in former days was written for our instruction, that through endurance and through the encouragement of the Scriptures we might have hope.”</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b="1" dirty="0"/>
              <a:t>Teaching Children how to </a:t>
            </a:r>
          </a:p>
          <a:p>
            <a:pPr algn="ctr"/>
            <a:r>
              <a:rPr lang="en-US" sz="4000" b="1" dirty="0"/>
              <a:t>Handle Money</a:t>
            </a:r>
            <a:endParaRPr lang="en-US" sz="4000" dirty="0"/>
          </a:p>
          <a:p>
            <a:pPr algn="ctr"/>
            <a:endParaRPr lang="en-US" sz="4000" b="1" dirty="0"/>
          </a:p>
          <a:p>
            <a:pPr algn="ctr"/>
            <a:r>
              <a:rPr lang="en-US" sz="4000" b="1" u="sng" dirty="0"/>
              <a:t>Proverbs 22:6</a:t>
            </a:r>
            <a:endParaRPr lang="en-US" sz="4000" u="sng" dirty="0"/>
          </a:p>
          <a:p>
            <a:pPr algn="ctr"/>
            <a:r>
              <a:rPr lang="en-US" sz="4000" dirty="0"/>
              <a:t>“Train up a child in the way he should go, And when he is old he will not depart from it.”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048631"/>
          </a:xfrm>
          <a:prstGeom prst="rect">
            <a:avLst/>
          </a:prstGeom>
        </p:spPr>
        <p:txBody>
          <a:bodyPr wrap="square">
            <a:spAutoFit/>
          </a:bodyPr>
          <a:lstStyle/>
          <a:p>
            <a:pPr algn="ctr"/>
            <a:r>
              <a:rPr lang="en-US" sz="3700" b="1" dirty="0"/>
              <a:t>Discouraging Criticism </a:t>
            </a:r>
          </a:p>
          <a:p>
            <a:pPr algn="ctr"/>
            <a:r>
              <a:rPr lang="en-US" sz="3700" b="1" dirty="0"/>
              <a:t>in the Family</a:t>
            </a:r>
            <a:endParaRPr lang="en-US" sz="3700" dirty="0"/>
          </a:p>
          <a:p>
            <a:pPr algn="ctr"/>
            <a:endParaRPr lang="en-US" sz="3600" b="1" dirty="0"/>
          </a:p>
          <a:p>
            <a:pPr algn="ctr"/>
            <a:r>
              <a:rPr lang="en-US" sz="3600" b="1" u="sng" dirty="0"/>
              <a:t>1 Timothy 6:3-4</a:t>
            </a:r>
            <a:endParaRPr lang="en-US" sz="3600" u="sng" dirty="0"/>
          </a:p>
          <a:p>
            <a:pPr algn="ctr"/>
            <a:r>
              <a:rPr lang="en-US" sz="3600" dirty="0"/>
              <a:t>3 If anyone teaches otherwise and does not consent to wholesome words, even the words of our Lord Jesus Christ, and to the doctrine which accords with godliness, 4 he is proud, knowing nothing, but is obsessed with disputes and arguments over words, from which come envy, strife, reviling, evil suspicions…</a:t>
            </a:r>
          </a:p>
          <a:p>
            <a:pPr algn="ctr"/>
            <a:r>
              <a:rPr lang="en-US" sz="3700" dirty="0"/>
              <a:t> </a:t>
            </a:r>
          </a:p>
          <a:p>
            <a:pPr algn="ctr"/>
            <a:r>
              <a:rPr lang="en-US" sz="3700" b="1" dirty="0"/>
              <a:t> </a:t>
            </a:r>
            <a:endParaRPr lang="en-US" sz="3700" dirty="0"/>
          </a:p>
          <a:p>
            <a:pPr algn="ctr"/>
            <a:r>
              <a:rPr lang="en-US" sz="3700" b="1" dirty="0"/>
              <a:t> </a:t>
            </a:r>
            <a:endParaRPr lang="en-US" sz="3700" dirty="0"/>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dirty="0"/>
              <a:t>Sharing your Heartaches, Disappointments, </a:t>
            </a:r>
          </a:p>
          <a:p>
            <a:pPr algn="ctr"/>
            <a:r>
              <a:rPr lang="en-US" sz="4000" b="1" dirty="0"/>
              <a:t>Trials, and Tough Times</a:t>
            </a:r>
            <a:endParaRPr lang="en-US" sz="4000" dirty="0"/>
          </a:p>
          <a:p>
            <a:pPr algn="ctr"/>
            <a:endParaRPr lang="en-US" sz="4000" b="1" dirty="0"/>
          </a:p>
          <a:p>
            <a:pPr algn="ctr"/>
            <a:r>
              <a:rPr lang="en-US" sz="4000" b="1" u="sng" dirty="0"/>
              <a:t>Isaiah 41:10</a:t>
            </a:r>
            <a:endParaRPr lang="en-US" sz="4000" u="sng" dirty="0"/>
          </a:p>
          <a:p>
            <a:pPr algn="ctr"/>
            <a:r>
              <a:rPr lang="en-US" sz="4000" dirty="0"/>
              <a:t>“Fear not, for I am with you; Be not dismayed, for I am your God. I will strengthen you, Yes, I will help you, I will uphold you with My righteous right hand.'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5016758"/>
          </a:xfrm>
          <a:prstGeom prst="rect">
            <a:avLst/>
          </a:prstGeom>
        </p:spPr>
        <p:txBody>
          <a:bodyPr wrap="square">
            <a:spAutoFit/>
          </a:bodyPr>
          <a:lstStyle/>
          <a:p>
            <a:pPr algn="ctr"/>
            <a:r>
              <a:rPr lang="en-US" sz="4000" b="1" dirty="0"/>
              <a:t>Allowing Difficult Questions</a:t>
            </a:r>
            <a:endParaRPr lang="en-US" sz="4000" dirty="0"/>
          </a:p>
          <a:p>
            <a:pPr algn="ctr"/>
            <a:endParaRPr lang="en-US" sz="4000" b="1" dirty="0"/>
          </a:p>
          <a:p>
            <a:pPr algn="ctr"/>
            <a:r>
              <a:rPr lang="en-US" sz="4000" b="1" u="sng" dirty="0"/>
              <a:t>Proverbs 11:14	</a:t>
            </a:r>
            <a:endParaRPr lang="en-US" sz="4000" u="sng" dirty="0"/>
          </a:p>
          <a:p>
            <a:pPr algn="ctr"/>
            <a:r>
              <a:rPr lang="en-US" sz="4000" dirty="0"/>
              <a:t>“Where there is no guidance, a people falls, but in an abundance of counselors there is safety.”</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248412"/>
          </a:xfrm>
          <a:prstGeom prst="rect">
            <a:avLst/>
          </a:prstGeom>
        </p:spPr>
        <p:txBody>
          <a:bodyPr wrap="square">
            <a:spAutoFit/>
          </a:bodyPr>
          <a:lstStyle/>
          <a:p>
            <a:pPr algn="ctr"/>
            <a:r>
              <a:rPr lang="en-US" sz="3800" b="1" dirty="0"/>
              <a:t>Building Biblical Convictions into Their Lives as a Guide</a:t>
            </a:r>
            <a:endParaRPr lang="en-US" sz="3800" dirty="0"/>
          </a:p>
          <a:p>
            <a:pPr algn="ctr"/>
            <a:endParaRPr lang="en-US" sz="3700" b="1" u="sng" dirty="0"/>
          </a:p>
          <a:p>
            <a:pPr algn="ctr"/>
            <a:r>
              <a:rPr lang="en-US" sz="3700" b="1" u="sng" dirty="0"/>
              <a:t>2 Corinthians 7:10 </a:t>
            </a:r>
          </a:p>
          <a:p>
            <a:pPr algn="ctr"/>
            <a:r>
              <a:rPr lang="en-US" sz="3700" b="1" dirty="0"/>
              <a:t>(Living Bible Translation)</a:t>
            </a:r>
            <a:endParaRPr lang="en-US" sz="3700" dirty="0"/>
          </a:p>
          <a:p>
            <a:pPr algn="ctr"/>
            <a:r>
              <a:rPr lang="en-US" sz="3700" dirty="0"/>
              <a:t>“For God sometimes uses sorrow in our lives to help us turn away from sin and seek eternal life. We should never regret his sending it. But the sorrow of the man who is not a Christian is not the sorrow of true repentance and does not prevent eternal death.”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7478970"/>
          </a:xfrm>
          <a:prstGeom prst="rect">
            <a:avLst/>
          </a:prstGeom>
        </p:spPr>
        <p:txBody>
          <a:bodyPr wrap="square">
            <a:spAutoFit/>
          </a:bodyPr>
          <a:lstStyle/>
          <a:p>
            <a:pPr algn="ctr"/>
            <a:r>
              <a:rPr lang="en-US" sz="4000" b="1" dirty="0"/>
              <a:t>Spending Time with your Children</a:t>
            </a:r>
            <a:endParaRPr lang="en-US" sz="4000" dirty="0"/>
          </a:p>
          <a:p>
            <a:pPr algn="ctr"/>
            <a:endParaRPr lang="en-US" sz="4000" b="1" dirty="0"/>
          </a:p>
          <a:p>
            <a:pPr algn="ctr"/>
            <a:r>
              <a:rPr lang="en-US" sz="4000" b="1" u="sng" dirty="0"/>
              <a:t>1 John 4:11-13 </a:t>
            </a:r>
            <a:endParaRPr lang="en-US" sz="4000" u="sng" dirty="0"/>
          </a:p>
          <a:p>
            <a:pPr algn="ctr"/>
            <a:r>
              <a:rPr lang="en-US" sz="4000" dirty="0"/>
              <a:t>Beloved, if God so loved us, we also ought to love one another. No one has ever seen God; if we love one another, God abides in us and his love is perfected in us. 13 By this we know that we abide in him and he in us, because he has given us of his Spirit.</a:t>
            </a:r>
          </a:p>
          <a:p>
            <a:pPr algn="ctr"/>
            <a:r>
              <a:rPr lang="en-US" sz="4000" dirty="0"/>
              <a:t> </a:t>
            </a:r>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Being Willing to ask for Forgiveness</a:t>
            </a:r>
            <a:endParaRPr lang="en-US" sz="4000" dirty="0"/>
          </a:p>
          <a:p>
            <a:pPr algn="ctr"/>
            <a:endParaRPr lang="en-US" sz="4000" b="1" dirty="0"/>
          </a:p>
          <a:p>
            <a:pPr algn="ctr"/>
            <a:r>
              <a:rPr lang="en-US" sz="4000" b="1" u="sng" dirty="0"/>
              <a:t>Ephesians 4:32 </a:t>
            </a:r>
            <a:endParaRPr lang="en-US" sz="4000" u="sng" dirty="0"/>
          </a:p>
          <a:p>
            <a:pPr algn="ctr"/>
            <a:r>
              <a:rPr lang="en-US" sz="4000" dirty="0"/>
              <a:t>“Be kind to one another, tenderhearted, forgiving one another, as God in Christ forgave you”</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Being Honest with your Children</a:t>
            </a:r>
            <a:endParaRPr lang="en-US" sz="4000" dirty="0"/>
          </a:p>
          <a:p>
            <a:pPr algn="ctr"/>
            <a:endParaRPr lang="en-US" sz="4000" b="1" dirty="0"/>
          </a:p>
          <a:p>
            <a:pPr algn="ctr"/>
            <a:r>
              <a:rPr lang="en-US" sz="4000" b="1" u="sng" dirty="0"/>
              <a:t>Proverbs 12:22 </a:t>
            </a:r>
            <a:endParaRPr lang="en-US" sz="4000" u="sng" dirty="0"/>
          </a:p>
          <a:p>
            <a:pPr algn="ctr"/>
            <a:r>
              <a:rPr lang="en-US" sz="4000" dirty="0"/>
              <a:t>“Lying lips are an abomination to the Lord, but those who act faithfully are his delight”</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dirty="0"/>
              <a:t>Being a Refuge for One Another</a:t>
            </a:r>
            <a:endParaRPr lang="en-US" sz="4000" dirty="0"/>
          </a:p>
          <a:p>
            <a:pPr algn="ctr"/>
            <a:endParaRPr lang="en-US" sz="4000" b="1" dirty="0"/>
          </a:p>
          <a:p>
            <a:pPr algn="ctr"/>
            <a:r>
              <a:rPr lang="en-US" sz="4000" b="1" u="sng" dirty="0"/>
              <a:t>Psalm 46:1</a:t>
            </a:r>
            <a:endParaRPr lang="en-US" sz="4000" u="sng" dirty="0"/>
          </a:p>
          <a:p>
            <a:pPr algn="ctr"/>
            <a:r>
              <a:rPr lang="en-US" sz="4000" dirty="0"/>
              <a:t>“God is our refuge and strength, A very present help in trouble”</a:t>
            </a:r>
          </a:p>
          <a:p>
            <a:pPr algn="ctr"/>
            <a:r>
              <a:rPr lang="en-US" sz="4000" dirty="0"/>
              <a:t> </a:t>
            </a:r>
          </a:p>
          <a:p>
            <a:pPr algn="ctr"/>
            <a:r>
              <a:rPr lang="en-US" sz="4000" dirty="0"/>
              <a:t> </a:t>
            </a:r>
          </a:p>
          <a:p>
            <a:pPr algn="ctr"/>
            <a:r>
              <a:rPr lang="en-US" sz="4000" dirty="0"/>
              <a:t> </a:t>
            </a:r>
          </a:p>
          <a:p>
            <a:pPr algn="ctr"/>
            <a:r>
              <a:rPr lang="en-US" sz="4000" dirty="0"/>
              <a:t> </a:t>
            </a:r>
            <a:endParaRPr lang="en-US" sz="4000" b="1" dirty="0"/>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Jesus Bless Our Families</a:t>
            </a:r>
            <a:endParaRPr lang="en-US" sz="3200" dirty="0"/>
          </a:p>
          <a:p>
            <a:pPr algn="ctr"/>
            <a:r>
              <a:rPr lang="en-US" sz="2800" b="1" dirty="0"/>
              <a:t>By Pastor Fee Soliven</a:t>
            </a:r>
            <a:endParaRPr lang="en-US" sz="2800" dirty="0"/>
          </a:p>
          <a:p>
            <a:pPr algn="ctr"/>
            <a:r>
              <a:rPr lang="en-US" sz="3200" b="1" dirty="0"/>
              <a:t>Deuteronomy 6:3-9</a:t>
            </a:r>
            <a:endParaRPr lang="en-US" sz="3200" dirty="0"/>
          </a:p>
          <a:p>
            <a:pPr algn="ctr"/>
            <a:r>
              <a:rPr lang="en-US" sz="3200" b="1" dirty="0"/>
              <a:t>Sunday Morning</a:t>
            </a:r>
            <a:endParaRPr lang="en-US" sz="3200" dirty="0"/>
          </a:p>
          <a:p>
            <a:pPr algn="ctr"/>
            <a:r>
              <a:rPr lang="en-US" sz="3200" b="1" dirty="0"/>
              <a:t>November 25, 2018</a:t>
            </a:r>
            <a:endParaRPr lang="en-US" sz="3200" dirty="0"/>
          </a:p>
          <a:p>
            <a:pPr algn="ctr"/>
            <a:r>
              <a:rPr lang="en-US" sz="3200" dirty="0"/>
              <a:t> </a:t>
            </a:r>
          </a:p>
          <a:p>
            <a:pPr algn="ctr"/>
            <a:endParaRPr lang="en-US" sz="3200" dirty="0"/>
          </a:p>
        </p:txBody>
      </p:sp>
      <p:pic>
        <p:nvPicPr>
          <p:cNvPr id="4" name="Picture 3" descr="A close up of a sign&#10;&#10;Description automatically generated">
            <a:extLst>
              <a:ext uri="{FF2B5EF4-FFF2-40B4-BE49-F238E27FC236}">
                <a16:creationId xmlns:a16="http://schemas.microsoft.com/office/drawing/2014/main" id="{E1C3A055-FFA0-4F89-92EC-26C1E90BF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399"/>
            <a:ext cx="9144000" cy="4444335"/>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0" y="6060069"/>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dirty="0"/>
              <a:t>Children’s Role in a Strong Family</a:t>
            </a:r>
            <a:endParaRPr lang="en-US" sz="4000" dirty="0"/>
          </a:p>
          <a:p>
            <a:pPr algn="ctr"/>
            <a:endParaRPr lang="en-US" sz="4000" b="1" dirty="0"/>
          </a:p>
          <a:p>
            <a:pPr algn="ctr"/>
            <a:r>
              <a:rPr lang="en-US" sz="4000" b="1" u="sng" dirty="0"/>
              <a:t>Matthew 15:4</a:t>
            </a:r>
            <a:endParaRPr lang="en-US" sz="4000" u="sng" dirty="0"/>
          </a:p>
          <a:p>
            <a:pPr algn="ctr"/>
            <a:r>
              <a:rPr lang="en-US" sz="4000" dirty="0">
                <a:solidFill>
                  <a:srgbClr val="FF0000"/>
                </a:solidFill>
              </a:rPr>
              <a:t>“For God commanded, saying, 'Honor your father and your mother'; and, 'He who curses father or mother, let him be put to death.”  </a:t>
            </a:r>
          </a:p>
          <a:p>
            <a:pPr algn="ctr"/>
            <a:r>
              <a:rPr lang="en-US" sz="4000" b="1" dirty="0">
                <a:solidFill>
                  <a:srgbClr val="FF0000"/>
                </a:solidFill>
              </a:rPr>
              <a:t> </a:t>
            </a:r>
            <a:endParaRPr lang="en-US" sz="4000" dirty="0">
              <a:solidFill>
                <a:srgbClr val="FF0000"/>
              </a:solidFill>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2554545"/>
          </a:xfrm>
          <a:prstGeom prst="rect">
            <a:avLst/>
          </a:prstGeom>
        </p:spPr>
        <p:txBody>
          <a:bodyPr wrap="square">
            <a:spAutoFit/>
          </a:bodyPr>
          <a:lstStyle/>
          <a:p>
            <a:pPr algn="ctr"/>
            <a:r>
              <a:rPr lang="en-US" sz="4000" b="1" dirty="0"/>
              <a:t> Grandparents’ Role in a </a:t>
            </a:r>
          </a:p>
          <a:p>
            <a:pPr algn="ctr"/>
            <a:r>
              <a:rPr lang="en-US" sz="4000" b="1" dirty="0"/>
              <a:t>Strong Family</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dirty="0"/>
              <a:t> </a:t>
            </a:r>
            <a:r>
              <a:rPr lang="en-US" sz="4000" b="1" dirty="0"/>
              <a:t>1. What things are you doing to be the spiritual champion in your family?</a:t>
            </a:r>
            <a:endParaRPr lang="en-US" sz="4000" dirty="0"/>
          </a:p>
          <a:p>
            <a:pPr algn="ctr"/>
            <a:r>
              <a:rPr lang="en-US" sz="4000" b="1" dirty="0"/>
              <a:t> </a:t>
            </a:r>
            <a:endParaRPr lang="en-US" sz="4000" dirty="0"/>
          </a:p>
          <a:p>
            <a:pPr algn="ctr"/>
            <a:r>
              <a:rPr lang="en-US" sz="4000" dirty="0"/>
              <a:t> </a:t>
            </a:r>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2. Is there one thing you can improve on this week to keep your family focused on God’s plans for their lives?</a:t>
            </a:r>
            <a:endParaRPr lang="en-US" sz="4000" dirty="0"/>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3687544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Deuteronomy 6:3-9</a:t>
            </a:r>
            <a:endParaRPr lang="en-US" sz="4000" u="sng" dirty="0"/>
          </a:p>
          <a:p>
            <a:pPr algn="ctr"/>
            <a:r>
              <a:rPr lang="en-US" sz="4000" dirty="0"/>
              <a:t>3 Therefore hear, O Israel, and be careful to observe it, that it may be well with you, and that you may multiply greatly as the LORD God of your fathers has promised you--'a land flowing with milk and honey.' 4 "Hear, O Israel: The LORD our God, the LORD is one! 5 You shall love the LORD your God with all your heart, with all your soul, and with all your strength. </a:t>
            </a:r>
          </a:p>
          <a:p>
            <a:pPr algn="ct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6 "And these words which I command you today shall be in your heart. 7 You shall teach them diligently to your children, and shall talk of them when you sit in your house, when you walk by the way, when you lie down, and when you rise up. 8 You shall bind them as a sign on your hand, and they shall be as frontlets between your eyes. 9 You shall write them on the doorposts of your house and on your gates. </a:t>
            </a:r>
          </a:p>
          <a:p>
            <a:pPr algn="ctr"/>
            <a:r>
              <a:rPr lang="en-US" sz="4000" dirty="0"/>
              <a:t> </a:t>
            </a:r>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Since He’s the Creator of the family, God desires that it be </a:t>
            </a:r>
          </a:p>
          <a:p>
            <a:pPr algn="ctr"/>
            <a:r>
              <a:rPr lang="en-US" sz="4000" b="1" dirty="0"/>
              <a:t>strong and healthy.</a:t>
            </a:r>
            <a:endParaRPr lang="en-US" sz="4000" dirty="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937510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“Love the Lord with all our heart, soul, and might. And secondly, we are commanded to teach His Word to our children”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4401205"/>
          </a:xfrm>
          <a:prstGeom prst="rect">
            <a:avLst/>
          </a:prstGeom>
        </p:spPr>
        <p:txBody>
          <a:bodyPr wrap="square">
            <a:spAutoFit/>
          </a:bodyPr>
          <a:lstStyle/>
          <a:p>
            <a:pPr algn="ctr"/>
            <a:r>
              <a:rPr lang="en-US" sz="4000" b="1" dirty="0"/>
              <a:t>Even if your children are grown, or your family is broken, it’s never too late to start being a Strong Influence for Good</a:t>
            </a:r>
            <a:endParaRPr lang="en-US" sz="4000" dirty="0"/>
          </a:p>
          <a:p>
            <a:pPr algn="ctr"/>
            <a:r>
              <a:rPr lang="en-US" sz="4000" dirty="0"/>
              <a:t> </a:t>
            </a:r>
          </a:p>
          <a:p>
            <a:pPr algn="ctr"/>
            <a:r>
              <a:rPr lang="en-US" sz="4000" dirty="0"/>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3170099"/>
          </a:xfrm>
          <a:prstGeom prst="rect">
            <a:avLst/>
          </a:prstGeom>
        </p:spPr>
        <p:txBody>
          <a:bodyPr wrap="square">
            <a:spAutoFit/>
          </a:bodyPr>
          <a:lstStyle/>
          <a:p>
            <a:pPr algn="ctr"/>
            <a:r>
              <a:rPr lang="en-US" sz="4000" b="1" dirty="0"/>
              <a:t>Godly Characteristics of a </a:t>
            </a:r>
          </a:p>
          <a:p>
            <a:pPr algn="ctr"/>
            <a:r>
              <a:rPr lang="en-US" sz="4000" b="1" dirty="0"/>
              <a:t>Strong Family</a:t>
            </a:r>
            <a:endParaRPr lang="en-US" sz="4000" dirty="0"/>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21717</TotalTime>
  <Words>1035</Words>
  <Application>Microsoft Office PowerPoint</Application>
  <PresentationFormat>On-screen Show (4:3)</PresentationFormat>
  <Paragraphs>147</Paragraphs>
  <Slides>34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1375</cp:revision>
  <dcterms:created xsi:type="dcterms:W3CDTF">2013-06-05T21:04:28Z</dcterms:created>
  <dcterms:modified xsi:type="dcterms:W3CDTF">2018-11-26T00:07:12Z</dcterms:modified>
</cp:coreProperties>
</file>