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3"/>
  </p:notesMasterIdLst>
  <p:sldIdLst>
    <p:sldId id="257" r:id="rId2"/>
    <p:sldId id="698" r:id="rId3"/>
    <p:sldId id="258" r:id="rId4"/>
    <p:sldId id="790" r:id="rId5"/>
    <p:sldId id="793" r:id="rId6"/>
    <p:sldId id="1074"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524" r:id="rId29"/>
    <p:sldId id="614" r:id="rId30"/>
    <p:sldId id="717" r:id="rId31"/>
    <p:sldId id="666" r:id="rId32"/>
    <p:sldId id="713" r:id="rId33"/>
    <p:sldId id="718" r:id="rId34"/>
    <p:sldId id="719" r:id="rId35"/>
    <p:sldId id="720" r:id="rId36"/>
    <p:sldId id="721" r:id="rId37"/>
    <p:sldId id="722" r:id="rId38"/>
    <p:sldId id="723" r:id="rId39"/>
    <p:sldId id="725" r:id="rId40"/>
    <p:sldId id="726" r:id="rId41"/>
    <p:sldId id="984" r:id="rId42"/>
    <p:sldId id="1075" r:id="rId43"/>
    <p:sldId id="1076" r:id="rId44"/>
    <p:sldId id="1077" r:id="rId45"/>
    <p:sldId id="1078" r:id="rId46"/>
    <p:sldId id="1079" r:id="rId47"/>
    <p:sldId id="1080" r:id="rId48"/>
    <p:sldId id="1081" r:id="rId49"/>
    <p:sldId id="1082" r:id="rId50"/>
    <p:sldId id="1083" r:id="rId51"/>
    <p:sldId id="1085"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4401205"/>
          </a:xfrm>
          <a:prstGeom prst="rect">
            <a:avLst/>
          </a:prstGeom>
        </p:spPr>
        <p:txBody>
          <a:bodyPr wrap="square">
            <a:spAutoFit/>
          </a:bodyPr>
          <a:lstStyle/>
          <a:p>
            <a:pPr algn="ctr"/>
            <a:r>
              <a:rPr lang="en-US" sz="4000" dirty="0"/>
              <a:t>6 For of this sort are those who creep into households and make captives of gullible women loaded down with sins, led away by various lusts, 7 always learning and never able to come to the knowledge of the truth.</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The Greek word for peace is </a:t>
            </a:r>
            <a:r>
              <a:rPr lang="en-US" sz="4000" b="1" dirty="0" err="1"/>
              <a:t>eirene</a:t>
            </a:r>
            <a:r>
              <a:rPr lang="en-US" sz="4000" b="1" dirty="0"/>
              <a:t>, which means to bind or join together, signifying oneness without strife or consternation.</a:t>
            </a: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8171468"/>
          </a:xfrm>
          <a:prstGeom prst="rect">
            <a:avLst/>
          </a:prstGeom>
        </p:spPr>
        <p:txBody>
          <a:bodyPr wrap="square">
            <a:spAutoFit/>
          </a:bodyPr>
          <a:lstStyle/>
          <a:p>
            <a:pPr algn="ctr"/>
            <a:r>
              <a:rPr lang="en-US" sz="3500" u="sng" dirty="0"/>
              <a:t> </a:t>
            </a:r>
            <a:r>
              <a:rPr lang="en-US" sz="3500" b="1" u="sng" dirty="0"/>
              <a:t>Colossians 3:12-15</a:t>
            </a:r>
            <a:endParaRPr lang="en-US" sz="3500" u="sng" dirty="0"/>
          </a:p>
          <a:p>
            <a:pPr algn="ctr"/>
            <a:r>
              <a:rPr lang="en-US" sz="3500" dirty="0"/>
              <a:t>12 Therefore, as the elect of God, holy and beloved, put on tender mercies, kindness, humility, meekness, longsuffering; 13 bearing with one another, and forgiving one another, if anyone has a complaint against another; even as Christ forgave you, so you also must do. 14 But above all these things put on love, which is the bond of perfection. 15 And let the peace of God rule in your hearts, to which also you were called in one body; and be thankful. </a:t>
            </a:r>
          </a:p>
          <a:p>
            <a:pPr algn="ctr"/>
            <a:endParaRPr lang="en-US" sz="3500" dirty="0"/>
          </a:p>
          <a:p>
            <a:pPr algn="ctr"/>
            <a:endParaRPr lang="en-US" sz="35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Jesus is the source of this Peace</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dirty="0"/>
              <a:t> </a:t>
            </a:r>
            <a:r>
              <a:rPr lang="en-US" sz="4000" b="1" u="sng" dirty="0"/>
              <a:t>Matthew 5:9</a:t>
            </a:r>
            <a:endParaRPr lang="en-US" sz="4000" u="sng" dirty="0"/>
          </a:p>
          <a:p>
            <a:pPr algn="ctr"/>
            <a:r>
              <a:rPr lang="en-US" sz="4000" dirty="0">
                <a:solidFill>
                  <a:srgbClr val="FF0000"/>
                </a:solidFill>
              </a:rPr>
              <a:t>“Blessed are the peacemakers, For they shall be called sons of God.”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dirty="0"/>
              <a:t> </a:t>
            </a:r>
            <a:r>
              <a:rPr lang="en-US" sz="4000" b="1" dirty="0"/>
              <a:t>There is a Narrow Path that leads to Peace</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dirty="0"/>
              <a:t>1. Sexual Gratification</a:t>
            </a:r>
          </a:p>
          <a:p>
            <a:pPr algn="ctr"/>
            <a:endParaRPr lang="en-US" sz="4000" dirty="0"/>
          </a:p>
          <a:p>
            <a:pPr algn="ctr"/>
            <a:r>
              <a:rPr lang="en-US" sz="4000" dirty="0"/>
              <a:t>2. Drugs &amp; Alcohol</a:t>
            </a:r>
          </a:p>
          <a:p>
            <a:pPr algn="ctr"/>
            <a:endParaRPr lang="en-US" sz="4000" dirty="0"/>
          </a:p>
          <a:p>
            <a:pPr algn="ctr"/>
            <a:r>
              <a:rPr lang="en-US" sz="4000" dirty="0"/>
              <a:t>3. Gambling</a:t>
            </a:r>
          </a:p>
          <a:p>
            <a:pPr algn="ctr"/>
            <a:endParaRPr lang="en-US" sz="4000" dirty="0"/>
          </a:p>
          <a:p>
            <a:pPr algn="ctr"/>
            <a:r>
              <a:rPr lang="en-US" sz="4000" dirty="0"/>
              <a:t>4. Dependency on Others</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170099"/>
          </a:xfrm>
          <a:prstGeom prst="rect">
            <a:avLst/>
          </a:prstGeom>
        </p:spPr>
        <p:txBody>
          <a:bodyPr wrap="square">
            <a:spAutoFit/>
          </a:bodyPr>
          <a:lstStyle/>
          <a:p>
            <a:pPr algn="ctr"/>
            <a:r>
              <a:rPr lang="en-US" sz="4000" b="1" u="sng" dirty="0"/>
              <a:t>Luke 10:5</a:t>
            </a:r>
            <a:endParaRPr lang="en-US" sz="4000" u="sng" dirty="0"/>
          </a:p>
          <a:p>
            <a:pPr algn="ctr"/>
            <a:r>
              <a:rPr lang="en-US" sz="4000" dirty="0">
                <a:solidFill>
                  <a:srgbClr val="FF0000"/>
                </a:solidFill>
              </a:rPr>
              <a:t>“Whatever house you enter, first say, ‘Peace be to this house’”</a:t>
            </a:r>
          </a:p>
          <a:p>
            <a:pPr algn="ctr"/>
            <a:r>
              <a:rPr lang="en-US" sz="4000" dirty="0"/>
              <a:t>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On the Narrow Path to Peace, there are Obstacles that Steal our Peace</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1. Lustful Thoughts</a:t>
            </a:r>
            <a:r>
              <a:rPr lang="en-US" sz="4000" dirty="0"/>
              <a:t>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8094524"/>
          </a:xfrm>
          <a:prstGeom prst="rect">
            <a:avLst/>
          </a:prstGeom>
        </p:spPr>
        <p:txBody>
          <a:bodyPr wrap="square">
            <a:spAutoFit/>
          </a:bodyPr>
          <a:lstStyle/>
          <a:p>
            <a:pPr algn="ctr"/>
            <a:r>
              <a:rPr lang="en-US" sz="4000" b="1" u="sng" dirty="0"/>
              <a:t>1 John 2:15-17</a:t>
            </a:r>
            <a:endParaRPr lang="en-US" sz="4000" u="sng" dirty="0"/>
          </a:p>
          <a:p>
            <a:pPr algn="ctr"/>
            <a:r>
              <a:rPr lang="en-US" sz="4000" dirty="0"/>
              <a:t>15 Do not love the world or the things in the world. If anyone loves the world, the love of the Father is not in him. 16 For all that is in the world--the lust of the flesh, the lust of the eyes, and the pride of life--is not of the Father but is of the world. 17 And the world is passing away, and the lust of it; but he who does the will of God abides forever. </a:t>
            </a:r>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3. Guilt</a:t>
            </a: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u="sng" dirty="0"/>
              <a:t>1 John 1:9</a:t>
            </a:r>
            <a:endParaRPr lang="en-US" sz="4000" u="sng" dirty="0"/>
          </a:p>
          <a:p>
            <a:pPr algn="ctr"/>
            <a:r>
              <a:rPr lang="en-US" sz="4000" dirty="0"/>
              <a:t>“If we confess our sins, He is faithful and just to forgive us our sins and to cleanse us from all unrighteousness.”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3. Anger</a:t>
            </a:r>
            <a:r>
              <a:rPr lang="en-US" sz="4000" dirty="0"/>
              <a:t> </a:t>
            </a:r>
          </a:p>
          <a:p>
            <a:pPr algn="ctr"/>
            <a:r>
              <a:rPr lang="en-US" sz="4000" b="1" dirty="0"/>
              <a:t> </a:t>
            </a:r>
            <a:endParaRPr lang="en-US" sz="4000" dirty="0"/>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3170099"/>
          </a:xfrm>
          <a:prstGeom prst="rect">
            <a:avLst/>
          </a:prstGeom>
        </p:spPr>
        <p:txBody>
          <a:bodyPr wrap="square">
            <a:spAutoFit/>
          </a:bodyPr>
          <a:lstStyle/>
          <a:p>
            <a:pPr algn="ctr"/>
            <a:r>
              <a:rPr lang="en-US" sz="4000" b="1" u="sng" dirty="0"/>
              <a:t>Psalm 37:8 </a:t>
            </a:r>
            <a:endParaRPr lang="en-US" sz="4000" u="sng" dirty="0"/>
          </a:p>
          <a:p>
            <a:pPr algn="ctr"/>
            <a:r>
              <a:rPr lang="en-US" sz="4000" dirty="0"/>
              <a:t>“Refrain from anger, and forsake wrath! Fret not yourself; it tends only to evil”</a:t>
            </a:r>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3785652"/>
          </a:xfrm>
          <a:prstGeom prst="rect">
            <a:avLst/>
          </a:prstGeom>
        </p:spPr>
        <p:txBody>
          <a:bodyPr wrap="square">
            <a:spAutoFit/>
          </a:bodyPr>
          <a:lstStyle/>
          <a:p>
            <a:pPr algn="ctr"/>
            <a:r>
              <a:rPr lang="en-US" sz="4000" b="1" u="sng" dirty="0"/>
              <a:t>Proverbs 14:29	</a:t>
            </a:r>
            <a:endParaRPr lang="en-US" sz="4000" u="sng" dirty="0"/>
          </a:p>
          <a:p>
            <a:pPr algn="ctr"/>
            <a:r>
              <a:rPr lang="en-US" sz="4000" dirty="0"/>
              <a:t>“Whoever is slow to anger has great understanding, but he who has a hasty temper exalts folly.”</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2554545"/>
          </a:xfrm>
          <a:prstGeom prst="rect">
            <a:avLst/>
          </a:prstGeom>
        </p:spPr>
        <p:txBody>
          <a:bodyPr wrap="square">
            <a:spAutoFit/>
          </a:bodyPr>
          <a:lstStyle/>
          <a:p>
            <a:pPr algn="ctr"/>
            <a:r>
              <a:rPr lang="en-US" sz="4000" b="1" u="sng" dirty="0"/>
              <a:t>James 1:20	</a:t>
            </a:r>
            <a:endParaRPr lang="en-US" sz="4000" u="sng" dirty="0"/>
          </a:p>
          <a:p>
            <a:pPr algn="ctr"/>
            <a:r>
              <a:rPr lang="en-US" sz="4000" dirty="0"/>
              <a:t>“For the anger of man does not produce the righteousness of God.”</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4. Bitterness</a:t>
            </a:r>
            <a:r>
              <a:rPr lang="en-US" sz="4000" dirty="0"/>
              <a:t> </a:t>
            </a:r>
          </a:p>
          <a:p>
            <a:pPr algn="ctr"/>
            <a:r>
              <a:rPr lang="en-US" sz="4000" dirty="0"/>
              <a:t> </a:t>
            </a:r>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Hebrews 12:15	</a:t>
            </a:r>
            <a:endParaRPr lang="en-US" sz="4000" u="sng" dirty="0"/>
          </a:p>
          <a:p>
            <a:pPr algn="ctr"/>
            <a:r>
              <a:rPr lang="en-US" sz="4000" dirty="0"/>
              <a:t>“See to it that no one fails to obtain the grace of God; that no “root of bitterness” springs up and causes trouble, and by it many become defiled”</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447098"/>
          </a:xfrm>
          <a:prstGeom prst="rect">
            <a:avLst/>
          </a:prstGeom>
        </p:spPr>
        <p:txBody>
          <a:bodyPr wrap="square">
            <a:spAutoFit/>
          </a:bodyPr>
          <a:lstStyle/>
          <a:p>
            <a:pPr algn="ctr"/>
            <a:r>
              <a:rPr lang="en-US" sz="3600" b="1" u="sng" dirty="0"/>
              <a:t>Ephesians 4:31 </a:t>
            </a:r>
            <a:endParaRPr lang="en-US" sz="3600" u="sng" dirty="0"/>
          </a:p>
          <a:p>
            <a:pPr algn="ctr"/>
            <a:r>
              <a:rPr lang="en-US" sz="3600" dirty="0"/>
              <a:t>“Let all bitterness and wrath and anger and clamor and slander be put away from you, along with all malice.”</a:t>
            </a:r>
          </a:p>
          <a:p>
            <a:pPr algn="ctr"/>
            <a:r>
              <a:rPr lang="en-US" sz="3700" dirty="0"/>
              <a:t> </a:t>
            </a:r>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Jesus our Prince of Peace</a:t>
            </a:r>
            <a:endParaRPr lang="en-US" sz="3200" dirty="0"/>
          </a:p>
          <a:p>
            <a:pPr algn="ctr"/>
            <a:r>
              <a:rPr lang="en-US" sz="2800" b="1" dirty="0"/>
              <a:t>By Pastor Fee Soliven</a:t>
            </a:r>
            <a:endParaRPr lang="en-US" sz="2800" dirty="0"/>
          </a:p>
          <a:p>
            <a:pPr algn="ctr"/>
            <a:r>
              <a:rPr lang="en-US" sz="3200" b="1" dirty="0"/>
              <a:t>John 14:25-27</a:t>
            </a:r>
            <a:endParaRPr lang="en-US" sz="3200" dirty="0"/>
          </a:p>
          <a:p>
            <a:pPr algn="ctr"/>
            <a:r>
              <a:rPr lang="en-US" sz="3200" b="1" dirty="0"/>
              <a:t>Sunday Morning</a:t>
            </a:r>
            <a:endParaRPr lang="en-US" sz="3200" dirty="0"/>
          </a:p>
          <a:p>
            <a:pPr algn="ctr"/>
            <a:r>
              <a:rPr lang="en-US" sz="3200" b="1" dirty="0"/>
              <a:t>November 4, 2018</a:t>
            </a:r>
            <a:endParaRPr lang="en-US" sz="3200" dirty="0"/>
          </a:p>
          <a:p>
            <a:pPr algn="ctr"/>
            <a:r>
              <a:rPr lang="en-US" sz="3200" dirty="0"/>
              <a:t> </a:t>
            </a:r>
          </a:p>
          <a:p>
            <a:pPr algn="ctr"/>
            <a:endParaRPr lang="en-US" sz="3200" dirty="0"/>
          </a:p>
        </p:txBody>
      </p:sp>
      <p:pic>
        <p:nvPicPr>
          <p:cNvPr id="4" name="Picture 3" descr="A close up of a sign&#10;&#10;Description generated with very high confidence">
            <a:extLst>
              <a:ext uri="{FF2B5EF4-FFF2-40B4-BE49-F238E27FC236}">
                <a16:creationId xmlns:a16="http://schemas.microsoft.com/office/drawing/2014/main" id="{12CA8E39-4F7F-4D3D-B165-12DA3E3E45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0"/>
            <a:ext cx="9144000" cy="4482484"/>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5179" y="6099699"/>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5. Self-Centeredness</a:t>
            </a:r>
            <a:r>
              <a:rPr lang="en-US" sz="4000" dirty="0"/>
              <a:t>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5632311"/>
          </a:xfrm>
          <a:prstGeom prst="rect">
            <a:avLst/>
          </a:prstGeom>
        </p:spPr>
        <p:txBody>
          <a:bodyPr wrap="square">
            <a:spAutoFit/>
          </a:bodyPr>
          <a:lstStyle/>
          <a:p>
            <a:pPr algn="ctr"/>
            <a:r>
              <a:rPr lang="en-US" sz="4000" b="1" u="sng" dirty="0"/>
              <a:t>Philippians 2:3-4</a:t>
            </a:r>
            <a:r>
              <a:rPr lang="en-US" sz="4000" b="1" dirty="0"/>
              <a:t>	</a:t>
            </a:r>
            <a:endParaRPr lang="en-US" sz="4000" dirty="0"/>
          </a:p>
          <a:p>
            <a:pPr algn="ctr"/>
            <a:r>
              <a:rPr lang="en-US" sz="4000" dirty="0"/>
              <a:t>3 Do nothing from rivalry or conceit, but in humility count others more significant than yourselves. 4 Let each of you look not only to his own interests, but also to the interests of others.</a:t>
            </a:r>
          </a:p>
          <a:p>
            <a:pPr algn="ctr"/>
            <a:r>
              <a:rPr lang="en-US" sz="4000" dirty="0"/>
              <a:t>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dirty="0"/>
              <a:t> </a:t>
            </a:r>
            <a:r>
              <a:rPr lang="en-US" sz="4000" b="1" dirty="0"/>
              <a:t>6. Doubt</a:t>
            </a:r>
            <a:r>
              <a:rPr lang="en-US" sz="4000" dirty="0"/>
              <a:t> </a:t>
            </a:r>
          </a:p>
          <a:p>
            <a:pPr algn="ctr"/>
            <a:r>
              <a:rPr lang="en-US" sz="4000" b="1" dirty="0"/>
              <a:t> </a:t>
            </a:r>
            <a:endParaRPr lang="en-US" sz="4000" dirty="0"/>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James 1:6 </a:t>
            </a:r>
            <a:endParaRPr lang="en-US" sz="4000" u="sng" dirty="0"/>
          </a:p>
          <a:p>
            <a:pPr algn="ctr"/>
            <a:r>
              <a:rPr lang="en-US" sz="4000" dirty="0"/>
              <a:t>But let him ask in faith, with no doubting, for the one who doubts is like a wave of the sea that is driven and tossed by the wind.</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863691"/>
          </a:xfrm>
          <a:prstGeom prst="rect">
            <a:avLst/>
          </a:prstGeom>
        </p:spPr>
        <p:txBody>
          <a:bodyPr wrap="square">
            <a:spAutoFit/>
          </a:bodyPr>
          <a:lstStyle/>
          <a:p>
            <a:pPr algn="ctr"/>
            <a:r>
              <a:rPr lang="en-US" sz="3600" b="1" dirty="0"/>
              <a:t>Matthew 21:21	</a:t>
            </a:r>
            <a:endParaRPr lang="en-US" sz="3600" dirty="0"/>
          </a:p>
          <a:p>
            <a:pPr algn="ctr"/>
            <a:r>
              <a:rPr lang="en-US" sz="3600" dirty="0"/>
              <a:t>And Jesus answered them, </a:t>
            </a:r>
            <a:r>
              <a:rPr lang="en-US" sz="3600" dirty="0">
                <a:solidFill>
                  <a:srgbClr val="FF0000"/>
                </a:solidFill>
              </a:rPr>
              <a:t>“Truly, I say to you, if you have faith and do not doubt, you will not only do what has been done to the fig tree, but even if you say to this mountain, ‘Be taken up and thrown into the sea,’ it will happen.</a:t>
            </a:r>
          </a:p>
          <a:p>
            <a:pPr algn="ctr"/>
            <a:r>
              <a:rPr lang="en-US" sz="3600" dirty="0"/>
              <a:t> </a:t>
            </a:r>
          </a:p>
          <a:p>
            <a:pPr algn="ctr"/>
            <a:r>
              <a:rPr lang="en-US" sz="3600" b="1" dirty="0"/>
              <a:t> </a:t>
            </a:r>
            <a:endParaRPr lang="en-US" sz="3600" dirty="0"/>
          </a:p>
          <a:p>
            <a:pPr algn="ctr"/>
            <a:r>
              <a:rPr lang="en-US" sz="3600" b="1" dirty="0"/>
              <a:t> </a:t>
            </a:r>
            <a:endParaRPr lang="en-US" sz="3600" dirty="0"/>
          </a:p>
          <a:p>
            <a:pPr algn="ctr"/>
            <a:r>
              <a:rPr lang="en-US" sz="3600" b="1" dirty="0"/>
              <a:t> </a:t>
            </a:r>
            <a:endParaRPr lang="en-US" sz="3600" dirty="0"/>
          </a:p>
          <a:p>
            <a:pPr algn="ctr"/>
            <a:r>
              <a:rPr lang="en-US" sz="3600" b="1" dirty="0"/>
              <a:t> </a:t>
            </a:r>
            <a:endParaRPr lang="en-US" sz="3600" dirty="0"/>
          </a:p>
          <a:p>
            <a:pPr algn="ctr"/>
            <a:r>
              <a:rPr lang="en-US" sz="3600" b="1" dirty="0"/>
              <a:t> </a:t>
            </a:r>
            <a:endParaRPr lang="en-US" sz="3600" dirty="0"/>
          </a:p>
          <a:p>
            <a:pPr algn="ctr"/>
            <a:endParaRPr lang="en-US" sz="37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6863417"/>
          </a:xfrm>
          <a:prstGeom prst="rect">
            <a:avLst/>
          </a:prstGeom>
        </p:spPr>
        <p:txBody>
          <a:bodyPr wrap="square">
            <a:spAutoFit/>
          </a:bodyPr>
          <a:lstStyle/>
          <a:p>
            <a:pPr algn="ctr"/>
            <a:r>
              <a:rPr lang="en-US" sz="4000" b="1" dirty="0"/>
              <a:t>7. Unbelief</a:t>
            </a:r>
            <a:r>
              <a:rPr lang="en-US" sz="4000" dirty="0"/>
              <a:t> </a:t>
            </a:r>
          </a:p>
          <a:p>
            <a:pPr algn="ctr"/>
            <a:r>
              <a:rPr lang="en-US" sz="4000" dirty="0">
                <a:solidFill>
                  <a:srgbClr val="FF0000"/>
                </a:solidFill>
              </a:rPr>
              <a:t> </a:t>
            </a:r>
          </a:p>
          <a:p>
            <a:pPr lvl="0" algn="ctr">
              <a:defRPr/>
            </a:pPr>
            <a:endParaRPr lang="en-US" sz="4000" dirty="0">
              <a:solidFill>
                <a:prstClr val="black"/>
              </a:solidFill>
              <a:latin typeface="Calibri"/>
            </a:endParaRP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Matthew 21:21 </a:t>
            </a:r>
            <a:endParaRPr lang="en-US" sz="4000" u="sng" dirty="0"/>
          </a:p>
          <a:p>
            <a:pPr algn="ctr"/>
            <a:r>
              <a:rPr lang="en-US" sz="4000" dirty="0"/>
              <a:t>And Jesus answered them, </a:t>
            </a:r>
            <a:r>
              <a:rPr lang="en-US" sz="4000" dirty="0">
                <a:solidFill>
                  <a:srgbClr val="FF0000"/>
                </a:solidFill>
              </a:rPr>
              <a:t>“Truly, I say to you, if you have faith and do not doubt, you will not only do what has been done to the fig tree, but even if you say to this mountain, ‘Be taken up and thrown into the sea,’ it will happen.</a:t>
            </a:r>
          </a:p>
          <a:p>
            <a:pPr algn="ctr"/>
            <a:r>
              <a:rPr lang="en-US" sz="4000" dirty="0"/>
              <a:t> </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45752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8. Jealousy</a:t>
            </a: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8189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u="sng" dirty="0"/>
              <a:t> </a:t>
            </a:r>
            <a:r>
              <a:rPr lang="en-US" sz="4000" b="1" u="sng" dirty="0"/>
              <a:t>James 3:16 </a:t>
            </a:r>
            <a:endParaRPr lang="en-US" sz="4000" u="sng" dirty="0"/>
          </a:p>
          <a:p>
            <a:pPr algn="ctr"/>
            <a:r>
              <a:rPr lang="en-US" sz="4000" dirty="0"/>
              <a:t>“For where jealousy and selfish ambition exist, there will be disorder and every vile practice.”</a:t>
            </a:r>
          </a:p>
          <a:p>
            <a:pPr algn="ctr"/>
            <a:r>
              <a:rPr lang="en-US" sz="4000" dirty="0"/>
              <a:t> </a:t>
            </a:r>
          </a:p>
          <a:p>
            <a:pPr algn="ctr"/>
            <a:endParaRPr lang="en-US" sz="4000" dirty="0"/>
          </a:p>
        </p:txBody>
      </p:sp>
    </p:spTree>
    <p:extLst>
      <p:ext uri="{BB962C8B-B14F-4D97-AF65-F5344CB8AC3E}">
        <p14:creationId xmlns:p14="http://schemas.microsoft.com/office/powerpoint/2010/main" val="365401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 Proverbs 27:4 	</a:t>
            </a:r>
            <a:endParaRPr lang="en-US" sz="4000" u="sng" dirty="0"/>
          </a:p>
          <a:p>
            <a:pPr algn="ctr"/>
            <a:r>
              <a:rPr lang="en-US" sz="4000" dirty="0"/>
              <a:t>“Wrath is cruel, anger is overwhelming, but who can stand before jealousy?”</a:t>
            </a:r>
          </a:p>
          <a:p>
            <a:pPr algn="ctr"/>
            <a:r>
              <a:rPr lang="en-US" sz="4000" dirty="0"/>
              <a:t> </a:t>
            </a:r>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800" b="1" dirty="0"/>
              <a:t> </a:t>
            </a:r>
            <a:r>
              <a:rPr lang="en-US" sz="3800" b="1" u="sng" dirty="0"/>
              <a:t>John 14:25-27</a:t>
            </a:r>
            <a:endParaRPr lang="en-US" sz="3800" u="sng" dirty="0"/>
          </a:p>
          <a:p>
            <a:pPr algn="ctr"/>
            <a:r>
              <a:rPr lang="en-US" sz="3800" dirty="0"/>
              <a:t>25 </a:t>
            </a:r>
            <a:r>
              <a:rPr lang="en-US" sz="3800" dirty="0">
                <a:solidFill>
                  <a:srgbClr val="FF0000"/>
                </a:solidFill>
              </a:rPr>
              <a:t>"These things I have spoken to you while being present with you. </a:t>
            </a:r>
            <a:r>
              <a:rPr lang="en-US" sz="3800" dirty="0"/>
              <a:t>26 </a:t>
            </a:r>
            <a:r>
              <a:rPr lang="en-US" sz="3800" dirty="0">
                <a:solidFill>
                  <a:srgbClr val="FF0000"/>
                </a:solidFill>
              </a:rPr>
              <a:t>But the Helper, the Holy Spirit, whom the Father will send in My name, He will teach you all things, and bring to your remembrance all things that I said to you.</a:t>
            </a:r>
            <a:r>
              <a:rPr lang="en-US" sz="3800" dirty="0"/>
              <a:t> 27 </a:t>
            </a:r>
            <a:r>
              <a:rPr lang="en-US" sz="3800" dirty="0">
                <a:solidFill>
                  <a:srgbClr val="FF0000"/>
                </a:solidFill>
              </a:rPr>
              <a:t>Peace I leave with you, My peace I give to you; not as the world gives do I give to you. Let not your heart be troubled, neither let it be afraid. </a:t>
            </a:r>
          </a:p>
          <a:p>
            <a:pPr algn="ctr"/>
            <a:endParaRPr kumimoji="0" lang="en-US" sz="38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018949"/>
          </a:xfrm>
          <a:prstGeom prst="rect">
            <a:avLst/>
          </a:prstGeom>
        </p:spPr>
        <p:txBody>
          <a:bodyPr wrap="square">
            <a:spAutoFit/>
          </a:bodyPr>
          <a:lstStyle/>
          <a:p>
            <a:pPr algn="ctr"/>
            <a:r>
              <a:rPr lang="en-US" sz="4000" b="1" dirty="0"/>
              <a:t>Galatians 5:19-21</a:t>
            </a:r>
            <a:endParaRPr lang="en-US" sz="4000" dirty="0"/>
          </a:p>
          <a:p>
            <a:pPr algn="ctr"/>
            <a:r>
              <a:rPr lang="en-US" sz="4000" dirty="0"/>
              <a:t>“Now the works of the flesh are evident: sexual immorality, impurity, sensuality, idolatry, sorcery, enmity, strife,</a:t>
            </a:r>
            <a:r>
              <a:rPr lang="en-US" sz="4000" u="sng" dirty="0">
                <a:solidFill>
                  <a:srgbClr val="FF0000"/>
                </a:solidFill>
              </a:rPr>
              <a:t> jealousy</a:t>
            </a:r>
            <a:r>
              <a:rPr lang="en-US" sz="4000" dirty="0"/>
              <a:t>, fits of anger, rivalries, dissensions, divisions, envy, drunkenness, orgies, and things like these. I warn you, as I warned you before, that those who do such things will not inherit the kingdom of God.”</a:t>
            </a:r>
          </a:p>
          <a:p>
            <a:pPr algn="ctr"/>
            <a:r>
              <a:rPr lang="en-US" sz="4000" b="1" dirty="0"/>
              <a:t> </a:t>
            </a:r>
            <a:endParaRPr lang="en-US" sz="4000" dirty="0"/>
          </a:p>
          <a:p>
            <a:pPr algn="ctr"/>
            <a:r>
              <a:rPr lang="en-US" sz="4000" dirty="0"/>
              <a:t> </a:t>
            </a:r>
          </a:p>
          <a:p>
            <a:pPr algn="ctr"/>
            <a:r>
              <a:rPr lang="en-US" sz="4000" b="1" dirty="0"/>
              <a:t> </a:t>
            </a:r>
            <a:endParaRPr lang="en-US" sz="4000" dirty="0"/>
          </a:p>
          <a:p>
            <a:pPr algn="ctr"/>
            <a:endParaRPr lang="en-US" sz="4000" dirty="0"/>
          </a:p>
          <a:p>
            <a:pPr algn="ctr"/>
            <a:endParaRPr lang="en-US" sz="4000" dirty="0"/>
          </a:p>
          <a:p>
            <a:pPr algn="ctr"/>
            <a:endParaRPr lang="en-US" sz="4000" dirty="0"/>
          </a:p>
          <a:p>
            <a:pPr algn="ctr"/>
            <a:r>
              <a:rPr lang="en-US" sz="4000" dirty="0"/>
              <a:t> </a:t>
            </a:r>
          </a:p>
          <a:p>
            <a:pPr algn="ctr"/>
            <a:r>
              <a:rPr lang="en-US" sz="4000" dirty="0"/>
              <a:t> </a:t>
            </a:r>
          </a:p>
          <a:p>
            <a:pPr algn="ctr"/>
            <a:r>
              <a:rPr lang="en-US" sz="4000" b="1" dirty="0"/>
              <a:t> </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How can we experience Christ’s Peace?</a:t>
            </a: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cs typeface="Arial"/>
              </a:rPr>
              <a:t> </a:t>
            </a: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82774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1. We must believe that He is in control of our lives and our circumstances. Otherwise, we will try to take control, and there is conflict in that struggle.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cs typeface="Arial"/>
              </a:rPr>
              <a:t> </a:t>
            </a: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95126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dirty="0"/>
              <a:t>2. We must believe that Christ’s offer of peace is real and be willing to accept it in spite of our feelings.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cs typeface="Arial"/>
              </a:rPr>
              <a:t> </a:t>
            </a: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82345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3. We must fully surrender our lives—mind, will, and emotions—to Jesus as our Lord. This includes yielding and conforming our character, conversation, and conduct to His will.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cs typeface="Arial"/>
              </a:rPr>
              <a:t> </a:t>
            </a: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24323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1. Is your life characterized more by peace or anxiety?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78145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dirty="0"/>
              <a:t>2. What situations most commonly rob you of peace?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327645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 3. Where is your focus in those times?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332183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dirty="0"/>
              <a:t>4. Is it on yourself, others, circumstances, the unknowable future, or Christ?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78399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dirty="0"/>
              <a:t>5. What is your level of peace when you are trusting God versus when you are trying to control your life or the lives of others?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82088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14:16-18</a:t>
            </a:r>
            <a:endParaRPr lang="en-US" sz="4000" u="sng" dirty="0"/>
          </a:p>
          <a:p>
            <a:pPr algn="ctr"/>
            <a:r>
              <a:rPr lang="en-US" sz="4000" dirty="0"/>
              <a:t>16 </a:t>
            </a:r>
            <a:r>
              <a:rPr lang="en-US" sz="4000" dirty="0">
                <a:solidFill>
                  <a:srgbClr val="FF0000"/>
                </a:solidFill>
              </a:rPr>
              <a:t>And I will pray the Father, and He will give you another Helper, that He may abide with you forever-- </a:t>
            </a:r>
            <a:r>
              <a:rPr lang="en-US" sz="4000" dirty="0"/>
              <a:t>17 </a:t>
            </a:r>
            <a:r>
              <a:rPr lang="en-US" sz="4000" dirty="0">
                <a:solidFill>
                  <a:srgbClr val="FF0000"/>
                </a:solidFill>
              </a:rPr>
              <a:t>the Spirit of truth, whom the world cannot receive, because it neither sees Him nor knows Him; but you know Him, for He dwells with you and will be in you. </a:t>
            </a:r>
            <a:r>
              <a:rPr lang="en-US" sz="4000" dirty="0"/>
              <a:t>18 </a:t>
            </a:r>
            <a:r>
              <a:rPr lang="en-US" sz="4000" dirty="0">
                <a:solidFill>
                  <a:srgbClr val="FF0000"/>
                </a:solidFill>
              </a:rPr>
              <a:t>I will not leave you orphans; I will come to you. </a:t>
            </a:r>
          </a:p>
          <a:p>
            <a:pPr algn="ctr"/>
            <a:r>
              <a:rPr lang="en-US" sz="4000" dirty="0"/>
              <a:t> </a:t>
            </a:r>
          </a:p>
          <a:p>
            <a:pPr algn="ctr"/>
            <a:r>
              <a:rPr lang="en-US" sz="4000" dirty="0"/>
              <a:t> </a:t>
            </a:r>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6. Who is more qualified to be the one in charge—you or God?</a:t>
            </a:r>
          </a:p>
          <a:p>
            <a:pPr lvl="0" algn="ctr">
              <a:defRPr/>
            </a:pPr>
            <a:r>
              <a:rPr lang="en-US" sz="4000" b="1" dirty="0">
                <a:solidFill>
                  <a:srgbClr val="FFFFFF"/>
                </a:solidFill>
              </a:rPr>
              <a:t> </a:t>
            </a:r>
            <a:endParaRPr lang="en-US" sz="4000" dirty="0">
              <a:solidFill>
                <a:srgbClr val="FFFFFF"/>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8932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53332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lvl="0" algn="ctr">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Christ’s Peace is not like that which the World Offers</a:t>
            </a: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3751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Philippians 4:5-7</a:t>
            </a:r>
            <a:endParaRPr lang="en-US" sz="4000" u="sng" dirty="0"/>
          </a:p>
          <a:p>
            <a:pPr algn="ctr"/>
            <a:r>
              <a:rPr lang="en-US" sz="4000" dirty="0"/>
              <a:t>6 Be anxious for nothing, but in everything by prayer and supplication, with thanksgiving, let your requests be made known to God; 7 and the peace of God, which surpasses all understanding, will guard your hearts and minds through Christ Jesus.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5632311"/>
          </a:xfrm>
          <a:prstGeom prst="rect">
            <a:avLst/>
          </a:prstGeom>
        </p:spPr>
        <p:txBody>
          <a:bodyPr wrap="square">
            <a:spAutoFit/>
          </a:bodyPr>
          <a:lstStyle/>
          <a:p>
            <a:pPr algn="ctr"/>
            <a:r>
              <a:rPr lang="en-US" sz="4000" dirty="0">
                <a:solidFill>
                  <a:srgbClr val="FF0000"/>
                </a:solidFill>
              </a:rPr>
              <a:t> </a:t>
            </a:r>
            <a:r>
              <a:rPr lang="en-US" sz="4000" dirty="0"/>
              <a:t> </a:t>
            </a:r>
            <a:r>
              <a:rPr lang="en-US" sz="4000" b="1" u="sng" dirty="0"/>
              <a:t>2 Timothy 3:1-7</a:t>
            </a:r>
            <a:endParaRPr lang="en-US" sz="4000" u="sng" dirty="0"/>
          </a:p>
          <a:p>
            <a:pPr algn="ctr"/>
            <a:r>
              <a:rPr lang="en-US" sz="4000" dirty="0"/>
              <a:t>1 But know this, that in the last days perilous times will come: 2 For men will be lovers of themselves, lovers of money, boasters, proud, blasphemers, disobedient to parents, unthankful, unholy, </a:t>
            </a:r>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6247864"/>
          </a:xfrm>
          <a:prstGeom prst="rect">
            <a:avLst/>
          </a:prstGeom>
        </p:spPr>
        <p:txBody>
          <a:bodyPr wrap="square">
            <a:spAutoFit/>
          </a:bodyPr>
          <a:lstStyle/>
          <a:p>
            <a:pPr algn="ctr"/>
            <a:r>
              <a:rPr lang="en-US" sz="4000" dirty="0"/>
              <a:t>3 unloving, unforgiving, slanderers, without self-control, brutal, despisers of good, 4 traitors, headstrong, haughty, lovers of pleasure rather than lovers of God, 5 having a form of godliness but denying its power. And from such people turn away! </a:t>
            </a:r>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21605</TotalTime>
  <Words>985</Words>
  <Application>Microsoft Office PowerPoint</Application>
  <PresentationFormat>On-screen Show (4:3)</PresentationFormat>
  <Paragraphs>150</Paragraphs>
  <Slides>51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1359</cp:revision>
  <dcterms:created xsi:type="dcterms:W3CDTF">2013-06-05T21:04:28Z</dcterms:created>
  <dcterms:modified xsi:type="dcterms:W3CDTF">2018-11-05T07:34:49Z</dcterms:modified>
</cp:coreProperties>
</file>