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51"/>
  </p:notesMasterIdLst>
  <p:sldIdLst>
    <p:sldId id="907" r:id="rId5"/>
    <p:sldId id="698" r:id="rId6"/>
    <p:sldId id="258" r:id="rId7"/>
    <p:sldId id="894" r:id="rId8"/>
    <p:sldId id="617" r:id="rId9"/>
    <p:sldId id="840" r:id="rId10"/>
    <p:sldId id="841" r:id="rId11"/>
    <p:sldId id="842" r:id="rId12"/>
    <p:sldId id="843" r:id="rId13"/>
    <p:sldId id="848" r:id="rId14"/>
    <p:sldId id="844" r:id="rId15"/>
    <p:sldId id="846" r:id="rId16"/>
    <p:sldId id="847" r:id="rId17"/>
    <p:sldId id="615" r:id="rId18"/>
    <p:sldId id="882" r:id="rId19"/>
    <p:sldId id="883" r:id="rId20"/>
    <p:sldId id="259" r:id="rId21"/>
    <p:sldId id="884" r:id="rId22"/>
    <p:sldId id="838" r:id="rId23"/>
    <p:sldId id="839" r:id="rId24"/>
    <p:sldId id="616" r:id="rId25"/>
    <p:sldId id="885" r:id="rId26"/>
    <p:sldId id="806" r:id="rId27"/>
    <p:sldId id="807" r:id="rId28"/>
    <p:sldId id="260" r:id="rId29"/>
    <p:sldId id="374" r:id="rId30"/>
    <p:sldId id="799" r:id="rId31"/>
    <p:sldId id="704" r:id="rId32"/>
    <p:sldId id="706" r:id="rId33"/>
    <p:sldId id="707" r:id="rId34"/>
    <p:sldId id="908" r:id="rId35"/>
    <p:sldId id="909" r:id="rId36"/>
    <p:sldId id="910" r:id="rId37"/>
    <p:sldId id="911" r:id="rId38"/>
    <p:sldId id="912" r:id="rId39"/>
    <p:sldId id="913" r:id="rId40"/>
    <p:sldId id="914" r:id="rId41"/>
    <p:sldId id="915" r:id="rId42"/>
    <p:sldId id="916" r:id="rId43"/>
    <p:sldId id="917" r:id="rId44"/>
    <p:sldId id="918" r:id="rId45"/>
    <p:sldId id="919" r:id="rId46"/>
    <p:sldId id="920" r:id="rId47"/>
    <p:sldId id="921" r:id="rId48"/>
    <p:sldId id="922" r:id="rId49"/>
    <p:sldId id="298"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78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89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11/1/2018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11/1/2018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11/1/2018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11/1/2018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34695398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27703085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4274410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6749642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15868205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9697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20435386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35850510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23878517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4152498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9996501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2749641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11/1/2018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11/1/2018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69936278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211635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38 But He was in the stern, asleep on a pillow. And they awoke Him and said to Him, "Teacher, do You not care that we are perishing?" </a:t>
            </a:r>
            <a:endParaRPr lang="en-US" sz="4000" dirty="0"/>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70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39 Then He arose and rebuked the wind, and said to the sea, </a:t>
            </a:r>
            <a:r>
              <a:rPr lang="en-US" sz="4000" b="1" dirty="0">
                <a:solidFill>
                  <a:srgbClr val="FF0000"/>
                </a:solidFill>
              </a:rPr>
              <a:t>"Peace, be still!" </a:t>
            </a:r>
            <a:r>
              <a:rPr lang="en-US" sz="4000" b="1" dirty="0"/>
              <a:t>And the wind ceased and there was a great calm.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701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 40 But He said to them, </a:t>
            </a:r>
            <a:r>
              <a:rPr lang="en-US" sz="4000" b="1" dirty="0">
                <a:solidFill>
                  <a:srgbClr val="FF0000"/>
                </a:solidFill>
              </a:rPr>
              <a:t>"Why are you so fearful? How is it that you have no faith?"</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169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41 And they feared exceedingly, and said to one another, "Who can this be, that even the wind and the sea obey Him!" </a:t>
            </a:r>
            <a:endParaRPr lang="en-US" sz="4000" dirty="0"/>
          </a:p>
          <a:p>
            <a:pPr algn="ctr"/>
            <a:r>
              <a:rPr lang="en-US" sz="4000" dirty="0">
                <a:solidFill>
                  <a:srgbClr val="FF0000"/>
                </a:solidFill>
              </a:rPr>
              <a:t> </a:t>
            </a:r>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438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5016758"/>
          </a:xfrm>
          <a:prstGeom prst="rect">
            <a:avLst/>
          </a:prstGeom>
        </p:spPr>
        <p:txBody>
          <a:bodyPr wrap="square">
            <a:spAutoFit/>
          </a:bodyPr>
          <a:lstStyle/>
          <a:p>
            <a:pPr algn="ctr"/>
            <a:r>
              <a:rPr lang="en-US" sz="4000" b="1" dirty="0">
                <a:solidFill>
                  <a:srgbClr val="FF0000"/>
                </a:solidFill>
              </a:rPr>
              <a:t> </a:t>
            </a:r>
            <a:r>
              <a:rPr lang="en-US" sz="4000" b="1" dirty="0"/>
              <a:t>30 Then He said, </a:t>
            </a:r>
            <a:r>
              <a:rPr lang="en-US" sz="4000" b="1" dirty="0">
                <a:solidFill>
                  <a:srgbClr val="FF0000"/>
                </a:solidFill>
              </a:rPr>
              <a:t>"To what shall we liken the kingdom of God? Or with what parable shall we picture it? </a:t>
            </a:r>
            <a:endParaRPr lang="en-US" sz="4000" dirty="0">
              <a:solidFill>
                <a:srgbClr val="FF0000"/>
              </a:solidFill>
            </a:endParaRPr>
          </a:p>
          <a:p>
            <a:pPr algn="ctr"/>
            <a:endParaRPr lang="en-US" sz="4000" b="1" dirty="0">
              <a:solidFill>
                <a:srgbClr val="FF0000"/>
              </a:solidFill>
            </a:endParaRPr>
          </a:p>
          <a:p>
            <a:pPr algn="ctr"/>
            <a:endParaRPr lang="en-US" sz="4000" b="1" dirty="0">
              <a:solidFill>
                <a:srgbClr val="FF0000"/>
              </a:solidFill>
            </a:endParaRPr>
          </a:p>
          <a:p>
            <a:pPr algn="ctr"/>
            <a:r>
              <a:rPr lang="en-US" sz="4000" b="1" dirty="0">
                <a:solidFill>
                  <a:srgbClr val="FF0000"/>
                </a:solidFill>
              </a:rPr>
              <a:t> </a:t>
            </a:r>
          </a:p>
          <a:p>
            <a:pPr algn="ctr"/>
            <a:r>
              <a:rPr lang="en-US" sz="4000" b="1" dirty="0">
                <a:solidFill>
                  <a:srgbClr val="FF0000"/>
                </a:solidFill>
              </a:rPr>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31 </a:t>
            </a:r>
            <a:r>
              <a:rPr lang="en-US" sz="4000" b="1" dirty="0">
                <a:solidFill>
                  <a:srgbClr val="FF0000"/>
                </a:solidFill>
              </a:rPr>
              <a:t>It is like a mustard seed which, when it is sown on the ground, is smaller than all the seeds on earth; </a:t>
            </a:r>
            <a:r>
              <a:rPr lang="en-US" sz="4000" b="1" dirty="0"/>
              <a:t>32 </a:t>
            </a:r>
            <a:r>
              <a:rPr lang="en-US" sz="4000" b="1" dirty="0">
                <a:solidFill>
                  <a:srgbClr val="FF0000"/>
                </a:solidFill>
              </a:rPr>
              <a:t>but when it is sown, it grows up and becomes greater than all herbs, and shoots out large branches, so that the birds of the air may nest under its shade."</a:t>
            </a:r>
            <a:endParaRPr lang="en-US" sz="4000" dirty="0">
              <a:solidFill>
                <a:srgbClr val="FF0000"/>
              </a:solidFill>
            </a:endParaRPr>
          </a:p>
          <a:p>
            <a:pPr algn="ctr"/>
            <a:endParaRPr lang="en-US" sz="4000" dirty="0"/>
          </a:p>
        </p:txBody>
      </p:sp>
    </p:spTree>
    <p:extLst>
      <p:ext uri="{BB962C8B-B14F-4D97-AF65-F5344CB8AC3E}">
        <p14:creationId xmlns:p14="http://schemas.microsoft.com/office/powerpoint/2010/main" val="336814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dirty="0"/>
              <a:t> </a:t>
            </a:r>
            <a:r>
              <a:rPr lang="en-US" sz="4000" b="1" dirty="0"/>
              <a:t>23 </a:t>
            </a:r>
            <a:r>
              <a:rPr lang="en-US" sz="4000" b="1" dirty="0">
                <a:solidFill>
                  <a:srgbClr val="FF0000"/>
                </a:solidFill>
              </a:rPr>
              <a:t>If anyone has ears to hear, let him hear."</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pic>
        <p:nvPicPr>
          <p:cNvPr id="4" name="Picture 3">
            <a:extLst>
              <a:ext uri="{FF2B5EF4-FFF2-40B4-BE49-F238E27FC236}">
                <a16:creationId xmlns:a16="http://schemas.microsoft.com/office/drawing/2014/main" id="{66E54DE2-F962-473E-A31A-26B4804D07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2780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u="sng" dirty="0"/>
              <a:t> </a:t>
            </a:r>
            <a:r>
              <a:rPr lang="en-US" sz="4000" b="1" u="sng" dirty="0"/>
              <a:t>  Revelation 2:7</a:t>
            </a:r>
            <a:endParaRPr lang="en-US" sz="4000" u="sng" dirty="0"/>
          </a:p>
          <a:p>
            <a:pPr algn="ctr"/>
            <a:r>
              <a:rPr lang="en-US" sz="4000" dirty="0"/>
              <a:t>“He who has an ear, let him hear what the Spirit says to the churches. To him who overcomes I will give to eat from the tree of life, which is in the midst of the Paradise of God." ' </a:t>
            </a:r>
          </a:p>
          <a:p>
            <a:pPr algn="ctr"/>
            <a:r>
              <a:rPr lang="en-US" sz="4000" dirty="0"/>
              <a:t> </a:t>
            </a:r>
          </a:p>
          <a:p>
            <a:pPr algn="ctr"/>
            <a:endParaRPr lang="en-US" sz="4000" dirty="0"/>
          </a:p>
        </p:txBody>
      </p:sp>
      <p:pic>
        <p:nvPicPr>
          <p:cNvPr id="4" name="Picture 3" descr="A hand holding a forest&#10;&#10;Description generated with high confidence">
            <a:extLst>
              <a:ext uri="{FF2B5EF4-FFF2-40B4-BE49-F238E27FC236}">
                <a16:creationId xmlns:a16="http://schemas.microsoft.com/office/drawing/2014/main" id="{C4F973C5-5BC8-4991-92EA-89BDFD2BE1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24 Then He said to them, </a:t>
            </a:r>
            <a:r>
              <a:rPr lang="en-US" sz="4000" b="1" dirty="0">
                <a:solidFill>
                  <a:srgbClr val="FF0000"/>
                </a:solidFill>
              </a:rPr>
              <a:t>"Take heed what you hear. With the same measure you use, it will be measured to you; and to you who hear, more will be given.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pic>
        <p:nvPicPr>
          <p:cNvPr id="4" name="Picture 3" descr="A large tree in a grassy field&#10;&#10;Description generated with very high confidence">
            <a:extLst>
              <a:ext uri="{FF2B5EF4-FFF2-40B4-BE49-F238E27FC236}">
                <a16:creationId xmlns:a16="http://schemas.microsoft.com/office/drawing/2014/main" id="{7EC5D0AC-80FA-4DFF-977E-D65B23A8FF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998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Acts 1:8</a:t>
            </a:r>
            <a:endParaRPr lang="en-US" sz="4000" u="sng" dirty="0"/>
          </a:p>
          <a:p>
            <a:pPr algn="ctr"/>
            <a:r>
              <a:rPr lang="en-US" sz="4000" dirty="0"/>
              <a:t>“But you shall receive power when the Holy Spirit has come upon you; and you shall be witnesses to Me in Jerusalem, and in all Judea and Samaria, and to the end of the earth."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5403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279190"/>
          </a:xfrm>
          <a:prstGeom prst="rect">
            <a:avLst/>
          </a:prstGeom>
        </p:spPr>
        <p:txBody>
          <a:bodyPr wrap="square">
            <a:spAutoFit/>
          </a:bodyPr>
          <a:lstStyle/>
          <a:p>
            <a:pPr algn="ctr"/>
            <a:r>
              <a:rPr kumimoji="0" lang="en-US" sz="3800" b="1" i="0" u="sng" strike="noStrike" kern="1200" cap="none" spc="0" normalizeH="0" baseline="0" noProof="0" dirty="0">
                <a:ln>
                  <a:noFill/>
                </a:ln>
                <a:solidFill>
                  <a:prstClr val="black"/>
                </a:solidFill>
                <a:effectLst/>
                <a:uLnTx/>
                <a:uFillTx/>
                <a:latin typeface="Calibri"/>
              </a:rPr>
              <a:t> </a:t>
            </a:r>
            <a:r>
              <a:rPr kumimoji="0" lang="en-US" sz="3800" b="0" i="0" u="sng" strike="noStrike" kern="1200" cap="none" spc="0" normalizeH="0" baseline="0" noProof="0" dirty="0">
                <a:ln>
                  <a:noFill/>
                </a:ln>
                <a:solidFill>
                  <a:prstClr val="black"/>
                </a:solidFill>
                <a:effectLst/>
                <a:uLnTx/>
                <a:uFillTx/>
                <a:latin typeface="Calibri"/>
              </a:rPr>
              <a:t> </a:t>
            </a:r>
            <a:r>
              <a:rPr lang="en-US" sz="3800" b="1" u="sng" dirty="0"/>
              <a:t>Acts 17:5-6</a:t>
            </a:r>
            <a:endParaRPr lang="en-US" sz="3800" u="sng" dirty="0"/>
          </a:p>
          <a:p>
            <a:pPr algn="ctr"/>
            <a:r>
              <a:rPr lang="en-US" sz="3800" dirty="0"/>
              <a:t>5 But the Jews who were not persuaded, becoming envious, took some of the evil men from the marketplace, and gathering a mob, set all the city in an uproar and attacked the house of Jason, and sought to bring them out to the people. 6 But when they did not find them, they dragged Jason and some brethren to the rulers of the city, crying out, "These who have turned the world upside down have come here too.</a:t>
            </a:r>
          </a:p>
          <a:p>
            <a:pPr algn="ctr"/>
            <a:endParaRPr lang="en-US" sz="3800" dirty="0">
              <a:solidFill>
                <a:srgbClr val="FF0000"/>
              </a:solidFill>
            </a:endParaRPr>
          </a:p>
          <a:p>
            <a:pPr algn="ctr"/>
            <a:r>
              <a:rPr lang="en-US" sz="3800" b="1" dirty="0">
                <a:solidFill>
                  <a:srgbClr val="FF0000"/>
                </a:solidFill>
              </a:rPr>
              <a:t> </a:t>
            </a:r>
            <a:endParaRPr lang="en-US" sz="38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92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6863417"/>
          </a:xfrm>
          <a:prstGeom prst="rect">
            <a:avLst/>
          </a:prstGeom>
        </p:spPr>
        <p:txBody>
          <a:bodyPr wrap="square">
            <a:spAutoFit/>
          </a:bodyPr>
          <a:lstStyle/>
          <a:p>
            <a:pPr algn="ctr"/>
            <a:r>
              <a:rPr lang="en-US" sz="4000" b="1" dirty="0"/>
              <a:t>33 And with many such parables He spoke the word to them as they were able to hear it. 34 But without a parable He did not speak to them. And when they were alone, He explained all things to His disciples. </a:t>
            </a:r>
            <a:endParaRPr lang="en-US" sz="4000" dirty="0"/>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r>
              <a:rPr lang="en-US" sz="4000" dirty="0">
                <a:solidFill>
                  <a:srgbClr val="FF0000"/>
                </a:solidFill>
              </a:rPr>
              <a:t> </a:t>
            </a:r>
          </a:p>
          <a:p>
            <a:pPr algn="ctr"/>
            <a:endParaRPr lang="en-US" sz="4000" dirty="0">
              <a:solidFill>
                <a:srgbClr val="FF0000"/>
              </a:solidFill>
            </a:endParaRP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8094524"/>
          </a:xfrm>
          <a:prstGeom prst="rect">
            <a:avLst/>
          </a:prstGeom>
        </p:spPr>
        <p:txBody>
          <a:bodyPr wrap="square">
            <a:spAutoFit/>
          </a:bodyPr>
          <a:lstStyle/>
          <a:p>
            <a:pPr algn="ctr"/>
            <a:r>
              <a:rPr lang="en-US" sz="4000" b="1" u="sng" dirty="0"/>
              <a:t>Colossians 1:24-29</a:t>
            </a:r>
            <a:endParaRPr lang="en-US" sz="4000" u="sng" dirty="0"/>
          </a:p>
          <a:p>
            <a:pPr algn="ctr"/>
            <a:r>
              <a:rPr lang="en-US" sz="4000" dirty="0"/>
              <a:t>24 I now rejoice in my sufferings for you, and fill up in my flesh what is lacking in the afflictions of Christ, for the sake of His body, which is the church, 25 of which I became a minister according to the stewardship from God which was given to me for you, to fulfill the word of God, 26 the mystery which has been hidden from ages and from generations, but now has been revealed to His saints.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512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17327820"/>
          </a:xfrm>
          <a:prstGeom prst="rect">
            <a:avLst/>
          </a:prstGeom>
        </p:spPr>
        <p:txBody>
          <a:bodyPr wrap="square">
            <a:spAutoFit/>
          </a:bodyPr>
          <a:lstStyle/>
          <a:p>
            <a:pPr algn="ctr"/>
            <a:r>
              <a:rPr lang="en-US" sz="4000" dirty="0"/>
              <a:t>27 To them God willed to make known what are the riches of the glory of this mystery among the Gentiles: which is Christ in you, the hope of glory. 28 Him we preach, warning every man and teaching every man in all wisdom, that we may present every man perfect in Christ Jesus. 29 To this end I also labor, striving according to His working which works in me mightily. </a:t>
            </a:r>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3170099"/>
          </a:xfrm>
          <a:prstGeom prst="rect">
            <a:avLst/>
          </a:prstGeom>
        </p:spPr>
        <p:txBody>
          <a:bodyPr wrap="square">
            <a:spAutoFit/>
          </a:bodyPr>
          <a:lstStyle/>
          <a:p>
            <a:pPr algn="ctr"/>
            <a:r>
              <a:rPr lang="en-US" sz="4000" b="1" dirty="0"/>
              <a:t>35 On the same day, when evening had come, He said to them, </a:t>
            </a:r>
            <a:r>
              <a:rPr lang="en-US" sz="4000" b="1" dirty="0">
                <a:solidFill>
                  <a:srgbClr val="FF0000"/>
                </a:solidFill>
              </a:rPr>
              <a:t>"Let us cross over to the other side."</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9387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29 </a:t>
            </a:r>
            <a:r>
              <a:rPr lang="en-US" sz="4000" b="1" dirty="0">
                <a:solidFill>
                  <a:srgbClr val="FF0000"/>
                </a:solidFill>
              </a:rPr>
              <a:t>But when the grain ripens, immediately he puts in the sickle, because the harvest has come." </a:t>
            </a:r>
            <a:endParaRPr lang="en-US" sz="4000" dirty="0">
              <a:solidFill>
                <a:srgbClr val="FF0000"/>
              </a:solidFill>
            </a:endParaRPr>
          </a:p>
          <a:p>
            <a:pPr lvl="0" algn="ctr">
              <a:defRPr/>
            </a:pPr>
            <a:endParaRPr lang="en-US" sz="4000" b="1" dirty="0">
              <a:solidFill>
                <a:prstClr val="black"/>
              </a:solidFill>
            </a:endParaRPr>
          </a:p>
          <a:p>
            <a:pPr algn="ctr"/>
            <a:endParaRPr lang="en-US" sz="4000" dirty="0"/>
          </a:p>
        </p:txBody>
      </p:sp>
      <p:pic>
        <p:nvPicPr>
          <p:cNvPr id="4" name="Picture 3" descr="A picture containing outdoor, water, sky, wave&#10;&#10;Description generated with very high confidence">
            <a:extLst>
              <a:ext uri="{FF2B5EF4-FFF2-40B4-BE49-F238E27FC236}">
                <a16:creationId xmlns:a16="http://schemas.microsoft.com/office/drawing/2014/main" id="{389C1E4F-37E6-443C-9A02-63A1F25EE7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Webster’s Dictionary defines the word tribulation as: 1. grievous trouble; severe trial or suffering. 2. an instance of this; an affliction, trouble, etc.</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5" name="Picture 4" descr="A body of water&#10;&#10;Description generated with very high confidence">
            <a:extLst>
              <a:ext uri="{FF2B5EF4-FFF2-40B4-BE49-F238E27FC236}">
                <a16:creationId xmlns:a16="http://schemas.microsoft.com/office/drawing/2014/main" id="{84284F4D-3300-4052-B91F-20747BEF6B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2 Corinthians 6:1-2</a:t>
            </a:r>
            <a:endParaRPr lang="en-US" sz="4000" u="sng" dirty="0"/>
          </a:p>
          <a:p>
            <a:pPr algn="ctr"/>
            <a:r>
              <a:rPr lang="en-US" sz="4000" dirty="0"/>
              <a:t>1 We then, as workers together with Him also plead with you not to receive the grace of God in vain. 2 For He says: "In an acceptable time I have heard you, And in the day of salvation I have helped you." Behold, now is the accepted time; behold, now is the day of salvation. </a:t>
            </a:r>
          </a:p>
          <a:p>
            <a:pPr algn="ctr"/>
            <a:r>
              <a:rPr lang="en-US" sz="4000" dirty="0"/>
              <a:t> </a:t>
            </a:r>
          </a:p>
          <a:p>
            <a:pPr algn="ctr"/>
            <a:endParaRPr lang="en-US" sz="4000" dirty="0"/>
          </a:p>
        </p:txBody>
      </p:sp>
      <p:pic>
        <p:nvPicPr>
          <p:cNvPr id="4" name="Picture 3" descr="A picture containing outdoor, sky, water, kite&#10;&#10;Description generated with very high confidence">
            <a:extLst>
              <a:ext uri="{FF2B5EF4-FFF2-40B4-BE49-F238E27FC236}">
                <a16:creationId xmlns:a16="http://schemas.microsoft.com/office/drawing/2014/main" id="{8BED28B4-4A07-44D6-B47A-B2063EA930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360790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0405586"/>
          </a:xfrm>
          <a:prstGeom prst="rect">
            <a:avLst/>
          </a:prstGeom>
        </p:spPr>
        <p:txBody>
          <a:bodyPr wrap="square">
            <a:spAutoFit/>
          </a:bodyPr>
          <a:lstStyle/>
          <a:p>
            <a:pPr algn="ctr"/>
            <a:r>
              <a:rPr lang="en-US" sz="4000" b="1" u="sng" dirty="0"/>
              <a:t>Matthew 4:12-17</a:t>
            </a:r>
            <a:endParaRPr lang="en-US" sz="4000" u="sng" dirty="0"/>
          </a:p>
          <a:p>
            <a:pPr algn="ctr"/>
            <a:r>
              <a:rPr lang="en-US" sz="4000" dirty="0"/>
              <a:t>12 Now when Jesus heard that John had been put in prison, He departed to Galilee. 13 And leaving Nazareth, He came and dwelt in Capernaum, which is by the sea, in the regions of Zebulun and Naphtali, 14 that it might be fulfilled which was spoken by Isaiah the prophet, saying: </a:t>
            </a:r>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dirty="0"/>
          </a:p>
        </p:txBody>
      </p:sp>
      <p:pic>
        <p:nvPicPr>
          <p:cNvPr id="4" name="Picture 3" descr="A group of people in the water&#10;&#10;Description generated with very high confidence">
            <a:extLst>
              <a:ext uri="{FF2B5EF4-FFF2-40B4-BE49-F238E27FC236}">
                <a16:creationId xmlns:a16="http://schemas.microsoft.com/office/drawing/2014/main" id="{FF87F01D-23C3-49F1-811E-F4FF02CF7D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634502"/>
          </a:xfrm>
          <a:prstGeom prst="rect">
            <a:avLst/>
          </a:prstGeom>
        </p:spPr>
        <p:txBody>
          <a:bodyPr wrap="square">
            <a:spAutoFit/>
          </a:bodyPr>
          <a:lstStyle/>
          <a:p>
            <a:pPr algn="ctr"/>
            <a:r>
              <a:rPr lang="en-US" sz="4000" dirty="0"/>
              <a:t> 15 "The land of Zebulun and the land of Naphtali, By the way of the sea, beyond the Jordan, Galilee of the Gentiles: 16 The people who sat in darkness have seen a great light, And upon those who sat in the region and shadow of death </a:t>
            </a:r>
          </a:p>
          <a:p>
            <a:pPr algn="ctr"/>
            <a:r>
              <a:rPr lang="en-US" sz="4000" dirty="0"/>
              <a:t>Light has dawned."  </a:t>
            </a:r>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r>
              <a:rPr lang="en-US" sz="4000" b="1"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dirty="0"/>
              <a:t> </a:t>
            </a:r>
          </a:p>
          <a:p>
            <a:pPr algn="ctr"/>
            <a:endParaRPr lang="en-US" sz="4000" b="1" dirty="0"/>
          </a:p>
          <a:p>
            <a:pPr algn="ctr"/>
            <a:endParaRPr lang="en-US" sz="4000" b="1" dirty="0"/>
          </a:p>
          <a:p>
            <a:pPr algn="ctr"/>
            <a:r>
              <a:rPr lang="en-US" sz="4000" b="1" dirty="0"/>
              <a:t> </a:t>
            </a:r>
            <a:endParaRPr lang="en-US" sz="4000" dirty="0"/>
          </a:p>
          <a:p>
            <a:pPr algn="ctr"/>
            <a:r>
              <a:rPr lang="en-US" sz="4000" dirty="0"/>
              <a:t> </a:t>
            </a:r>
          </a:p>
          <a:p>
            <a:pPr algn="ctr"/>
            <a:endParaRPr lang="en-US" sz="4000" dirty="0"/>
          </a:p>
        </p:txBody>
      </p:sp>
      <p:pic>
        <p:nvPicPr>
          <p:cNvPr id="4" name="Picture 3" descr="A small boat in the water&#10;&#10;Description generated with high confidence">
            <a:extLst>
              <a:ext uri="{FF2B5EF4-FFF2-40B4-BE49-F238E27FC236}">
                <a16:creationId xmlns:a16="http://schemas.microsoft.com/office/drawing/2014/main" id="{8B48849B-8721-44C8-9031-C6DD9F036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 y="0"/>
            <a:ext cx="8686800" cy="3046988"/>
          </a:xfrm>
          <a:prstGeom prst="rect">
            <a:avLst/>
          </a:prstGeom>
          <a:noFill/>
        </p:spPr>
        <p:txBody>
          <a:bodyPr wrap="square" rtlCol="0">
            <a:spAutoFit/>
          </a:bodyPr>
          <a:lstStyle/>
          <a:p>
            <a:pPr algn="ctr"/>
            <a:r>
              <a:rPr lang="en-US" sz="3200" b="1" dirty="0"/>
              <a:t>Oh Ye Of Little Faith</a:t>
            </a:r>
            <a:endParaRPr lang="en-US" sz="3200" dirty="0"/>
          </a:p>
          <a:p>
            <a:pPr algn="ctr"/>
            <a:r>
              <a:rPr lang="en-US" sz="2800" b="1" dirty="0"/>
              <a:t>by Pastor Fee Soliven</a:t>
            </a:r>
            <a:endParaRPr lang="en-US" sz="2800" dirty="0"/>
          </a:p>
          <a:p>
            <a:pPr algn="ctr"/>
            <a:r>
              <a:rPr lang="en-US" sz="3200" b="1" dirty="0"/>
              <a:t>Mark 4:30-41</a:t>
            </a:r>
            <a:endParaRPr lang="en-US" sz="3200" dirty="0"/>
          </a:p>
          <a:p>
            <a:pPr algn="ctr"/>
            <a:r>
              <a:rPr lang="en-US" sz="3200" b="1" dirty="0"/>
              <a:t>Wednesday Evening</a:t>
            </a:r>
            <a:endParaRPr lang="en-US" sz="3200" dirty="0"/>
          </a:p>
          <a:p>
            <a:pPr algn="ctr"/>
            <a:r>
              <a:rPr lang="en-US" sz="3200" b="1" dirty="0"/>
              <a:t>October 31, 2018</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0" y="2428043"/>
            <a:ext cx="9161755"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2577" y="5829300"/>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4250055"/>
          </a:xfrm>
          <a:prstGeom prst="rect">
            <a:avLst/>
          </a:prstGeom>
        </p:spPr>
        <p:txBody>
          <a:bodyPr wrap="square">
            <a:spAutoFit/>
          </a:bodyPr>
          <a:lstStyle/>
          <a:p>
            <a:pPr algn="ctr"/>
            <a:r>
              <a:rPr lang="en-US" sz="4000" b="1" dirty="0"/>
              <a:t>36 Now when they had left the multitude, they took Him along in the boat as He was. And other little boats were also with Him. </a:t>
            </a:r>
            <a:endParaRPr lang="en-US" sz="4000" dirty="0"/>
          </a:p>
          <a:p>
            <a:pPr algn="ctr"/>
            <a:r>
              <a:rPr lang="en-US" sz="4000" b="1" dirty="0"/>
              <a:t>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018949"/>
          </a:xfrm>
          <a:prstGeom prst="rect">
            <a:avLst/>
          </a:prstGeom>
        </p:spPr>
        <p:txBody>
          <a:bodyPr wrap="square">
            <a:spAutoFit/>
          </a:bodyPr>
          <a:lstStyle/>
          <a:p>
            <a:pPr algn="ctr"/>
            <a:r>
              <a:rPr lang="en-US" sz="4000" b="1" dirty="0"/>
              <a:t>37 And a great windstorm arose, and the waves beat into the boat, so that it was already filling.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5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634502"/>
          </a:xfrm>
          <a:prstGeom prst="rect">
            <a:avLst/>
          </a:prstGeom>
        </p:spPr>
        <p:txBody>
          <a:bodyPr wrap="square">
            <a:spAutoFit/>
          </a:bodyPr>
          <a:lstStyle/>
          <a:p>
            <a:pPr algn="ctr"/>
            <a:r>
              <a:rPr lang="en-US" sz="4000" b="1" dirty="0"/>
              <a:t>38 But He was in the stern, asleep on a pillow. And they awoke Him and said to Him, "Teacher, do You not care that we are perishing?"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111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7478970"/>
          </a:xfrm>
          <a:prstGeom prst="rect">
            <a:avLst/>
          </a:prstGeom>
        </p:spPr>
        <p:txBody>
          <a:bodyPr wrap="square">
            <a:spAutoFit/>
          </a:bodyPr>
          <a:lstStyle/>
          <a:p>
            <a:pPr algn="ctr"/>
            <a:r>
              <a:rPr lang="en-US" sz="4000" b="1" u="sng" dirty="0"/>
              <a:t>John 16:32-33</a:t>
            </a:r>
            <a:endParaRPr lang="en-US" sz="4000" u="sng" dirty="0"/>
          </a:p>
          <a:p>
            <a:pPr algn="ctr"/>
            <a:r>
              <a:rPr lang="en-US" sz="4000" dirty="0"/>
              <a:t>32 </a:t>
            </a:r>
            <a:r>
              <a:rPr lang="en-US" sz="4000" dirty="0">
                <a:solidFill>
                  <a:srgbClr val="FF0000"/>
                </a:solidFill>
              </a:rPr>
              <a:t>Indeed the hour is coming, yes, has now come, that you will be scattered, each to his own, and will leave Me alone. And yet I am not alone, because the Father is with Me. </a:t>
            </a:r>
            <a:r>
              <a:rPr lang="en-US" sz="4000" dirty="0"/>
              <a:t>33 </a:t>
            </a:r>
            <a:r>
              <a:rPr lang="en-US" sz="4000" dirty="0">
                <a:solidFill>
                  <a:srgbClr val="FF0000"/>
                </a:solidFill>
              </a:rPr>
              <a:t>These things I have spoken to you, that in Me you may have peace. In the world you will have tribulation; but be of good cheer, I have overcome the world."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521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4865608"/>
          </a:xfrm>
          <a:prstGeom prst="rect">
            <a:avLst/>
          </a:prstGeom>
        </p:spPr>
        <p:txBody>
          <a:bodyPr wrap="square">
            <a:spAutoFit/>
          </a:bodyPr>
          <a:lstStyle/>
          <a:p>
            <a:pPr algn="ctr"/>
            <a:r>
              <a:rPr lang="en-US" sz="4000" b="1" u="sng" dirty="0"/>
              <a:t>Romans 12:9-12</a:t>
            </a:r>
            <a:endParaRPr lang="en-US" sz="4000" u="sng" dirty="0"/>
          </a:p>
          <a:p>
            <a:pPr algn="ctr"/>
            <a:r>
              <a:rPr lang="en-US" sz="4000" dirty="0"/>
              <a:t>9 Let love be without hypocrisy. Abhor what is evil. Cling to what is good. 10 Be kindly affectionate to one another with brotherly love, in honor giving preference to one another; 11 not lagging in diligence, fervent in spirit, serving the Lord; 12 rejoicing in hope, patient in tribulation, continuing steadfastly in prayer…</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847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1172289"/>
          </a:xfrm>
          <a:prstGeom prst="rect">
            <a:avLst/>
          </a:prstGeom>
        </p:spPr>
        <p:txBody>
          <a:bodyPr wrap="square">
            <a:spAutoFit/>
          </a:bodyPr>
          <a:lstStyle/>
          <a:p>
            <a:pPr algn="ctr"/>
            <a:r>
              <a:rPr lang="en-US" sz="4000" b="1" u="sng" dirty="0"/>
              <a:t>2 Corinthians 1:3-6</a:t>
            </a:r>
            <a:endParaRPr lang="en-US" sz="4000" u="sng" dirty="0"/>
          </a:p>
          <a:p>
            <a:pPr algn="ctr"/>
            <a:r>
              <a:rPr lang="en-US" sz="4000" dirty="0"/>
              <a:t>3 What a wonderful God we have-he is the Father of our Lord Jesus Christ, the source of every mercy, and the one who so wonderfully comforts and strengthens us in our hardships and trials. And why does he do this? So that when others are troubled, needing our sympathy and encouragement, we can pass on to them this same help and comfort God has given us.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817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7176670"/>
          </a:xfrm>
          <a:prstGeom prst="rect">
            <a:avLst/>
          </a:prstGeom>
        </p:spPr>
        <p:txBody>
          <a:bodyPr wrap="square">
            <a:spAutoFit/>
          </a:bodyPr>
          <a:lstStyle/>
          <a:p>
            <a:pPr algn="ctr"/>
            <a:r>
              <a:rPr lang="en-US" sz="4000" dirty="0"/>
              <a:t>5 You can be sure that the more we undergo sufferings for Christ, the more he will shower us with his comfort and encouragement. 6 We are in deep trouble for bringing you God's comfort and salvation. But in our trouble God has comforted us-and this, too, to help you: to show you from our personal experience how God will tenderly comfort you when you undergo these same sufferings. He will give you the strength to endure. </a:t>
            </a:r>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1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7792224"/>
          </a:xfrm>
          <a:prstGeom prst="rect">
            <a:avLst/>
          </a:prstGeom>
        </p:spPr>
        <p:txBody>
          <a:bodyPr wrap="square">
            <a:spAutoFit/>
          </a:bodyPr>
          <a:lstStyle/>
          <a:p>
            <a:pPr algn="ctr"/>
            <a:r>
              <a:rPr lang="en-US" sz="4000" b="1" u="sng" dirty="0"/>
              <a:t>Hebrews 13:5-6</a:t>
            </a:r>
            <a:endParaRPr lang="en-US" sz="4000" u="sng" dirty="0"/>
          </a:p>
          <a:p>
            <a:pPr algn="ctr"/>
            <a:r>
              <a:rPr lang="en-US" sz="4000" dirty="0"/>
              <a:t>5 Let your conduct be without covetousness; be content with such things as you have. For He Himself has said, "I will never leave you nor forsake you."  6 So we may boldly say: "The LORD is my helper; I will not fear. What can man do to me?"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endParaRPr lang="en-US" sz="4000"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692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634502"/>
          </a:xfrm>
          <a:prstGeom prst="rect">
            <a:avLst/>
          </a:prstGeom>
        </p:spPr>
        <p:txBody>
          <a:bodyPr wrap="square">
            <a:spAutoFit/>
          </a:bodyPr>
          <a:lstStyle/>
          <a:p>
            <a:pPr algn="ctr"/>
            <a:r>
              <a:rPr lang="en-US" sz="4000" b="1" dirty="0"/>
              <a:t>39 Then He arose and rebuked the wind, and said to the sea, </a:t>
            </a:r>
            <a:r>
              <a:rPr lang="en-US" sz="4000" b="1" dirty="0">
                <a:solidFill>
                  <a:srgbClr val="FF0000"/>
                </a:solidFill>
              </a:rPr>
              <a:t>"Peace, be still!" </a:t>
            </a:r>
            <a:r>
              <a:rPr lang="en-US" sz="4000" b="1" dirty="0"/>
              <a:t>And the wind ceased and there was a great calm.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10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6247864"/>
          </a:xfrm>
          <a:prstGeom prst="rect">
            <a:avLst/>
          </a:prstGeom>
        </p:spPr>
        <p:txBody>
          <a:bodyPr wrap="square">
            <a:spAutoFit/>
          </a:bodyPr>
          <a:lstStyle/>
          <a:p>
            <a:pPr algn="ctr"/>
            <a:r>
              <a:rPr lang="en-US" sz="4000" b="1" u="sng" dirty="0"/>
              <a:t>Matthew 28:16-18</a:t>
            </a:r>
            <a:endParaRPr lang="en-US" sz="4000" u="sng" dirty="0"/>
          </a:p>
          <a:p>
            <a:pPr algn="ctr"/>
            <a:r>
              <a:rPr lang="en-US" sz="4000" dirty="0"/>
              <a:t>16 Then the eleven disciples went away into Galilee, to the mountain which Jesus had appointed for them. 17 When they saw Him, they worshiped Him; but some doubted. 18 And Jesus came and spoke to them, saying, </a:t>
            </a:r>
            <a:r>
              <a:rPr lang="en-US" sz="4000" dirty="0">
                <a:solidFill>
                  <a:srgbClr val="FF0000"/>
                </a:solidFill>
              </a:rPr>
              <a:t>"All authority has been given to Me in heaven and on earth. </a:t>
            </a:r>
          </a:p>
          <a:p>
            <a:pPr algn="ctr"/>
            <a:r>
              <a:rPr lang="en-US" sz="4000" b="1" dirty="0">
                <a:solidFill>
                  <a:srgbClr val="FF0000"/>
                </a:solidFill>
              </a:rPr>
              <a:t>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19544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401205"/>
          </a:xfrm>
          <a:prstGeom prst="rect">
            <a:avLst/>
          </a:prstGeom>
        </p:spPr>
        <p:txBody>
          <a:bodyPr wrap="square">
            <a:spAutoFit/>
          </a:bodyPr>
          <a:lstStyle/>
          <a:p>
            <a:pPr algn="ctr"/>
            <a:r>
              <a:rPr lang="en-US" sz="4000" b="1" dirty="0">
                <a:solidFill>
                  <a:srgbClr val="FF0000"/>
                </a:solidFill>
              </a:rPr>
              <a:t> </a:t>
            </a:r>
            <a:r>
              <a:rPr lang="en-US" sz="4000" b="1" dirty="0"/>
              <a:t>30 Then He said, </a:t>
            </a:r>
            <a:r>
              <a:rPr lang="en-US" sz="4000" b="1" dirty="0">
                <a:solidFill>
                  <a:srgbClr val="FF0000"/>
                </a:solidFill>
              </a:rPr>
              <a:t>"To what shall we liken the kingdom of God? Or with what parable shall we picture it? </a:t>
            </a:r>
            <a:endParaRPr lang="en-US" sz="4000" dirty="0">
              <a:solidFill>
                <a:srgbClr val="FF0000"/>
              </a:solidFill>
            </a:endParaRPr>
          </a:p>
          <a:p>
            <a:pPr algn="ctr"/>
            <a:r>
              <a:rPr lang="en-US" sz="4000" b="1" dirty="0"/>
              <a:t> </a:t>
            </a:r>
            <a:endParaRPr lang="en-US" sz="4000" dirty="0"/>
          </a:p>
          <a:p>
            <a:pPr algn="ct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5221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1082"/>
            <a:ext cx="8915400" cy="26284118"/>
          </a:xfrm>
          <a:prstGeom prst="rect">
            <a:avLst/>
          </a:prstGeom>
        </p:spPr>
        <p:txBody>
          <a:bodyPr wrap="square">
            <a:spAutoFit/>
          </a:bodyPr>
          <a:lstStyle/>
          <a:p>
            <a:pPr algn="ctr"/>
            <a:r>
              <a:rPr lang="en-US" sz="3700" b="1" dirty="0"/>
              <a:t>2 Peter 1:2-4</a:t>
            </a:r>
            <a:endParaRPr lang="en-US" sz="3700" dirty="0"/>
          </a:p>
          <a:p>
            <a:pPr algn="ctr"/>
            <a:r>
              <a:rPr lang="en-US" sz="3700" dirty="0"/>
              <a:t>2 Grace and peace be multiplied to you in the knowledge of God and of Jesus our Lord, 3 as His divine power has given to us all things that pertain to life and godliness, through the knowledge of Him who called us by glory and virtue, 4 by which have been given to us exceedingly great and precious promises, that through these you may be partakers of the divine nature, having escaped the corruption that is in the world through lust. </a:t>
            </a: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r>
              <a:rPr lang="en-US" sz="3700" b="1" dirty="0">
                <a:solidFill>
                  <a:prstClr val="black"/>
                </a:solidFill>
              </a:rPr>
              <a:t> </a:t>
            </a: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r>
              <a:rPr lang="en-US" sz="3700" b="1" dirty="0">
                <a:solidFill>
                  <a:prstClr val="black"/>
                </a:solidFill>
              </a:rPr>
              <a:t> </a:t>
            </a:r>
            <a:endParaRPr lang="en-US" sz="3700"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prstClr val="black"/>
                </a:solidFill>
                <a:effectLst/>
                <a:uLnTx/>
                <a:uFillTx/>
                <a:latin typeface="Calibri"/>
              </a:rPr>
              <a:t> </a:t>
            </a:r>
            <a:endParaRPr kumimoji="0" lang="en-US" sz="37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8147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018949"/>
          </a:xfrm>
          <a:prstGeom prst="rect">
            <a:avLst/>
          </a:prstGeom>
        </p:spPr>
        <p:txBody>
          <a:bodyPr wrap="square">
            <a:spAutoFit/>
          </a:bodyPr>
          <a:lstStyle/>
          <a:p>
            <a:pPr algn="ctr"/>
            <a:r>
              <a:rPr lang="en-US" sz="4000" b="1" dirty="0"/>
              <a:t> 40 But He said to them, </a:t>
            </a:r>
            <a:r>
              <a:rPr lang="en-US" sz="4000" b="1" dirty="0">
                <a:solidFill>
                  <a:srgbClr val="FF0000"/>
                </a:solidFill>
              </a:rPr>
              <a:t>"Why are you so fearful? How is it that you have no faith?"</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3336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785652"/>
          </a:xfrm>
          <a:prstGeom prst="rect">
            <a:avLst/>
          </a:prstGeom>
        </p:spPr>
        <p:txBody>
          <a:bodyPr wrap="square">
            <a:spAutoFit/>
          </a:bodyPr>
          <a:lstStyle/>
          <a:p>
            <a:pPr algn="ctr"/>
            <a:r>
              <a:rPr lang="en-US" sz="4000" b="1" u="sng" dirty="0"/>
              <a:t>2 Timothy 1:7</a:t>
            </a:r>
            <a:endParaRPr lang="en-US" sz="4000" u="sng" dirty="0"/>
          </a:p>
          <a:p>
            <a:pPr algn="ctr"/>
            <a:r>
              <a:rPr lang="en-US" sz="4000" dirty="0"/>
              <a:t>“For God has not given us a spirit of fear, but of power and of love and of a sound mind”</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8114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5330011"/>
          </a:xfrm>
          <a:prstGeom prst="rect">
            <a:avLst/>
          </a:prstGeom>
        </p:spPr>
        <p:txBody>
          <a:bodyPr wrap="square">
            <a:spAutoFit/>
          </a:bodyPr>
          <a:lstStyle/>
          <a:p>
            <a:pPr algn="ctr"/>
            <a:r>
              <a:rPr lang="en-US" sz="4000" b="1" u="sng" dirty="0"/>
              <a:t>Galatians 2:20</a:t>
            </a:r>
            <a:endParaRPr lang="en-US" sz="4000" u="sng" dirty="0"/>
          </a:p>
          <a:p>
            <a:pPr algn="ctr"/>
            <a:r>
              <a:rPr lang="en-US" sz="4000" dirty="0"/>
              <a:t>“I have been crucified with Christ; it is no longer I who live, but Christ lives in me; and the life which I now live in the flesh I live by faith in the Son of God, who loved me and gave Himself for me.”</a:t>
            </a:r>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endParaRPr lang="en-US" sz="4000"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409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8710077"/>
          </a:xfrm>
          <a:prstGeom prst="rect">
            <a:avLst/>
          </a:prstGeom>
        </p:spPr>
        <p:txBody>
          <a:bodyPr wrap="square">
            <a:spAutoFit/>
          </a:bodyPr>
          <a:lstStyle/>
          <a:p>
            <a:pPr algn="ctr"/>
            <a:r>
              <a:rPr lang="en-US" sz="4000" b="1" u="sng" dirty="0"/>
              <a:t>1 Timothy 3:16</a:t>
            </a:r>
            <a:endParaRPr lang="en-US" sz="4000" u="sng" dirty="0"/>
          </a:p>
          <a:p>
            <a:pPr algn="ctr"/>
            <a:r>
              <a:rPr lang="en-US" sz="4000" dirty="0"/>
              <a:t>“And without controversy great is the mystery of godliness: God was manifested in the flesh, Justified in the Spirit, Seen by angels, Preached among the Gentiles, Believed on in the world, Received up in glory.”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4636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9941183"/>
          </a:xfrm>
          <a:prstGeom prst="rect">
            <a:avLst/>
          </a:prstGeom>
        </p:spPr>
        <p:txBody>
          <a:bodyPr wrap="square">
            <a:spAutoFit/>
          </a:bodyPr>
          <a:lstStyle/>
          <a:p>
            <a:pPr algn="ctr"/>
            <a:r>
              <a:rPr lang="en-US" sz="4000" b="1" dirty="0"/>
              <a:t>41 And they feared exceedingly, and said to one another, "Who can this be, that even the wind and the sea obey Him!"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972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 31 </a:t>
            </a:r>
            <a:r>
              <a:rPr lang="en-US" sz="4000" b="1" dirty="0">
                <a:solidFill>
                  <a:srgbClr val="FF0000"/>
                </a:solidFill>
              </a:rPr>
              <a:t>It is like a mustard seed which, when it is sown on the ground, is smaller than all the seeds on earth; </a:t>
            </a:r>
            <a:r>
              <a:rPr lang="en-US" sz="4000" b="1" dirty="0"/>
              <a:t>32 </a:t>
            </a:r>
            <a:r>
              <a:rPr lang="en-US" sz="4000" b="1" dirty="0">
                <a:solidFill>
                  <a:srgbClr val="FF0000"/>
                </a:solidFill>
              </a:rPr>
              <a:t>but when it is sown, it grows up and becomes greater than all herbs, and shoots out large branches, so that the birds of the air may nest under its shade."</a:t>
            </a:r>
            <a:endParaRPr lang="en-US" sz="4000" dirty="0">
              <a:solidFill>
                <a:srgbClr val="FF0000"/>
              </a:solidFill>
            </a:endParaRP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kumimoji="0" lang="en-US" sz="4000" b="0" i="0" u="none" strike="noStrike" kern="1200" cap="none" spc="0" normalizeH="0" baseline="0" noProof="0" dirty="0">
                <a:ln>
                  <a:noFill/>
                </a:ln>
                <a:solidFill>
                  <a:prstClr val="black"/>
                </a:solidFill>
                <a:effectLst/>
                <a:uLnTx/>
                <a:uFillTx/>
                <a:latin typeface="Calibri"/>
              </a:rPr>
              <a:t> </a:t>
            </a:r>
            <a:r>
              <a:rPr lang="en-US" sz="4000" b="1" dirty="0"/>
              <a:t>33 And with many such parables He spoke the word to them as they were able to hear it. 34 But without a parable He did not speak to them. And when they were alone, He explained all things to His disciples.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4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dirty="0"/>
              <a:t> </a:t>
            </a:r>
            <a:r>
              <a:rPr lang="en-US" sz="4000" b="1" dirty="0"/>
              <a:t>35 On the same day, when evening had come, He said to them, </a:t>
            </a:r>
            <a:r>
              <a:rPr lang="en-US" sz="4000" b="1" dirty="0">
                <a:solidFill>
                  <a:srgbClr val="FF0000"/>
                </a:solidFill>
              </a:rPr>
              <a:t>"Let us cross over to the other side."</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36 Now when they had left the multitude, they took Him along in the boat as He was. And other little boats were also with Him.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5665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 37 And a great windstorm arose, and the waves beat into the boat, so that it was already filling.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019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22658</TotalTime>
  <Words>1506</Words>
  <Application>Microsoft Office PowerPoint</Application>
  <PresentationFormat>On-screen Show (4:3)</PresentationFormat>
  <Paragraphs>412</Paragraphs>
  <Slides>46</Slides>
  <Notes>4</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46</vt:i4>
      </vt:variant>
    </vt:vector>
  </HeadingPairs>
  <TitlesOfParts>
    <vt:vector size="55" baseType="lpstr">
      <vt:lpstr>Arial</vt:lpstr>
      <vt:lpstr>Calibri</vt:lpstr>
      <vt:lpstr>Constantia</vt:lpstr>
      <vt:lpstr>Verdana</vt:lpstr>
      <vt:lpstr>Wingdings 2</vt:lpstr>
      <vt:lpstr>Flow</vt:lpstr>
      <vt:lpstr>1_Office Theme</vt:lpstr>
      <vt:lpstr>1_Flow</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1437</cp:revision>
  <dcterms:created xsi:type="dcterms:W3CDTF">2013-06-05T21:04:28Z</dcterms:created>
  <dcterms:modified xsi:type="dcterms:W3CDTF">2018-11-01T17:54:27Z</dcterms:modified>
</cp:coreProperties>
</file>