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5"/>
  </p:notesMasterIdLst>
  <p:sldIdLst>
    <p:sldId id="257" r:id="rId2"/>
    <p:sldId id="698" r:id="rId3"/>
    <p:sldId id="258" r:id="rId4"/>
    <p:sldId id="790" r:id="rId5"/>
    <p:sldId id="793" r:id="rId6"/>
    <p:sldId id="1074" r:id="rId7"/>
    <p:sldId id="259" r:id="rId8"/>
    <p:sldId id="617" r:id="rId9"/>
    <p:sldId id="615" r:id="rId10"/>
    <p:sldId id="616" r:id="rId11"/>
    <p:sldId id="260" r:id="rId12"/>
    <p:sldId id="789" r:id="rId13"/>
    <p:sldId id="518" r:id="rId14"/>
    <p:sldId id="704" r:id="rId15"/>
    <p:sldId id="706" r:id="rId16"/>
    <p:sldId id="874" r:id="rId17"/>
    <p:sldId id="875" r:id="rId18"/>
    <p:sldId id="876" r:id="rId19"/>
    <p:sldId id="877" r:id="rId20"/>
    <p:sldId id="878" r:id="rId21"/>
    <p:sldId id="879" r:id="rId22"/>
    <p:sldId id="709" r:id="rId23"/>
    <p:sldId id="708" r:id="rId24"/>
    <p:sldId id="519" r:id="rId25"/>
    <p:sldId id="520" r:id="rId26"/>
    <p:sldId id="522" r:id="rId27"/>
    <p:sldId id="523" r:id="rId28"/>
    <p:sldId id="524" r:id="rId29"/>
    <p:sldId id="614" r:id="rId30"/>
    <p:sldId id="717" r:id="rId31"/>
    <p:sldId id="666" r:id="rId32"/>
    <p:sldId id="713" r:id="rId33"/>
    <p:sldId id="718" r:id="rId34"/>
    <p:sldId id="719" r:id="rId35"/>
    <p:sldId id="720" r:id="rId36"/>
    <p:sldId id="721" r:id="rId37"/>
    <p:sldId id="722" r:id="rId38"/>
    <p:sldId id="723" r:id="rId39"/>
    <p:sldId id="725" r:id="rId40"/>
    <p:sldId id="726" r:id="rId41"/>
    <p:sldId id="984" r:id="rId42"/>
    <p:sldId id="1075" r:id="rId43"/>
    <p:sldId id="1086"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14" autoAdjust="0"/>
    <p:restoredTop sz="94660"/>
  </p:normalViewPr>
  <p:slideViewPr>
    <p:cSldViewPr>
      <p:cViewPr varScale="1">
        <p:scale>
          <a:sx n="108" d="100"/>
          <a:sy n="108" d="100"/>
        </p:scale>
        <p:origin x="150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11/10/2018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29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extLst>
      <p:ext uri="{BB962C8B-B14F-4D97-AF65-F5344CB8AC3E}">
        <p14:creationId xmlns:p14="http://schemas.microsoft.com/office/powerpoint/2010/main" val="153270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extLst>
      <p:ext uri="{BB962C8B-B14F-4D97-AF65-F5344CB8AC3E}">
        <p14:creationId xmlns:p14="http://schemas.microsoft.com/office/powerpoint/2010/main" val="147097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extLst>
      <p:ext uri="{BB962C8B-B14F-4D97-AF65-F5344CB8AC3E}">
        <p14:creationId xmlns:p14="http://schemas.microsoft.com/office/powerpoint/2010/main" val="2211228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extLst>
      <p:ext uri="{BB962C8B-B14F-4D97-AF65-F5344CB8AC3E}">
        <p14:creationId xmlns:p14="http://schemas.microsoft.com/office/powerpoint/2010/main" val="1595011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extLst>
      <p:ext uri="{BB962C8B-B14F-4D97-AF65-F5344CB8AC3E}">
        <p14:creationId xmlns:p14="http://schemas.microsoft.com/office/powerpoint/2010/main" val="350586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extLst>
      <p:ext uri="{BB962C8B-B14F-4D97-AF65-F5344CB8AC3E}">
        <p14:creationId xmlns:p14="http://schemas.microsoft.com/office/powerpoint/2010/main" val="55201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extLst>
      <p:ext uri="{BB962C8B-B14F-4D97-AF65-F5344CB8AC3E}">
        <p14:creationId xmlns:p14="http://schemas.microsoft.com/office/powerpoint/2010/main" val="1879762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extLst>
      <p:ext uri="{BB962C8B-B14F-4D97-AF65-F5344CB8AC3E}">
        <p14:creationId xmlns:p14="http://schemas.microsoft.com/office/powerpoint/2010/main" val="2132844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extLst>
      <p:ext uri="{BB962C8B-B14F-4D97-AF65-F5344CB8AC3E}">
        <p14:creationId xmlns:p14="http://schemas.microsoft.com/office/powerpoint/2010/main" val="139330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extLst>
      <p:ext uri="{BB962C8B-B14F-4D97-AF65-F5344CB8AC3E}">
        <p14:creationId xmlns:p14="http://schemas.microsoft.com/office/powerpoint/2010/main" val="4171453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extLst>
      <p:ext uri="{BB962C8B-B14F-4D97-AF65-F5344CB8AC3E}">
        <p14:creationId xmlns:p14="http://schemas.microsoft.com/office/powerpoint/2010/main" val="122651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extLst>
      <p:ext uri="{BB962C8B-B14F-4D97-AF65-F5344CB8AC3E}">
        <p14:creationId xmlns:p14="http://schemas.microsoft.com/office/powerpoint/2010/main" val="3912623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extLst>
      <p:ext uri="{BB962C8B-B14F-4D97-AF65-F5344CB8AC3E}">
        <p14:creationId xmlns:p14="http://schemas.microsoft.com/office/powerpoint/2010/main" val="1192864865"/>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4401205"/>
          </a:xfrm>
          <a:prstGeom prst="rect">
            <a:avLst/>
          </a:prstGeom>
        </p:spPr>
        <p:txBody>
          <a:bodyPr wrap="square">
            <a:spAutoFit/>
          </a:bodyPr>
          <a:lstStyle/>
          <a:p>
            <a:pPr algn="ctr"/>
            <a:r>
              <a:rPr lang="en-US" sz="4000" b="1" u="sng" dirty="0"/>
              <a:t>Colossians 3:12 </a:t>
            </a:r>
            <a:endParaRPr lang="en-US" sz="4000" u="sng" dirty="0"/>
          </a:p>
          <a:p>
            <a:pPr algn="ctr"/>
            <a:r>
              <a:rPr lang="en-US" sz="4000" dirty="0"/>
              <a:t>“So, as those who have been chosen of God, holy and beloved, put on a heart of compassion, kindness, humility, gentleness and patience.”</a:t>
            </a:r>
          </a:p>
          <a:p>
            <a:pPr algn="ctr"/>
            <a:r>
              <a:rPr lang="en-US" sz="4000" dirty="0"/>
              <a:t> </a:t>
            </a: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Luke 6:35 </a:t>
            </a:r>
            <a:endParaRPr lang="en-US" sz="4000" u="sng" dirty="0"/>
          </a:p>
          <a:p>
            <a:pPr algn="ctr"/>
            <a:r>
              <a:rPr lang="en-US" sz="4000" dirty="0">
                <a:solidFill>
                  <a:srgbClr val="FF0000"/>
                </a:solidFill>
              </a:rPr>
              <a:t>“But love your enemies, and do good, and lend, expecting nothing in return, and your reward will be great, and you will be sons of the Most High, for he is kind to the ungrateful and the evil.”</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1739"/>
            <a:ext cx="8915400" cy="3370153"/>
          </a:xfrm>
          <a:prstGeom prst="rect">
            <a:avLst/>
          </a:prstGeom>
        </p:spPr>
        <p:txBody>
          <a:bodyPr wrap="square">
            <a:spAutoFit/>
          </a:bodyPr>
          <a:lstStyle/>
          <a:p>
            <a:pPr algn="ctr"/>
            <a:r>
              <a:rPr lang="en-US" sz="3600" b="1" u="sng" dirty="0"/>
              <a:t>Proverbs 11:17 </a:t>
            </a:r>
            <a:endParaRPr lang="en-US" sz="3600" u="sng" dirty="0"/>
          </a:p>
          <a:p>
            <a:pPr algn="ctr"/>
            <a:r>
              <a:rPr lang="en-US" sz="3600" dirty="0"/>
              <a:t>“A man who is kind benefits himself, but a cruel man hurts himself.”</a:t>
            </a:r>
          </a:p>
          <a:p>
            <a:pPr algn="ctr"/>
            <a:endParaRPr lang="en-US" sz="3500" dirty="0"/>
          </a:p>
          <a:p>
            <a:pPr algn="ctr"/>
            <a:endParaRPr lang="en-US" sz="35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7150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Mark 10:46-52</a:t>
            </a:r>
            <a:endParaRPr lang="en-US" sz="4000" u="sng" dirty="0"/>
          </a:p>
          <a:p>
            <a:pPr algn="ctr"/>
            <a:r>
              <a:rPr lang="en-US" sz="4000" dirty="0"/>
              <a:t>46 Now they came to Jericho. As He went out of Jericho with His disciples and a great multitude, blind Bartimaeus, the son of Timaeus, sat by the road begging. 47 And when he heard that it was Jesus of Nazareth, he began to cry out and say, "Jesus, Son of David, have mercy on me!"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094524"/>
          </a:xfrm>
          <a:prstGeom prst="rect">
            <a:avLst/>
          </a:prstGeom>
        </p:spPr>
        <p:txBody>
          <a:bodyPr wrap="square">
            <a:spAutoFit/>
          </a:bodyPr>
          <a:lstStyle/>
          <a:p>
            <a:pPr algn="ctr"/>
            <a:r>
              <a:rPr lang="en-US" sz="4000" dirty="0"/>
              <a:t> 48 Then many warned him to be quiet; but he cried out all the more, "Son of David, have mercy on me!" 49 So Jesus stood still and commanded him to be called. Then they called the blind man, saying to him, "Be of good cheer. Rise, He is calling you." 50 And throwing aside his garment, he rose and came to Jesus. </a:t>
            </a:r>
          </a:p>
          <a:p>
            <a:pPr algn="ctr"/>
            <a:r>
              <a:rPr lang="en-US" sz="4000" dirty="0"/>
              <a:t> </a:t>
            </a:r>
          </a:p>
          <a:p>
            <a:pPr algn="ctr"/>
            <a:r>
              <a:rPr lang="en-US" sz="4000" dirty="0"/>
              <a:t> </a:t>
            </a:r>
          </a:p>
          <a:p>
            <a:pPr algn="ctr"/>
            <a:r>
              <a:rPr lang="en-US" sz="4000" dirty="0"/>
              <a:t> </a:t>
            </a:r>
          </a:p>
          <a:p>
            <a:pPr algn="ctr"/>
            <a:r>
              <a:rPr lang="en-US" sz="4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5632311"/>
          </a:xfrm>
          <a:prstGeom prst="rect">
            <a:avLst/>
          </a:prstGeom>
        </p:spPr>
        <p:txBody>
          <a:bodyPr wrap="square">
            <a:spAutoFit/>
          </a:bodyPr>
          <a:lstStyle/>
          <a:p>
            <a:pPr algn="ctr"/>
            <a:r>
              <a:rPr lang="en-US" sz="4000" dirty="0"/>
              <a:t> 51 So Jesus answered and said to him, </a:t>
            </a:r>
            <a:r>
              <a:rPr lang="en-US" sz="4000" dirty="0">
                <a:solidFill>
                  <a:srgbClr val="FF0000"/>
                </a:solidFill>
              </a:rPr>
              <a:t>"What do you want Me to do for you?" </a:t>
            </a:r>
            <a:r>
              <a:rPr lang="en-US" sz="4000" dirty="0"/>
              <a:t>The blind man said to Him, "</a:t>
            </a:r>
            <a:r>
              <a:rPr lang="en-US" sz="4000" dirty="0" err="1"/>
              <a:t>Rabboni</a:t>
            </a:r>
            <a:r>
              <a:rPr lang="en-US" sz="4000" dirty="0"/>
              <a:t>, that I may receive my sight." 52 Then Jesus said to him, </a:t>
            </a:r>
            <a:r>
              <a:rPr lang="en-US" sz="4000" dirty="0">
                <a:solidFill>
                  <a:srgbClr val="FF0000"/>
                </a:solidFill>
              </a:rPr>
              <a:t>"Go your way; your faith has made you well." </a:t>
            </a:r>
            <a:r>
              <a:rPr lang="en-US" sz="4000" dirty="0"/>
              <a:t>And immediately he received his sight and followed Jesus on the road.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323439"/>
          </a:xfrm>
          <a:prstGeom prst="rect">
            <a:avLst/>
          </a:prstGeom>
        </p:spPr>
        <p:txBody>
          <a:bodyPr wrap="square">
            <a:spAutoFit/>
          </a:bodyPr>
          <a:lstStyle/>
          <a:p>
            <a:pPr algn="ctr"/>
            <a:r>
              <a:rPr lang="en-US" sz="4000" b="1" dirty="0"/>
              <a:t>God shows kindness to all Mankind</a:t>
            </a:r>
            <a:endParaRPr lang="en-US" sz="4000" dirty="0"/>
          </a:p>
          <a:p>
            <a:pPr algn="ctr"/>
            <a:endParaRPr lang="en-US" sz="4000" dirty="0"/>
          </a:p>
        </p:txBody>
      </p:sp>
    </p:spTree>
    <p:extLst>
      <p:ext uri="{BB962C8B-B14F-4D97-AF65-F5344CB8AC3E}">
        <p14:creationId xmlns:p14="http://schemas.microsoft.com/office/powerpoint/2010/main" val="129312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7478970"/>
          </a:xfrm>
          <a:prstGeom prst="rect">
            <a:avLst/>
          </a:prstGeom>
        </p:spPr>
        <p:txBody>
          <a:bodyPr wrap="square">
            <a:spAutoFit/>
          </a:bodyPr>
          <a:lstStyle/>
          <a:p>
            <a:pPr algn="ctr"/>
            <a:r>
              <a:rPr lang="en-US" sz="4000" dirty="0"/>
              <a:t> </a:t>
            </a:r>
            <a:r>
              <a:rPr lang="en-US" sz="4000" b="1" u="sng" dirty="0"/>
              <a:t>Titus 3:4-6 </a:t>
            </a:r>
            <a:endParaRPr lang="en-US" sz="4000" u="sng" dirty="0"/>
          </a:p>
          <a:p>
            <a:pPr algn="ctr"/>
            <a:r>
              <a:rPr lang="en-US" sz="4000" dirty="0"/>
              <a:t>4 “But when the kindness of God our Savior and His love for mankind appeared, He saved us, 5 not on the basis of deeds which we have done in righteousness, but according to His mercy, by the washing of regeneration and renewing by the Holy Spirit, 6 whom He poured out upon us richly through Jesus Christ our Savior.”</a:t>
            </a:r>
          </a:p>
          <a:p>
            <a:pPr algn="ctr"/>
            <a:r>
              <a:rPr lang="en-US" sz="4000" dirty="0"/>
              <a:t> </a:t>
            </a:r>
          </a:p>
          <a:p>
            <a:pPr algn="ctr"/>
            <a:endParaRPr lang="en-US" sz="4000" dirty="0"/>
          </a:p>
        </p:txBody>
      </p:sp>
    </p:spTree>
    <p:extLst>
      <p:ext uri="{BB962C8B-B14F-4D97-AF65-F5344CB8AC3E}">
        <p14:creationId xmlns:p14="http://schemas.microsoft.com/office/powerpoint/2010/main" val="405334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4401205"/>
          </a:xfrm>
          <a:prstGeom prst="rect">
            <a:avLst/>
          </a:prstGeom>
        </p:spPr>
        <p:txBody>
          <a:bodyPr wrap="square">
            <a:spAutoFit/>
          </a:bodyPr>
          <a:lstStyle/>
          <a:p>
            <a:pPr algn="ctr"/>
            <a:r>
              <a:rPr lang="en-US" sz="4000" b="1" u="sng" dirty="0"/>
              <a:t>Romans 2:4 </a:t>
            </a:r>
            <a:endParaRPr lang="en-US" sz="4000" u="sng" dirty="0"/>
          </a:p>
          <a:p>
            <a:pPr algn="ctr"/>
            <a:r>
              <a:rPr lang="en-US" sz="4000" dirty="0"/>
              <a:t>Or do you despise the riches of His goodness, forbearance, and longsuffering, not knowing that the goodness of God leads you to repentance?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2852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323439"/>
          </a:xfrm>
          <a:prstGeom prst="rect">
            <a:avLst/>
          </a:prstGeom>
        </p:spPr>
        <p:txBody>
          <a:bodyPr wrap="square">
            <a:spAutoFit/>
          </a:bodyPr>
          <a:lstStyle/>
          <a:p>
            <a:pPr algn="ctr"/>
            <a:r>
              <a:rPr lang="en-US" sz="4000" b="1" dirty="0"/>
              <a:t>Expressions of God’s Kindness</a:t>
            </a:r>
            <a:endParaRPr lang="en-US" sz="4000" dirty="0"/>
          </a:p>
          <a:p>
            <a:pPr algn="ctr"/>
            <a:endParaRPr lang="en-US" sz="4000" dirty="0"/>
          </a:p>
        </p:txBody>
      </p:sp>
    </p:spTree>
    <p:extLst>
      <p:ext uri="{BB962C8B-B14F-4D97-AF65-F5344CB8AC3E}">
        <p14:creationId xmlns:p14="http://schemas.microsoft.com/office/powerpoint/2010/main" val="321040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938992"/>
          </a:xfrm>
          <a:prstGeom prst="rect">
            <a:avLst/>
          </a:prstGeom>
        </p:spPr>
        <p:txBody>
          <a:bodyPr wrap="square">
            <a:spAutoFit/>
          </a:bodyPr>
          <a:lstStyle/>
          <a:p>
            <a:pPr algn="ctr"/>
            <a:r>
              <a:rPr lang="en-US" sz="4000" b="1" dirty="0"/>
              <a:t>1. He Pardons us from our Sin</a:t>
            </a: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170799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4401205"/>
          </a:xfrm>
          <a:prstGeom prst="rect">
            <a:avLst/>
          </a:prstGeom>
        </p:spPr>
        <p:txBody>
          <a:bodyPr wrap="square">
            <a:spAutoFit/>
          </a:bodyPr>
          <a:lstStyle/>
          <a:p>
            <a:pPr algn="ctr"/>
            <a:r>
              <a:rPr lang="en-US" sz="4000" b="1" u="sng" dirty="0"/>
              <a:t>Ephesians 2:8-9</a:t>
            </a:r>
            <a:endParaRPr lang="en-US" sz="4000" u="sng" dirty="0"/>
          </a:p>
          <a:p>
            <a:pPr algn="ctr"/>
            <a:r>
              <a:rPr lang="en-US" sz="4000" dirty="0"/>
              <a:t>8 For by grace you have been saved through faith, and that not of yourselves; it is the gift of God, 9 not of works, lest anyone should boast.</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413082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2. He provides for our Needs </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Philippians 4:19</a:t>
            </a:r>
            <a:endParaRPr lang="en-US" sz="4000" u="sng" dirty="0"/>
          </a:p>
          <a:p>
            <a:pPr algn="ctr"/>
            <a:r>
              <a:rPr lang="en-US" sz="4000" dirty="0"/>
              <a:t>“And my God shall supply all your need according to His riches in glory by Christ Jesus.”</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41017"/>
            <a:ext cx="8915400" cy="2554545"/>
          </a:xfrm>
          <a:prstGeom prst="rect">
            <a:avLst/>
          </a:prstGeom>
        </p:spPr>
        <p:txBody>
          <a:bodyPr wrap="square">
            <a:spAutoFit/>
          </a:bodyPr>
          <a:lstStyle/>
          <a:p>
            <a:pPr algn="ctr"/>
            <a:r>
              <a:rPr lang="en-US" sz="4000" b="1" dirty="0"/>
              <a:t>3. In times of danger, He often protects Us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3785652"/>
          </a:xfrm>
          <a:prstGeom prst="rect">
            <a:avLst/>
          </a:prstGeom>
        </p:spPr>
        <p:txBody>
          <a:bodyPr wrap="square">
            <a:spAutoFit/>
          </a:bodyPr>
          <a:lstStyle/>
          <a:p>
            <a:pPr algn="ctr"/>
            <a:r>
              <a:rPr lang="en-US" sz="4000" b="1" u="sng" dirty="0"/>
              <a:t>Psalm 91:11</a:t>
            </a:r>
            <a:endParaRPr lang="en-US" sz="4000" u="sng" dirty="0"/>
          </a:p>
          <a:p>
            <a:pPr algn="ctr"/>
            <a:r>
              <a:rPr lang="en-US" sz="4000" dirty="0"/>
              <a:t>“For He shall give His angels charge over you, To keep you in all your ways.”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1938992"/>
          </a:xfrm>
          <a:prstGeom prst="rect">
            <a:avLst/>
          </a:prstGeom>
        </p:spPr>
        <p:txBody>
          <a:bodyPr wrap="square">
            <a:spAutoFit/>
          </a:bodyPr>
          <a:lstStyle/>
          <a:p>
            <a:pPr algn="ctr"/>
            <a:r>
              <a:rPr lang="en-US" sz="4000" b="1" dirty="0"/>
              <a:t>4. Every answered Prayer is an act of kindness on God’s Part</a:t>
            </a:r>
            <a:endParaRPr lang="en-US" sz="4000" dirty="0"/>
          </a:p>
          <a:p>
            <a:pPr algn="ctr"/>
            <a:r>
              <a:rPr lang="en-US" sz="4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u="sng" dirty="0"/>
              <a:t>John 14:13</a:t>
            </a:r>
            <a:endParaRPr lang="en-US" sz="4000" u="sng" dirty="0"/>
          </a:p>
          <a:p>
            <a:pPr algn="ctr"/>
            <a:r>
              <a:rPr lang="en-US" sz="4000" dirty="0">
                <a:solidFill>
                  <a:srgbClr val="FF0000"/>
                </a:solidFill>
              </a:rPr>
              <a:t>“And whatever you ask in My name, that I will do, that the Father may be glorified in the Son.”</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5. He Gives us the gift of Eternal Life</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0633680"/>
          </a:xfrm>
          <a:prstGeom prst="rect">
            <a:avLst/>
          </a:prstGeom>
        </p:spPr>
        <p:txBody>
          <a:bodyPr wrap="square">
            <a:spAutoFit/>
          </a:bodyPr>
          <a:lstStyle/>
          <a:p>
            <a:pPr algn="ctr"/>
            <a:r>
              <a:rPr lang="en-US" sz="3600" b="1" u="sng" dirty="0"/>
              <a:t>John 10:27-30</a:t>
            </a:r>
            <a:endParaRPr lang="en-US" sz="3600" u="sng" dirty="0"/>
          </a:p>
          <a:p>
            <a:pPr algn="ctr"/>
            <a:r>
              <a:rPr lang="en-US" sz="3600" dirty="0"/>
              <a:t>27 </a:t>
            </a:r>
            <a:r>
              <a:rPr lang="en-US" sz="3600" dirty="0">
                <a:solidFill>
                  <a:srgbClr val="FF0000"/>
                </a:solidFill>
              </a:rPr>
              <a:t>My sheep hear My voice, and I know them, and they follow Me. </a:t>
            </a:r>
            <a:r>
              <a:rPr lang="en-US" sz="3600" dirty="0"/>
              <a:t>28 </a:t>
            </a:r>
            <a:r>
              <a:rPr lang="en-US" sz="3600" dirty="0">
                <a:solidFill>
                  <a:srgbClr val="FF0000"/>
                </a:solidFill>
              </a:rPr>
              <a:t>And I give them eternal life, and they shall never perish; neither shall anyone snatch them out of My hand.</a:t>
            </a:r>
            <a:r>
              <a:rPr lang="en-US" sz="3600" dirty="0"/>
              <a:t> 29 </a:t>
            </a:r>
            <a:r>
              <a:rPr lang="en-US" sz="3600" dirty="0">
                <a:solidFill>
                  <a:srgbClr val="FF0000"/>
                </a:solidFill>
              </a:rPr>
              <a:t>My Father, who has given them to Me, is greater than all; and no one is able to snatch them out of My Father's hand. </a:t>
            </a:r>
            <a:r>
              <a:rPr lang="en-US" sz="3600" dirty="0"/>
              <a:t>30 </a:t>
            </a:r>
            <a:r>
              <a:rPr lang="en-US" sz="3600" dirty="0">
                <a:solidFill>
                  <a:srgbClr val="FF0000"/>
                </a:solidFill>
              </a:rPr>
              <a:t>I and My Father are one." </a:t>
            </a:r>
          </a:p>
          <a:p>
            <a:pPr algn="ctr"/>
            <a:r>
              <a:rPr lang="en-US" sz="3600" dirty="0"/>
              <a:t> </a:t>
            </a:r>
          </a:p>
          <a:p>
            <a:pPr algn="ctr"/>
            <a:r>
              <a:rPr lang="en-US" sz="3600" b="1" dirty="0"/>
              <a:t> </a:t>
            </a:r>
            <a:endParaRPr lang="en-US" sz="3600" dirty="0"/>
          </a:p>
          <a:p>
            <a:pPr algn="ctr"/>
            <a:r>
              <a:rPr lang="en-US" sz="3600" dirty="0"/>
              <a:t> </a:t>
            </a:r>
          </a:p>
          <a:p>
            <a:pPr algn="ctr"/>
            <a:r>
              <a:rPr lang="en-US" sz="3600" dirty="0"/>
              <a:t> </a:t>
            </a:r>
          </a:p>
          <a:p>
            <a:pPr algn="ctr"/>
            <a:r>
              <a:rPr lang="en-US" sz="3600" dirty="0"/>
              <a:t> </a:t>
            </a:r>
          </a:p>
          <a:p>
            <a:pPr algn="ctr"/>
            <a:r>
              <a:rPr lang="en-US" sz="3600" dirty="0"/>
              <a:t> </a:t>
            </a:r>
            <a:endParaRPr lang="en-US" sz="3600" b="1" dirty="0"/>
          </a:p>
          <a:p>
            <a:pPr algn="ctr"/>
            <a:endParaRPr lang="en-US" sz="3600" b="1" dirty="0"/>
          </a:p>
          <a:p>
            <a:pPr algn="ctr"/>
            <a:endParaRPr lang="en-US" sz="3600" b="1" dirty="0"/>
          </a:p>
          <a:p>
            <a:pPr algn="ctr"/>
            <a:endParaRPr lang="en-US" sz="3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 y="-30480"/>
            <a:ext cx="8686800" cy="3539430"/>
          </a:xfrm>
          <a:prstGeom prst="rect">
            <a:avLst/>
          </a:prstGeom>
          <a:noFill/>
        </p:spPr>
        <p:txBody>
          <a:bodyPr wrap="square" rtlCol="0">
            <a:spAutoFit/>
          </a:bodyPr>
          <a:lstStyle/>
          <a:p>
            <a:pPr algn="ctr"/>
            <a:r>
              <a:rPr lang="en-US" sz="3200" b="1" dirty="0"/>
              <a:t>The Kindness of Our Savior</a:t>
            </a:r>
            <a:endParaRPr lang="en-US" sz="3200" dirty="0"/>
          </a:p>
          <a:p>
            <a:pPr algn="ctr"/>
            <a:r>
              <a:rPr lang="en-US" sz="2800" b="1" dirty="0"/>
              <a:t>By Pastor Fee Soliven</a:t>
            </a:r>
            <a:endParaRPr lang="en-US" sz="2800" dirty="0"/>
          </a:p>
          <a:p>
            <a:pPr algn="ctr"/>
            <a:r>
              <a:rPr lang="en-US" sz="3200" b="1" dirty="0"/>
              <a:t>Titus 3:4-7</a:t>
            </a:r>
            <a:endParaRPr lang="en-US" sz="3200" dirty="0"/>
          </a:p>
          <a:p>
            <a:pPr algn="ctr"/>
            <a:r>
              <a:rPr lang="en-US" sz="3200" b="1" dirty="0"/>
              <a:t>Sunday Morning</a:t>
            </a:r>
            <a:endParaRPr lang="en-US" sz="3200" dirty="0"/>
          </a:p>
          <a:p>
            <a:pPr algn="ctr"/>
            <a:r>
              <a:rPr lang="en-US" sz="3200" b="1" dirty="0"/>
              <a:t>November 11, 2018</a:t>
            </a:r>
            <a:endParaRPr lang="en-US" sz="3200" dirty="0"/>
          </a:p>
          <a:p>
            <a:pPr algn="ctr"/>
            <a:r>
              <a:rPr lang="en-US" sz="3200" dirty="0"/>
              <a:t> </a:t>
            </a:r>
          </a:p>
          <a:p>
            <a:pPr algn="ctr"/>
            <a:endParaRPr lang="en-US" sz="3200" dirty="0"/>
          </a:p>
        </p:txBody>
      </p:sp>
      <p:pic>
        <p:nvPicPr>
          <p:cNvPr id="3" name="Picture 2">
            <a:extLst>
              <a:ext uri="{FF2B5EF4-FFF2-40B4-BE49-F238E27FC236}">
                <a16:creationId xmlns:a16="http://schemas.microsoft.com/office/drawing/2014/main" id="{729947D1-95FD-46FF-92B8-144DE4CBD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399"/>
            <a:ext cx="9144000" cy="4455851"/>
          </a:xfrm>
          <a:prstGeom prst="rect">
            <a:avLst/>
          </a:prstGeom>
        </p:spPr>
      </p:pic>
      <p:pic>
        <p:nvPicPr>
          <p:cNvPr id="9" name="Picture 8" descr="AGCF highest resolution.jpg"/>
          <p:cNvPicPr>
            <a:picLocks noChangeAspect="1"/>
          </p:cNvPicPr>
          <p:nvPr/>
        </p:nvPicPr>
        <p:blipFill>
          <a:blip r:embed="rId4" cstate="print"/>
          <a:stretch>
            <a:fillRect/>
          </a:stretch>
        </p:blipFill>
        <p:spPr>
          <a:xfrm>
            <a:off x="0" y="6073065"/>
            <a:ext cx="1094913" cy="82118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2554545"/>
          </a:xfrm>
          <a:prstGeom prst="rect">
            <a:avLst/>
          </a:prstGeom>
        </p:spPr>
        <p:txBody>
          <a:bodyPr wrap="square">
            <a:spAutoFit/>
          </a:bodyPr>
          <a:lstStyle/>
          <a:p>
            <a:pPr algn="ctr"/>
            <a:r>
              <a:rPr lang="en-US" sz="4000" b="1" dirty="0"/>
              <a:t>6. God keeps every Promise He makes</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6247864"/>
          </a:xfrm>
          <a:prstGeom prst="rect">
            <a:avLst/>
          </a:prstGeom>
        </p:spPr>
        <p:txBody>
          <a:bodyPr wrap="square">
            <a:spAutoFit/>
          </a:bodyPr>
          <a:lstStyle/>
          <a:p>
            <a:pPr algn="ctr"/>
            <a:r>
              <a:rPr lang="en-US" sz="4000" b="1" u="sng" dirty="0"/>
              <a:t>2 Corinthians 1:20-22</a:t>
            </a:r>
            <a:endParaRPr lang="en-US" sz="4000" u="sng" dirty="0"/>
          </a:p>
          <a:p>
            <a:pPr algn="ctr"/>
            <a:r>
              <a:rPr lang="en-US" sz="4000" dirty="0"/>
              <a:t>20 For all the promises of God in Him are Yes, and in Him Amen, to the glory of God through us. 21 Now He who establishes us with you in Christ and has anointed us is God, 22 who also has sealed us and given us the Spirit in our hearts as a guarantee.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dirty="0"/>
              <a:t> </a:t>
            </a:r>
            <a:r>
              <a:rPr lang="en-US" sz="4000" b="1" dirty="0"/>
              <a:t>7. He is Personally involved in our Lives</a:t>
            </a:r>
            <a:endParaRPr lang="en-US" sz="4000" dirty="0"/>
          </a:p>
          <a:p>
            <a:pPr algn="ctr"/>
            <a:r>
              <a:rPr lang="en-US" sz="4000" dirty="0"/>
              <a:t> </a:t>
            </a:r>
          </a:p>
          <a:p>
            <a:pPr algn="ctr"/>
            <a:endParaRPr lang="en-US" sz="4000" b="1" dirty="0"/>
          </a:p>
        </p:txBody>
      </p:sp>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DBCC3197-AE2F-475F-AE86-C95E492E55BA}"/>
                  </a:ext>
                </a:extLst>
              </p:cNvPr>
              <p:cNvGraphicFramePr>
                <a:graphicFrameLocks noChangeAspect="1"/>
              </p:cNvGraphicFramePr>
              <p:nvPr>
                <p:extLst>
                  <p:ext uri="{D42A27DB-BD31-4B8C-83A1-F6EECF244321}">
                    <p14:modId xmlns:p14="http://schemas.microsoft.com/office/powerpoint/2010/main" val="2785181017"/>
                  </p:ext>
                </p:extLst>
              </p:nvPr>
            </p:nvGraphicFramePr>
            <p:xfrm>
              <a:off x="-2385874" y="5938647"/>
              <a:ext cx="2286000" cy="1714500"/>
            </p:xfrm>
            <a:graphic>
              <a:graphicData uri="http://schemas.microsoft.com/office/powerpoint/2016/slidezoom">
                <pslz:sldZm>
                  <pslz:sldZmObj sldId="718" cId="3963039648">
                    <pslz:zmPr id="{A7FD9D8C-3EF0-4F2F-BE5B-0FEC1944F7E7}"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4" name="Slide Zoom 3">
                <a:hlinkClick r:id="rId3" action="ppaction://hlinksldjump"/>
                <a:extLst>
                  <a:ext uri="{FF2B5EF4-FFF2-40B4-BE49-F238E27FC236}">
                    <a16:creationId xmlns:a16="http://schemas.microsoft.com/office/drawing/2014/main" id="{DBCC3197-AE2F-475F-AE86-C95E492E55BA}"/>
                  </a:ext>
                </a:extLst>
              </p:cNvPr>
              <p:cNvPicPr>
                <a:picLocks noGrp="1" noRot="1" noChangeAspect="1" noMove="1" noResize="1" noEditPoints="1" noAdjustHandles="1" noChangeArrowheads="1" noChangeShapeType="1"/>
              </p:cNvPicPr>
              <p:nvPr/>
            </p:nvPicPr>
            <p:blipFill>
              <a:blip r:embed="rId4"/>
              <a:stretch>
                <a:fillRect/>
              </a:stretch>
            </p:blipFill>
            <p:spPr>
              <a:xfrm>
                <a:off x="-2385874" y="5938647"/>
                <a:ext cx="2286000" cy="1714500"/>
              </a:xfrm>
              <a:prstGeom prst="rect">
                <a:avLst/>
              </a:prstGeom>
              <a:ln w="3175">
                <a:solidFill>
                  <a:prstClr val="ltGray"/>
                </a:solidFill>
              </a:ln>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1 Peter 5:6-7</a:t>
            </a:r>
            <a:endParaRPr lang="en-US" sz="4000" u="sng" dirty="0"/>
          </a:p>
          <a:p>
            <a:pPr algn="ctr"/>
            <a:r>
              <a:rPr lang="en-US" sz="4000" dirty="0"/>
              <a:t>6 Therefore humble yourselves under the mighty hand of God, that He may exalt you in due time, 7 casting all your care upon Him, for He cares for you. </a:t>
            </a:r>
          </a:p>
          <a:p>
            <a:pPr algn="ctr"/>
            <a:r>
              <a:rPr lang="en-US" sz="4000" dirty="0"/>
              <a:t> </a:t>
            </a:r>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323713"/>
          </a:xfrm>
          <a:prstGeom prst="rect">
            <a:avLst/>
          </a:prstGeom>
        </p:spPr>
        <p:txBody>
          <a:bodyPr wrap="square">
            <a:spAutoFit/>
          </a:bodyPr>
          <a:lstStyle/>
          <a:p>
            <a:pPr algn="ctr"/>
            <a:r>
              <a:rPr lang="en-US" sz="3600" b="1" dirty="0"/>
              <a:t>8. We have the Promise of His presence with Us</a:t>
            </a:r>
            <a:endParaRPr lang="en-US" sz="3600" dirty="0"/>
          </a:p>
          <a:p>
            <a:pPr algn="ctr"/>
            <a:r>
              <a:rPr lang="en-US" sz="3600" dirty="0"/>
              <a:t>  </a:t>
            </a:r>
          </a:p>
          <a:p>
            <a:pPr algn="ctr"/>
            <a:endParaRPr lang="en-US" sz="37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3170099"/>
          </a:xfrm>
          <a:prstGeom prst="rect">
            <a:avLst/>
          </a:prstGeom>
        </p:spPr>
        <p:txBody>
          <a:bodyPr wrap="square">
            <a:spAutoFit/>
          </a:bodyPr>
          <a:lstStyle/>
          <a:p>
            <a:pPr algn="ctr"/>
            <a:r>
              <a:rPr lang="en-US" sz="4000" b="1" u="sng" dirty="0"/>
              <a:t>Hebrews 13:5</a:t>
            </a:r>
            <a:endParaRPr lang="en-US" sz="4000" u="sng" dirty="0"/>
          </a:p>
          <a:p>
            <a:pPr algn="ctr"/>
            <a:r>
              <a:rPr lang="en-US" sz="4000" dirty="0"/>
              <a:t>“For He Himself has said, ‘I will never desert you, nor will I ever forsake you.’”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Proverbs 19:22</a:t>
            </a:r>
            <a:r>
              <a:rPr lang="en-US" sz="4000" u="sng" dirty="0"/>
              <a:t> </a:t>
            </a:r>
          </a:p>
          <a:p>
            <a:pPr algn="ctr"/>
            <a:r>
              <a:rPr lang="en-US" sz="4000" dirty="0"/>
              <a:t>“What is desirable in a man is his kindness.”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345752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Proverbs 3:3</a:t>
            </a:r>
            <a:r>
              <a:rPr lang="en-US" sz="4000" u="sng" dirty="0"/>
              <a:t> </a:t>
            </a:r>
          </a:p>
          <a:p>
            <a:pPr algn="ctr"/>
            <a:r>
              <a:rPr lang="en-US" sz="4000" dirty="0"/>
              <a:t>“Do not let kindness and truth leave you; bind them around your neck, write them on the tablet of your heart.” </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81896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Zechariah 7:9</a:t>
            </a:r>
            <a:r>
              <a:rPr lang="en-US" sz="4000" u="sng" dirty="0"/>
              <a:t> </a:t>
            </a:r>
          </a:p>
          <a:p>
            <a:pPr algn="ctr"/>
            <a:r>
              <a:rPr lang="en-US" sz="4000" dirty="0"/>
              <a:t>“Thus has the LORD of hosts said, ‘Dispense true justice and practice kindness and compassion each to his brother.’” </a:t>
            </a:r>
          </a:p>
          <a:p>
            <a:pPr algn="ctr"/>
            <a:r>
              <a:rPr lang="en-US" sz="4000" dirty="0"/>
              <a:t>  </a:t>
            </a:r>
          </a:p>
          <a:p>
            <a:pPr algn="ctr"/>
            <a:endParaRPr lang="en-US" sz="4000" dirty="0"/>
          </a:p>
        </p:txBody>
      </p:sp>
    </p:spTree>
    <p:extLst>
      <p:ext uri="{BB962C8B-B14F-4D97-AF65-F5344CB8AC3E}">
        <p14:creationId xmlns:p14="http://schemas.microsoft.com/office/powerpoint/2010/main" val="365401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1172289"/>
          </a:xfrm>
          <a:prstGeom prst="rect">
            <a:avLst/>
          </a:prstGeom>
        </p:spPr>
        <p:txBody>
          <a:bodyPr wrap="square">
            <a:spAutoFit/>
          </a:bodyPr>
          <a:lstStyle/>
          <a:p>
            <a:pPr algn="ctr"/>
            <a:r>
              <a:rPr lang="en-US" sz="4000" b="1" u="sng" dirty="0"/>
              <a:t>1 Peter 2:3</a:t>
            </a:r>
            <a:r>
              <a:rPr lang="en-US" sz="4000" u="sng" dirty="0"/>
              <a:t> </a:t>
            </a:r>
          </a:p>
          <a:p>
            <a:pPr algn="ctr"/>
            <a:r>
              <a:rPr lang="en-US" sz="4000" dirty="0"/>
              <a:t>“If you have tasted the kindness of the Lord.” </a:t>
            </a:r>
          </a:p>
          <a:p>
            <a:pPr algn="ctr"/>
            <a:r>
              <a:rPr lang="en-US" sz="4000" dirty="0"/>
              <a:t> </a:t>
            </a:r>
          </a:p>
          <a:p>
            <a:pPr algn="ctr"/>
            <a:r>
              <a:rPr lang="en-US" sz="4000" b="1" dirty="0"/>
              <a:t> </a:t>
            </a:r>
            <a:endParaRPr lang="en-US" sz="4000" dirty="0"/>
          </a:p>
          <a:p>
            <a:pPr algn="ctr"/>
            <a:r>
              <a:rPr lang="en-US" sz="4000" dirty="0"/>
              <a:t> </a:t>
            </a:r>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lvl="0" algn="ctr">
              <a:defRPr/>
            </a:pPr>
            <a:endParaRPr lang="en-US" sz="4000" dirty="0">
              <a:solidFill>
                <a:prstClr val="black"/>
              </a:solidFill>
              <a:latin typeface="Calibri"/>
            </a:endParaRP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8100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700" b="1" dirty="0"/>
              <a:t> </a:t>
            </a:r>
            <a:r>
              <a:rPr lang="en-US" sz="3700" b="1" u="sng" dirty="0"/>
              <a:t>Titus 3:4-7</a:t>
            </a:r>
            <a:endParaRPr lang="en-US" sz="3700" u="sng" dirty="0"/>
          </a:p>
          <a:p>
            <a:pPr algn="ctr"/>
            <a:r>
              <a:rPr lang="en-US" sz="3700" dirty="0"/>
              <a:t>4 But when the kindness and the love of God our Savior toward man appeared, 5 not by works of righteousness which we have done, but according to His mercy He saved us, through the washing of regeneration and renewing of the Holy Spirit, 6 whom He poured out on us abundantly through Jesus Christ our Savior, 7 that having been justified by His grace we should become heirs according to the hope of eternal life. </a:t>
            </a:r>
          </a:p>
          <a:p>
            <a:pPr algn="ctr"/>
            <a:endParaRPr kumimoji="0" lang="en-US" sz="37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1691981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1. Are your interactions with your family kind?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2. Why is the home often the most difficult place to practice kindness?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827741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3. What would your home look like if everyone was kind to one another?</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Arial"/>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a:cs typeface="Arial"/>
              </a:rPr>
              <a:t> </a:t>
            </a:r>
            <a:endParaRPr kumimoji="0" lang="en-US" sz="4000" b="0" i="0" u="none" strike="noStrike" kern="1200" cap="none" spc="0" normalizeH="0" baseline="0" noProof="0" dirty="0">
              <a:ln>
                <a:noFill/>
              </a:ln>
              <a:solidFill>
                <a:srgbClr val="FFFFFF"/>
              </a:solidFill>
              <a:effectLst/>
              <a:uLnTx/>
              <a:uFillTx/>
              <a:latin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3951262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746760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Do you think you are a kind person? </a:t>
            </a:r>
            <a:endParaRPr lang="en-US" sz="4000" dirty="0"/>
          </a:p>
          <a:p>
            <a:pPr algn="ctr"/>
            <a:r>
              <a:rPr lang="en-US" sz="4000" b="1" dirty="0"/>
              <a:t> </a:t>
            </a:r>
            <a:endParaRPr lang="en-US" sz="4000" dirty="0"/>
          </a:p>
          <a:p>
            <a:pPr algn="ctr"/>
            <a:r>
              <a:rPr lang="en-US" sz="4000" dirty="0"/>
              <a:t> </a:t>
            </a:r>
          </a:p>
          <a:p>
            <a:pPr lvl="0" algn="ctr" fontAlgn="base">
              <a:spcBef>
                <a:spcPct val="0"/>
              </a:spcBef>
              <a:spcAft>
                <a:spcPct val="0"/>
              </a:spcAf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4869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kumimoji="0" lang="en-US" sz="4000" b="0" i="0" u="none" strike="noStrike" kern="1200" cap="none" spc="0" normalizeH="0" baseline="0" noProof="0" dirty="0">
                <a:ln>
                  <a:noFill/>
                </a:ln>
                <a:solidFill>
                  <a:srgbClr val="FFFFFF"/>
                </a:solidFill>
                <a:effectLst/>
                <a:uLnTx/>
                <a:uFillTx/>
                <a:latin typeface="Arial"/>
                <a:ea typeface="+mn-ea"/>
                <a:cs typeface="Arial"/>
              </a:rPr>
              <a:t> </a:t>
            </a:r>
            <a:r>
              <a:rPr lang="en-US" sz="4000" b="1" dirty="0"/>
              <a:t>Would those who are closest to you agree with your assessment?</a:t>
            </a:r>
            <a:endParaRPr lang="en-US" sz="4000" dirty="0"/>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937510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2554545"/>
          </a:xfrm>
          <a:prstGeom prst="rect">
            <a:avLst/>
          </a:prstGeom>
        </p:spPr>
        <p:txBody>
          <a:bodyPr wrap="square">
            <a:spAutoFit/>
          </a:bodyPr>
          <a:lstStyle/>
          <a:p>
            <a:pPr algn="ctr"/>
            <a:r>
              <a:rPr lang="en-US" sz="4000" b="1" u="sng" dirty="0"/>
              <a:t>Proverbs 11:17 </a:t>
            </a:r>
            <a:endParaRPr lang="en-US" sz="4000" u="sng" dirty="0"/>
          </a:p>
          <a:p>
            <a:pPr algn="ctr"/>
            <a:r>
              <a:rPr lang="en-US" sz="4000" dirty="0"/>
              <a:t>“A man who is kind benefits himself, but a cruel man hurts himself.”</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936"/>
            <a:ext cx="8915400" cy="4401205"/>
          </a:xfrm>
          <a:prstGeom prst="rect">
            <a:avLst/>
          </a:prstGeom>
        </p:spPr>
        <p:txBody>
          <a:bodyPr wrap="square">
            <a:spAutoFit/>
          </a:bodyPr>
          <a:lstStyle/>
          <a:p>
            <a:pPr algn="ctr"/>
            <a:r>
              <a:rPr lang="en-US" sz="4000" b="1" u="sng" dirty="0"/>
              <a:t>Galatians 5:22-23</a:t>
            </a:r>
            <a:endParaRPr lang="en-US" sz="4000" u="sng" dirty="0"/>
          </a:p>
          <a:p>
            <a:pPr algn="ctr"/>
            <a:r>
              <a:rPr lang="en-US" sz="4000" dirty="0"/>
              <a:t>“But the fruit of the Spirit is love, joy, peace, patience, kindness, goodness, faithfulness, gentleness, self control.” </a:t>
            </a:r>
          </a:p>
          <a:p>
            <a:pPr algn="ctr"/>
            <a:r>
              <a:rPr lang="en-US" sz="4000" dirty="0"/>
              <a:t> </a:t>
            </a:r>
          </a:p>
          <a:p>
            <a:pPr algn="ctr"/>
            <a:r>
              <a:rPr lang="en-US" sz="4000" dirty="0"/>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4401205"/>
          </a:xfrm>
          <a:prstGeom prst="rect">
            <a:avLst/>
          </a:prstGeom>
        </p:spPr>
        <p:txBody>
          <a:bodyPr wrap="square">
            <a:spAutoFit/>
          </a:bodyPr>
          <a:lstStyle/>
          <a:p>
            <a:pPr algn="ctr"/>
            <a:r>
              <a:rPr lang="en-US" sz="4000" b="1" u="sng" dirty="0"/>
              <a:t>Ephesians 4:32 </a:t>
            </a:r>
            <a:endParaRPr lang="en-US" sz="4000" u="sng" dirty="0"/>
          </a:p>
          <a:p>
            <a:pPr algn="ctr"/>
            <a:r>
              <a:rPr lang="en-US" sz="4000" dirty="0"/>
              <a:t>“Be kind to one another, tender-hearted, forgiving each other, just as God in Christ also has forgiven you.” </a:t>
            </a:r>
          </a:p>
          <a:p>
            <a:pPr algn="ctr"/>
            <a:r>
              <a:rPr lang="en-US" sz="4000" dirty="0"/>
              <a:t>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21653</TotalTime>
  <Words>813</Words>
  <Application>Microsoft Office PowerPoint</Application>
  <PresentationFormat>On-screen Show (4:3)</PresentationFormat>
  <Paragraphs>138</Paragraphs>
  <Slides>43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1366</cp:revision>
  <dcterms:created xsi:type="dcterms:W3CDTF">2013-06-05T21:04:28Z</dcterms:created>
  <dcterms:modified xsi:type="dcterms:W3CDTF">2018-11-11T07:11:30Z</dcterms:modified>
</cp:coreProperties>
</file>