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45"/>
  </p:notesMasterIdLst>
  <p:sldIdLst>
    <p:sldId id="929" r:id="rId4"/>
    <p:sldId id="698" r:id="rId5"/>
    <p:sldId id="258" r:id="rId6"/>
    <p:sldId id="894" r:id="rId7"/>
    <p:sldId id="617" r:id="rId8"/>
    <p:sldId id="840" r:id="rId9"/>
    <p:sldId id="841" r:id="rId10"/>
    <p:sldId id="842" r:id="rId11"/>
    <p:sldId id="843" r:id="rId12"/>
    <p:sldId id="848" r:id="rId13"/>
    <p:sldId id="844" r:id="rId14"/>
    <p:sldId id="846" r:id="rId15"/>
    <p:sldId id="847" r:id="rId16"/>
    <p:sldId id="615" r:id="rId17"/>
    <p:sldId id="882" r:id="rId18"/>
    <p:sldId id="883" r:id="rId19"/>
    <p:sldId id="259" r:id="rId20"/>
    <p:sldId id="884" r:id="rId21"/>
    <p:sldId id="838" r:id="rId22"/>
    <p:sldId id="839" r:id="rId23"/>
    <p:sldId id="616" r:id="rId24"/>
    <p:sldId id="885" r:id="rId25"/>
    <p:sldId id="806" r:id="rId26"/>
    <p:sldId id="807" r:id="rId27"/>
    <p:sldId id="260" r:id="rId28"/>
    <p:sldId id="704" r:id="rId29"/>
    <p:sldId id="706" r:id="rId30"/>
    <p:sldId id="707" r:id="rId31"/>
    <p:sldId id="908" r:id="rId32"/>
    <p:sldId id="909" r:id="rId33"/>
    <p:sldId id="910" r:id="rId34"/>
    <p:sldId id="911" r:id="rId35"/>
    <p:sldId id="912" r:id="rId36"/>
    <p:sldId id="913" r:id="rId37"/>
    <p:sldId id="914" r:id="rId38"/>
    <p:sldId id="915" r:id="rId39"/>
    <p:sldId id="916" r:id="rId40"/>
    <p:sldId id="917" r:id="rId41"/>
    <p:sldId id="918" r:id="rId42"/>
    <p:sldId id="919" r:id="rId43"/>
    <p:sldId id="298"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35" autoAdjust="0"/>
    <p:restoredTop sz="94660"/>
  </p:normalViewPr>
  <p:slideViewPr>
    <p:cSldViewPr>
      <p:cViewPr varScale="1">
        <p:scale>
          <a:sx n="114" d="100"/>
          <a:sy n="114" d="100"/>
        </p:scale>
        <p:origin x="1506"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heme" Target="theme/theme1.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11/14/2018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627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6787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1894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11/14/2018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11/14/2018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11/14/2018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11/14/2018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11/14/2018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11/14/2018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11/14/2018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6B80C8-9C17-4C8D-80FA-039A6827A3A1}" type="datetimeFigureOut">
              <a:rPr lang="en-US" smtClean="0">
                <a:solidFill>
                  <a:prstClr val="black">
                    <a:tint val="75000"/>
                  </a:prstClr>
                </a:solidFill>
              </a:rPr>
              <a:pPr/>
              <a:t>11/14/2018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prstClr val="black">
                    <a:tint val="75000"/>
                  </a:prstClr>
                </a:solidFill>
              </a:rPr>
              <a:pPr/>
              <a:t>11/14/2018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prstClr val="black">
                    <a:tint val="75000"/>
                  </a:prstClr>
                </a:solidFill>
              </a:rPr>
              <a:pPr/>
              <a:t>11/14/2018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11/14/2018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11/14/2018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11/14/2018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11/14/2018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11/14/2018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11/14/2018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11/14/2018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11/14/2018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11/14/2018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11/14/2018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11/14/2018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11/14/2018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11/14/2018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11/14/2018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11/14/2018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11/14/2018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11/14/2018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11/14/2018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11/14/2018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11/14/2018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11/14/2018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11/14/2018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11/14/2018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11/14/2018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6B80C8-9C17-4C8D-80FA-039A6827A3A1}" type="datetimeFigureOut">
              <a:rPr lang="en-US" smtClean="0">
                <a:solidFill>
                  <a:prstClr val="black">
                    <a:tint val="75000"/>
                  </a:prstClr>
                </a:solidFill>
              </a:rPr>
              <a:pPr/>
              <a:t>11/14/2018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11/14/2018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14053389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78970"/>
          </a:xfrm>
          <a:prstGeom prst="rect">
            <a:avLst/>
          </a:prstGeom>
        </p:spPr>
        <p:txBody>
          <a:bodyPr wrap="square">
            <a:spAutoFit/>
          </a:bodyPr>
          <a:lstStyle/>
          <a:p>
            <a:pPr algn="ctr"/>
            <a:r>
              <a:rPr lang="en-US" sz="4000" b="1" dirty="0"/>
              <a:t>41 Then He took the child by the hand, and said to her, </a:t>
            </a:r>
            <a:r>
              <a:rPr lang="en-US" sz="4000" b="1" dirty="0">
                <a:solidFill>
                  <a:srgbClr val="FF0000"/>
                </a:solidFill>
              </a:rPr>
              <a:t>"Talitha, </a:t>
            </a:r>
            <a:r>
              <a:rPr lang="en-US" sz="4000" b="1" dirty="0" err="1">
                <a:solidFill>
                  <a:srgbClr val="FF0000"/>
                </a:solidFill>
              </a:rPr>
              <a:t>cumi</a:t>
            </a:r>
            <a:r>
              <a:rPr lang="en-US" sz="4000" b="1" dirty="0">
                <a:solidFill>
                  <a:srgbClr val="FF0000"/>
                </a:solidFill>
              </a:rPr>
              <a:t>," </a:t>
            </a:r>
            <a:r>
              <a:rPr lang="en-US" sz="4000" b="1" dirty="0"/>
              <a:t>which is translated, </a:t>
            </a:r>
            <a:r>
              <a:rPr lang="en-US" sz="4000" b="1" dirty="0">
                <a:solidFill>
                  <a:srgbClr val="FF0000"/>
                </a:solidFill>
              </a:rPr>
              <a:t>"Little girl, I say to you, arise." </a:t>
            </a:r>
            <a:r>
              <a:rPr lang="en-US" sz="4000" b="1" dirty="0"/>
              <a:t>42 Immediately the girl arose and walked, for she was twelve years of age. And they were overcome with great amazement. 43 But He commanded them strictly that no one should know it, and said that something should be given her to eat.</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870371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21 Now when Jesus had crossed over again by boat to the other side, a great multitude gathered to Him; and He was by the sea.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57011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dirty="0"/>
              <a:t>22 And behold, one of the rulers of the synagogue came, Jairus by name. And when he saw Him, he fell at His feet 23 and begged Him earnestly, saying, "My little daughter lies at the point of death. Come and lay Your hands on her, that she may be healed, and she will live." 24 So Jesus went with him, and a great multitude followed Him and thronged Him.</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169266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b="1" dirty="0"/>
              <a:t>25 Now a certain woman had a flow of blood for twelve years, 26 and had suffered many things from many physicians. She had spent all that she had and was no better, but rather grew worse. </a:t>
            </a:r>
            <a:endParaRPr lang="en-US" sz="4000" dirty="0"/>
          </a:p>
          <a:p>
            <a:pPr algn="ctr"/>
            <a:r>
              <a:rPr lang="en-US" sz="4000" dirty="0">
                <a:solidFill>
                  <a:srgbClr val="FF0000"/>
                </a:solidFill>
              </a:rPr>
              <a:t> </a:t>
            </a:r>
          </a:p>
          <a:p>
            <a:pPr algn="ctr"/>
            <a:r>
              <a:rPr lang="en-US" sz="4000" dirty="0"/>
              <a:t>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43888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8408"/>
            <a:ext cx="8915400" cy="6247864"/>
          </a:xfrm>
          <a:prstGeom prst="rect">
            <a:avLst/>
          </a:prstGeom>
        </p:spPr>
        <p:txBody>
          <a:bodyPr wrap="square">
            <a:spAutoFit/>
          </a:bodyPr>
          <a:lstStyle/>
          <a:p>
            <a:pPr algn="ctr"/>
            <a:r>
              <a:rPr lang="en-US" sz="4000" b="1" u="sng" dirty="0"/>
              <a:t>Leviticus 15:25-27</a:t>
            </a:r>
            <a:endParaRPr lang="en-US" sz="4000" u="sng" dirty="0"/>
          </a:p>
          <a:p>
            <a:pPr algn="ctr"/>
            <a:r>
              <a:rPr lang="en-US" sz="4000" dirty="0"/>
              <a:t>25'If a woman has a discharge of blood for many days, other than at the time of her customary impurity, or if it runs beyond her usual time of impurity, all the days of her unclean discharge shall be as the days of her customary impurity. She shall be unclean. </a:t>
            </a:r>
          </a:p>
          <a:p>
            <a:pPr algn="ctr"/>
            <a:r>
              <a:rPr lang="en-US" sz="4000" dirty="0"/>
              <a:t> </a:t>
            </a:r>
          </a:p>
          <a:p>
            <a:pPr algn="ctr"/>
            <a:endParaRPr lang="en-US" sz="4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8710077"/>
          </a:xfrm>
          <a:prstGeom prst="rect">
            <a:avLst/>
          </a:prstGeom>
        </p:spPr>
        <p:txBody>
          <a:bodyPr wrap="square">
            <a:spAutoFit/>
          </a:bodyPr>
          <a:lstStyle/>
          <a:p>
            <a:pPr algn="ctr"/>
            <a:r>
              <a:rPr lang="en-US" sz="4000" dirty="0"/>
              <a:t>26 Every bed on which she lies all the days of her discharge shall be to her as the bed of her impurity; and whatever she sits on shall be unclean, as the uncleanness of her impurity. 27 Whoever touches those things shall be unclean; he shall wash his clothes and bathe in water, and be unclean until evening. </a:t>
            </a:r>
          </a:p>
          <a:p>
            <a:pPr algn="ctr"/>
            <a:r>
              <a:rPr lang="en-US" sz="4000" dirty="0"/>
              <a:t> </a:t>
            </a:r>
          </a:p>
          <a:p>
            <a:pPr algn="ctr"/>
            <a:endParaRPr lang="en-US" sz="4000" b="1" dirty="0">
              <a:solidFill>
                <a:srgbClr val="FF0000"/>
              </a:solidFill>
            </a:endParaRPr>
          </a:p>
          <a:p>
            <a:pPr algn="ctr"/>
            <a:endParaRPr lang="en-US" sz="4000" b="1" dirty="0">
              <a:solidFill>
                <a:srgbClr val="FF0000"/>
              </a:solidFill>
            </a:endParaRPr>
          </a:p>
          <a:p>
            <a:pPr algn="ctr"/>
            <a:r>
              <a:rPr lang="en-US" sz="4000" b="1" dirty="0">
                <a:solidFill>
                  <a:srgbClr val="FF0000"/>
                </a:solidFill>
              </a:rPr>
              <a:t> </a:t>
            </a:r>
          </a:p>
          <a:p>
            <a:pPr algn="ctr"/>
            <a:r>
              <a:rPr lang="en-US" sz="4000" b="1" dirty="0">
                <a:solidFill>
                  <a:srgbClr val="FF0000"/>
                </a:solidFill>
              </a:rPr>
              <a:t> </a:t>
            </a:r>
          </a:p>
          <a:p>
            <a:pPr algn="ctr"/>
            <a:endParaRPr lang="en-US" sz="4000" dirty="0"/>
          </a:p>
        </p:txBody>
      </p:sp>
    </p:spTree>
    <p:extLst>
      <p:ext uri="{BB962C8B-B14F-4D97-AF65-F5344CB8AC3E}">
        <p14:creationId xmlns:p14="http://schemas.microsoft.com/office/powerpoint/2010/main" val="3368143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dirty="0"/>
              <a:t>27 When she heard about Jesus, she came behind Him in the crowd and touched His garment; 28 for she said, "If only I may touch His clothes, I shall be made well."</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227801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247864"/>
          </a:xfrm>
          <a:prstGeom prst="rect">
            <a:avLst/>
          </a:prstGeom>
        </p:spPr>
        <p:txBody>
          <a:bodyPr wrap="square">
            <a:spAutoFit/>
          </a:bodyPr>
          <a:lstStyle/>
          <a:p>
            <a:pPr algn="ctr"/>
            <a:r>
              <a:rPr lang="en-US" sz="4000" b="1" u="sng" dirty="0"/>
              <a:t>Acts 19:11-12</a:t>
            </a:r>
            <a:endParaRPr lang="en-US" sz="4000" u="sng" dirty="0"/>
          </a:p>
          <a:p>
            <a:pPr algn="ctr"/>
            <a:r>
              <a:rPr lang="en-US" sz="4000" dirty="0"/>
              <a:t>11 Now God worked unusual miracles by the hands of Paul, 12 so that even handkerchiefs or aprons were brought from his body to the sick, and the diseases left them and the evil spirits went out of them.</a:t>
            </a:r>
          </a:p>
          <a:p>
            <a:pPr algn="ctr"/>
            <a:r>
              <a:rPr lang="en-US" sz="4000" b="1" dirty="0"/>
              <a:t> </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b="1" dirty="0"/>
              <a:t>1 Then they came to the other side of the sea, to the country of the Gadarenes.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pic>
        <p:nvPicPr>
          <p:cNvPr id="4" name="Picture 3" descr="A picture containing person, man&#10;&#10;Description automatically generated">
            <a:extLst>
              <a:ext uri="{FF2B5EF4-FFF2-40B4-BE49-F238E27FC236}">
                <a16:creationId xmlns:a16="http://schemas.microsoft.com/office/drawing/2014/main" id="{2DBF40AC-6FDD-477A-B505-42414BB256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099860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u="sng" dirty="0"/>
              <a:t>Acts 1:8</a:t>
            </a:r>
            <a:endParaRPr lang="en-US" sz="4000" u="sng" dirty="0"/>
          </a:p>
          <a:p>
            <a:pPr algn="ctr"/>
            <a:r>
              <a:rPr lang="en-US" sz="4000" dirty="0"/>
              <a:t>“But you shall receive power when the Holy Spirit has come upon you; and you shall be witnesses to Me in Jerusalem, and in all Judea and Samaria, and to the end of the earth."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pic>
        <p:nvPicPr>
          <p:cNvPr id="5" name="Picture 4" descr="A bowl of fruit on a plate&#10;&#10;Description automatically generated">
            <a:extLst>
              <a:ext uri="{FF2B5EF4-FFF2-40B4-BE49-F238E27FC236}">
                <a16:creationId xmlns:a16="http://schemas.microsoft.com/office/drawing/2014/main" id="{0BCC2C61-F894-4E32-8C39-28FEC5A738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Tree>
    <p:extLst>
      <p:ext uri="{BB962C8B-B14F-4D97-AF65-F5344CB8AC3E}">
        <p14:creationId xmlns:p14="http://schemas.microsoft.com/office/powerpoint/2010/main" val="1540380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dirty="0"/>
              <a:t>29 Immediately the fountain of her blood was dried up, and she felt in her body that she was healed of the affliction. </a:t>
            </a:r>
            <a:endParaRPr lang="en-US" sz="4000" dirty="0"/>
          </a:p>
          <a:p>
            <a:pPr algn="ctr"/>
            <a:r>
              <a:rPr lang="en-US" sz="4000" b="1" dirty="0"/>
              <a:t> </a:t>
            </a:r>
            <a:endParaRPr lang="en-US" sz="4000" dirty="0"/>
          </a:p>
          <a:p>
            <a:pPr algn="ctr"/>
            <a:endParaRPr lang="en-US" sz="4000" dirty="0">
              <a:solidFill>
                <a:srgbClr val="FF0000"/>
              </a:solidFill>
            </a:endParaRPr>
          </a:p>
          <a:p>
            <a:pPr algn="ctr"/>
            <a:r>
              <a:rPr lang="en-US" sz="4000" b="1" dirty="0">
                <a:solidFill>
                  <a:srgbClr val="FF0000"/>
                </a:solidFill>
              </a:rPr>
              <a:t> </a:t>
            </a:r>
            <a:endParaRPr lang="en-US" sz="4000" dirty="0">
              <a:solidFill>
                <a:srgbClr val="FF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9226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5632311"/>
          </a:xfrm>
          <a:prstGeom prst="rect">
            <a:avLst/>
          </a:prstGeom>
        </p:spPr>
        <p:txBody>
          <a:bodyPr wrap="square">
            <a:spAutoFit/>
          </a:bodyPr>
          <a:lstStyle/>
          <a:p>
            <a:pPr algn="ctr"/>
            <a:r>
              <a:rPr lang="en-US" sz="4000" b="1" dirty="0"/>
              <a:t>30 And Jesus, immediately knowing in Himself that power had gone out of Him, turned around in the crowd and said, </a:t>
            </a:r>
            <a:r>
              <a:rPr lang="en-US" sz="4000" b="1" dirty="0">
                <a:solidFill>
                  <a:srgbClr val="FF0000"/>
                </a:solidFill>
              </a:rPr>
              <a:t>"Who touched My clothes?" </a:t>
            </a:r>
            <a:endParaRPr lang="en-US" sz="4000" dirty="0">
              <a:solidFill>
                <a:srgbClr val="FF0000"/>
              </a:solidFill>
            </a:endParaRPr>
          </a:p>
          <a:p>
            <a:pPr algn="ctr"/>
            <a:endParaRPr lang="en-US" sz="4000" dirty="0">
              <a:solidFill>
                <a:srgbClr val="FF0000"/>
              </a:solidFill>
            </a:endParaRPr>
          </a:p>
          <a:p>
            <a:pPr algn="ctr"/>
            <a:r>
              <a:rPr lang="en-US" sz="4000" b="1" dirty="0">
                <a:solidFill>
                  <a:srgbClr val="FF0000"/>
                </a:solidFill>
              </a:rPr>
              <a:t> </a:t>
            </a:r>
            <a:endParaRPr lang="en-US" sz="4000" dirty="0">
              <a:solidFill>
                <a:srgbClr val="FF0000"/>
              </a:solidFill>
            </a:endParaRPr>
          </a:p>
          <a:p>
            <a:pPr algn="ctr"/>
            <a:r>
              <a:rPr lang="en-US" sz="4000" dirty="0">
                <a:solidFill>
                  <a:srgbClr val="FF0000"/>
                </a:solidFill>
              </a:rPr>
              <a:t> </a:t>
            </a:r>
          </a:p>
          <a:p>
            <a:pPr algn="ctr"/>
            <a:endParaRPr lang="en-US" sz="4000" dirty="0">
              <a:solidFill>
                <a:srgbClr val="FF0000"/>
              </a:solidFill>
            </a:endParaRPr>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76200" y="76200"/>
            <a:ext cx="8915400" cy="4401205"/>
          </a:xfrm>
          <a:prstGeom prst="rect">
            <a:avLst/>
          </a:prstGeom>
        </p:spPr>
        <p:txBody>
          <a:bodyPr wrap="square">
            <a:spAutoFit/>
          </a:bodyPr>
          <a:lstStyle/>
          <a:p>
            <a:pPr algn="ctr"/>
            <a:r>
              <a:rPr lang="en-US" sz="4000" b="1" u="sng" dirty="0"/>
              <a:t>Hebrews 11:6</a:t>
            </a:r>
            <a:endParaRPr lang="en-US" sz="4000" u="sng" dirty="0"/>
          </a:p>
          <a:p>
            <a:pPr algn="ctr"/>
            <a:r>
              <a:rPr lang="en-US" sz="4000" dirty="0"/>
              <a:t>But without faith it is impossible to please Him, for he who comes to God must believe that He is, and that He is a rewarder of those who diligently seek Him.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851215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76200" y="76200"/>
            <a:ext cx="8915400" cy="8710077"/>
          </a:xfrm>
          <a:prstGeom prst="rect">
            <a:avLst/>
          </a:prstGeom>
        </p:spPr>
        <p:txBody>
          <a:bodyPr wrap="square">
            <a:spAutoFit/>
          </a:bodyPr>
          <a:lstStyle/>
          <a:p>
            <a:pPr algn="ctr"/>
            <a:r>
              <a:rPr lang="en-US" sz="4000" b="1" dirty="0"/>
              <a:t> 31 But His disciples said to Him, "You see the multitude thronging You, and You say, 'Who touched Me?' "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45960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76200" y="76200"/>
            <a:ext cx="8915400" cy="2554545"/>
          </a:xfrm>
          <a:prstGeom prst="rect">
            <a:avLst/>
          </a:prstGeom>
        </p:spPr>
        <p:txBody>
          <a:bodyPr wrap="square">
            <a:spAutoFit/>
          </a:bodyPr>
          <a:lstStyle/>
          <a:p>
            <a:pPr algn="ctr"/>
            <a:r>
              <a:rPr lang="en-US" sz="4000" b="1" dirty="0"/>
              <a:t>32 And He looked around to see her who had done this thing.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293872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algn="ctr"/>
            <a:r>
              <a:rPr lang="en-US" sz="4000" b="1" dirty="0"/>
              <a:t>33 But the woman, fearing and trembling, knowing what had happened to her, came and fell down before Him and told Him the whole truth. </a:t>
            </a:r>
            <a:endParaRPr lang="en-US" sz="4000" dirty="0"/>
          </a:p>
          <a:p>
            <a:pPr lvl="0" algn="ctr">
              <a:defRPr/>
            </a:pPr>
            <a:endParaRPr lang="en-US" sz="4000" b="1" dirty="0">
              <a:solidFill>
                <a:prstClr val="black"/>
              </a:solidFill>
            </a:endParaRP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6096714"/>
          </a:xfrm>
          <a:prstGeom prst="rect">
            <a:avLst/>
          </a:prstGeom>
        </p:spPr>
        <p:txBody>
          <a:bodyPr wrap="square">
            <a:spAutoFit/>
          </a:bodyPr>
          <a:lstStyle/>
          <a:p>
            <a:pPr algn="ctr"/>
            <a:r>
              <a:rPr lang="en-US" sz="4000" b="1" dirty="0"/>
              <a:t>34 And He said to her, </a:t>
            </a:r>
            <a:r>
              <a:rPr lang="en-US" sz="4000" b="1" dirty="0">
                <a:solidFill>
                  <a:srgbClr val="FF0000"/>
                </a:solidFill>
              </a:rPr>
              <a:t>"Daughter, your faith has made you well. Go in peace, and be healed of your affliction."</a:t>
            </a:r>
            <a:endParaRPr lang="en-US" sz="4000" dirty="0">
              <a:solidFill>
                <a:srgbClr val="FF0000"/>
              </a:solidFill>
            </a:endParaRP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1787842"/>
          </a:xfrm>
          <a:prstGeom prst="rect">
            <a:avLst/>
          </a:prstGeom>
        </p:spPr>
        <p:txBody>
          <a:bodyPr wrap="square">
            <a:spAutoFit/>
          </a:bodyPr>
          <a:lstStyle/>
          <a:p>
            <a:pPr algn="ctr"/>
            <a:r>
              <a:rPr lang="en-US" sz="4000" b="1" dirty="0"/>
              <a:t>35 While He was still speaking, some came from the ruler of the synagogue's house who said, "Your daughter is dead. Why trouble the Teacher any further?" </a:t>
            </a:r>
            <a:endParaRPr lang="en-US" sz="4000" dirty="0"/>
          </a:p>
          <a:p>
            <a:pPr algn="ctr"/>
            <a:r>
              <a:rPr lang="en-US" sz="4000" dirty="0"/>
              <a:t> </a:t>
            </a:r>
          </a:p>
          <a:p>
            <a:pPr lvl="0" algn="ctr">
              <a:defRPr/>
            </a:pPr>
            <a:endParaRPr lang="en-US" sz="4000" b="1" dirty="0">
              <a:solidFill>
                <a:prstClr val="black"/>
              </a:solidFill>
            </a:endParaRPr>
          </a:p>
          <a:p>
            <a:pPr lvl="0" algn="ctr">
              <a:defRPr/>
            </a:pPr>
            <a:endParaRPr lang="en-US" sz="4000" b="1" dirty="0">
              <a:solidFill>
                <a:prstClr val="black"/>
              </a:solidFill>
            </a:endParaRPr>
          </a:p>
          <a:p>
            <a:pPr algn="ctr"/>
            <a:endParaRPr lang="en-US" sz="4000" b="1" dirty="0"/>
          </a:p>
          <a:p>
            <a:pPr algn="ctr"/>
            <a:endParaRPr lang="en-US" sz="4000" b="1" dirty="0"/>
          </a:p>
          <a:p>
            <a:pPr algn="ctr"/>
            <a:r>
              <a:rPr lang="en-US" sz="4000" b="1" dirty="0"/>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algn="ctr"/>
            <a:r>
              <a:rPr lang="en-US" sz="4000" dirty="0"/>
              <a:t> </a:t>
            </a:r>
          </a:p>
          <a:p>
            <a:pPr algn="ctr"/>
            <a:endParaRPr lang="en-US" sz="4000" b="1" dirty="0"/>
          </a:p>
          <a:p>
            <a:pPr algn="ctr"/>
            <a:endParaRPr lang="en-US" sz="4000" b="1" dirty="0"/>
          </a:p>
          <a:p>
            <a:pPr algn="ctr"/>
            <a:r>
              <a:rPr lang="en-US" sz="4000" b="1" dirty="0"/>
              <a:t> </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4250055"/>
          </a:xfrm>
          <a:prstGeom prst="rect">
            <a:avLst/>
          </a:prstGeom>
        </p:spPr>
        <p:txBody>
          <a:bodyPr wrap="square">
            <a:spAutoFit/>
          </a:bodyPr>
          <a:lstStyle/>
          <a:p>
            <a:pPr algn="ctr"/>
            <a:r>
              <a:rPr lang="en-US" sz="4000" b="1" dirty="0"/>
              <a:t>36 As soon as Jesus heard the word that was spoken, He said to the ruler of the synagogue, </a:t>
            </a:r>
            <a:r>
              <a:rPr lang="en-US" sz="4000" b="1" dirty="0">
                <a:solidFill>
                  <a:srgbClr val="FF0000"/>
                </a:solidFill>
              </a:rPr>
              <a:t>"Do not be afraid; only believe." </a:t>
            </a:r>
            <a:endParaRPr lang="en-US" sz="4000" dirty="0">
              <a:solidFill>
                <a:srgbClr val="FF0000"/>
              </a:solidFill>
            </a:endParaRPr>
          </a:p>
          <a:p>
            <a:pPr algn="ctr"/>
            <a:r>
              <a:rPr lang="en-US" sz="4000" b="1" dirty="0"/>
              <a:t> </a:t>
            </a:r>
            <a:endParaRPr lang="en-US" sz="4000" dirty="0"/>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algn="ctr"/>
            <a:r>
              <a:rPr lang="en-US" sz="4000" b="1" dirty="0"/>
              <a:t> </a:t>
            </a: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4865608"/>
          </a:xfrm>
          <a:prstGeom prst="rect">
            <a:avLst/>
          </a:prstGeom>
        </p:spPr>
        <p:txBody>
          <a:bodyPr wrap="square">
            <a:spAutoFit/>
          </a:bodyPr>
          <a:lstStyle/>
          <a:p>
            <a:pPr algn="ctr"/>
            <a:r>
              <a:rPr lang="en-US" sz="4000" b="1" u="sng" dirty="0"/>
              <a:t>John 11:25-26</a:t>
            </a:r>
            <a:endParaRPr lang="en-US" sz="4000" u="sng" dirty="0"/>
          </a:p>
          <a:p>
            <a:pPr algn="ctr"/>
            <a:r>
              <a:rPr lang="en-US" sz="4000" dirty="0"/>
              <a:t>25 Jesus said to her, </a:t>
            </a:r>
            <a:r>
              <a:rPr lang="en-US" sz="4000" dirty="0">
                <a:solidFill>
                  <a:srgbClr val="FF0000"/>
                </a:solidFill>
              </a:rPr>
              <a:t>"I am the resurrection and the life. He who believes in Me, though he may die, he shall live. </a:t>
            </a:r>
            <a:r>
              <a:rPr lang="en-US" sz="4000" dirty="0"/>
              <a:t>26 </a:t>
            </a:r>
            <a:r>
              <a:rPr lang="en-US" sz="4000" dirty="0">
                <a:solidFill>
                  <a:srgbClr val="FF0000"/>
                </a:solidFill>
              </a:rPr>
              <a:t>And whoever lives and believes in Me shall never die. Do you believe this?"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4551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228600" y="0"/>
            <a:ext cx="8686800" cy="3046988"/>
          </a:xfrm>
          <a:prstGeom prst="rect">
            <a:avLst/>
          </a:prstGeom>
          <a:noFill/>
        </p:spPr>
        <p:txBody>
          <a:bodyPr wrap="square" rtlCol="0">
            <a:spAutoFit/>
          </a:bodyPr>
          <a:lstStyle/>
          <a:p>
            <a:pPr algn="ctr"/>
            <a:r>
              <a:rPr lang="en-US" sz="3200" b="1" dirty="0"/>
              <a:t>Wonder Working Power of Jesus</a:t>
            </a:r>
            <a:endParaRPr lang="en-US" sz="3200" dirty="0"/>
          </a:p>
          <a:p>
            <a:pPr algn="ctr"/>
            <a:r>
              <a:rPr lang="en-US" sz="2800" b="1" dirty="0"/>
              <a:t>by Pastor Fee Soliven</a:t>
            </a:r>
            <a:endParaRPr lang="en-US" sz="2800" dirty="0"/>
          </a:p>
          <a:p>
            <a:pPr algn="ctr"/>
            <a:r>
              <a:rPr lang="en-US" sz="3200" b="1"/>
              <a:t>Mark 5:21-43</a:t>
            </a:r>
            <a:endParaRPr lang="en-US" sz="3200" dirty="0"/>
          </a:p>
          <a:p>
            <a:pPr algn="ctr"/>
            <a:r>
              <a:rPr lang="en-US" sz="3200" b="1" dirty="0"/>
              <a:t>Wednesday Evening</a:t>
            </a:r>
            <a:endParaRPr lang="en-US" sz="3200" dirty="0"/>
          </a:p>
          <a:p>
            <a:pPr algn="ctr"/>
            <a:r>
              <a:rPr lang="en-US" sz="3200" b="1" dirty="0"/>
              <a:t>November 14, 2018</a:t>
            </a:r>
            <a:endParaRPr lang="en-US" sz="3200" dirty="0"/>
          </a:p>
          <a:p>
            <a:pPr algn="ctr"/>
            <a:endParaRPr lang="en-US" sz="3200" dirty="0"/>
          </a:p>
        </p:txBody>
      </p:sp>
      <p:pic>
        <p:nvPicPr>
          <p:cNvPr id="5" name="Picture 4" descr="C:\Users\Placido Soliven\Desktop\AllAboutJesus-Image1.jpg"/>
          <p:cNvPicPr>
            <a:picLocks noChangeAspect="1" noChangeArrowheads="1"/>
          </p:cNvPicPr>
          <p:nvPr/>
        </p:nvPicPr>
        <p:blipFill>
          <a:blip r:embed="rId3" cstate="print"/>
          <a:srcRect/>
          <a:stretch>
            <a:fillRect/>
          </a:stretch>
        </p:blipFill>
        <p:spPr bwMode="auto">
          <a:xfrm>
            <a:off x="0" y="2428043"/>
            <a:ext cx="9161755" cy="4419600"/>
          </a:xfrm>
          <a:prstGeom prst="rect">
            <a:avLst/>
          </a:prstGeom>
          <a:noFill/>
        </p:spPr>
      </p:pic>
      <p:pic>
        <p:nvPicPr>
          <p:cNvPr id="9" name="Picture 8" descr="AGCF highest resolution.jpg"/>
          <p:cNvPicPr>
            <a:picLocks noChangeAspect="1"/>
          </p:cNvPicPr>
          <p:nvPr/>
        </p:nvPicPr>
        <p:blipFill>
          <a:blip r:embed="rId4" cstate="print"/>
          <a:stretch>
            <a:fillRect/>
          </a:stretch>
        </p:blipFill>
        <p:spPr>
          <a:xfrm>
            <a:off x="-12577" y="5829300"/>
            <a:ext cx="1371600" cy="10287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3018949"/>
          </a:xfrm>
          <a:prstGeom prst="rect">
            <a:avLst/>
          </a:prstGeom>
        </p:spPr>
        <p:txBody>
          <a:bodyPr wrap="square">
            <a:spAutoFit/>
          </a:bodyPr>
          <a:lstStyle/>
          <a:p>
            <a:pPr algn="ctr"/>
            <a:r>
              <a:rPr lang="en-US" sz="4000" dirty="0"/>
              <a:t> </a:t>
            </a:r>
            <a:r>
              <a:rPr lang="en-US" sz="4000" b="1" dirty="0"/>
              <a:t>37 And He permitted no one to follow Him except Peter, James, and John the brother of James.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111101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938992"/>
          </a:xfrm>
          <a:prstGeom prst="rect">
            <a:avLst/>
          </a:prstGeom>
        </p:spPr>
        <p:txBody>
          <a:bodyPr wrap="square">
            <a:spAutoFit/>
          </a:bodyPr>
          <a:lstStyle/>
          <a:p>
            <a:pPr algn="ctr"/>
            <a:r>
              <a:rPr lang="en-US" sz="4000" b="1" dirty="0"/>
              <a:t>What would Jesus do next? </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195215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9941183"/>
          </a:xfrm>
          <a:prstGeom prst="rect">
            <a:avLst/>
          </a:prstGeom>
        </p:spPr>
        <p:txBody>
          <a:bodyPr wrap="square">
            <a:spAutoFit/>
          </a:bodyPr>
          <a:lstStyle/>
          <a:p>
            <a:pPr algn="ctr"/>
            <a:r>
              <a:rPr lang="en-US" sz="4000" b="1" dirty="0"/>
              <a:t>38 Then He came to the house of the ruler of the synagogue, and saw a tumult and those who wept and wailed loudly.</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548470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3170099"/>
          </a:xfrm>
          <a:prstGeom prst="rect">
            <a:avLst/>
          </a:prstGeom>
        </p:spPr>
        <p:txBody>
          <a:bodyPr wrap="square">
            <a:spAutoFit/>
          </a:bodyPr>
          <a:lstStyle/>
          <a:p>
            <a:pPr algn="ctr"/>
            <a:r>
              <a:rPr lang="en-US" sz="4000" b="1" dirty="0"/>
              <a:t>39 When He came in, He said to them, </a:t>
            </a:r>
            <a:r>
              <a:rPr lang="en-US" sz="4000" b="1" dirty="0">
                <a:solidFill>
                  <a:srgbClr val="FF0000"/>
                </a:solidFill>
              </a:rPr>
              <a:t>"Why make this commotion and weep? The child is not dead, but sleeping." </a:t>
            </a:r>
            <a:endParaRPr lang="en-US" sz="4000" dirty="0">
              <a:solidFill>
                <a:srgbClr val="FF0000"/>
              </a:solidFill>
            </a:endParaRP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988172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23483352"/>
          </a:xfrm>
          <a:prstGeom prst="rect">
            <a:avLst/>
          </a:prstGeom>
        </p:spPr>
        <p:txBody>
          <a:bodyPr wrap="square">
            <a:spAutoFit/>
          </a:bodyPr>
          <a:lstStyle/>
          <a:p>
            <a:pPr algn="ctr"/>
            <a:r>
              <a:rPr lang="en-US" sz="4000" b="1" dirty="0"/>
              <a:t>40 And they ridiculed Him. But when He had put them all outside, He took the father and the mother of the child, and those who were with Him, and entered where the child was lying. </a:t>
            </a:r>
            <a:endParaRPr lang="en-US" sz="4000" dirty="0"/>
          </a:p>
          <a:p>
            <a:pPr algn="ctr"/>
            <a:r>
              <a:rPr lang="en-US" sz="4000" dirty="0"/>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7712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3170099"/>
          </a:xfrm>
          <a:prstGeom prst="rect">
            <a:avLst/>
          </a:prstGeom>
        </p:spPr>
        <p:txBody>
          <a:bodyPr wrap="square">
            <a:spAutoFit/>
          </a:bodyPr>
          <a:lstStyle/>
          <a:p>
            <a:pPr algn="ctr"/>
            <a:r>
              <a:rPr lang="en-US" sz="4000" b="1" dirty="0"/>
              <a:t>41 Then He took the child by the hand, and said to her, </a:t>
            </a:r>
            <a:r>
              <a:rPr lang="en-US" sz="4000" b="1" dirty="0">
                <a:solidFill>
                  <a:srgbClr val="FF0000"/>
                </a:solidFill>
              </a:rPr>
              <a:t>"Talitha, </a:t>
            </a:r>
            <a:r>
              <a:rPr lang="en-US" sz="4000" b="1" dirty="0" err="1">
                <a:solidFill>
                  <a:srgbClr val="FF0000"/>
                </a:solidFill>
              </a:rPr>
              <a:t>cumi</a:t>
            </a:r>
            <a:r>
              <a:rPr lang="en-US" sz="4000" b="1" dirty="0">
                <a:solidFill>
                  <a:srgbClr val="FF0000"/>
                </a:solidFill>
              </a:rPr>
              <a:t>," which is translated, "Little girl, I say to you, arise." </a:t>
            </a:r>
            <a:endParaRPr lang="en-US" sz="4000" dirty="0">
              <a:solidFill>
                <a:srgbClr val="FF0000"/>
              </a:solidFill>
            </a:endParaRP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276925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24098905"/>
          </a:xfrm>
          <a:prstGeom prst="rect">
            <a:avLst/>
          </a:prstGeom>
        </p:spPr>
        <p:txBody>
          <a:bodyPr wrap="square">
            <a:spAutoFit/>
          </a:bodyPr>
          <a:lstStyle/>
          <a:p>
            <a:pPr algn="ctr"/>
            <a:r>
              <a:rPr lang="en-US" sz="4000" b="1" dirty="0"/>
              <a:t>42 Immediately the girl arose and walked, for she was twelve years of age. And they were overcome with great amazement. </a:t>
            </a:r>
            <a:endParaRPr lang="en-US" sz="4000" dirty="0"/>
          </a:p>
          <a:p>
            <a:pPr algn="ctr"/>
            <a:r>
              <a:rPr lang="en-US" sz="4000" dirty="0"/>
              <a:t> </a:t>
            </a:r>
          </a:p>
          <a:p>
            <a:pPr lvl="0" algn="ctr">
              <a:defRPr/>
            </a:pPr>
            <a:r>
              <a:rPr lang="en-US" sz="4000" b="1" dirty="0">
                <a:solidFill>
                  <a:prstClr val="black"/>
                </a:solidFill>
              </a:rPr>
              <a:t> </a:t>
            </a:r>
            <a:endParaRPr lang="en-US" sz="4000"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endParaRPr lang="en-US" sz="4000" dirty="0">
              <a:solidFill>
                <a:prstClr val="black"/>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298106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6863417"/>
          </a:xfrm>
          <a:prstGeom prst="rect">
            <a:avLst/>
          </a:prstGeom>
        </p:spPr>
        <p:txBody>
          <a:bodyPr wrap="square">
            <a:spAutoFit/>
          </a:bodyPr>
          <a:lstStyle/>
          <a:p>
            <a:pPr algn="ctr"/>
            <a:r>
              <a:rPr lang="en-US" sz="4000" b="1" u="sng" dirty="0"/>
              <a:t>Luke 7:11-17</a:t>
            </a:r>
            <a:endParaRPr lang="en-US" sz="4000" u="sng" dirty="0"/>
          </a:p>
          <a:p>
            <a:pPr algn="ctr"/>
            <a:r>
              <a:rPr lang="en-US" sz="4000" dirty="0"/>
              <a:t>11 Now it happened, the day after, that He went into a city called Nain; and many of His disciples went with Him, and a large crowd. 12 And when He came near the gate of the city, behold, a dead man was being carried out, the only son of his mother; and she was a widow. And a large crowd from the city was with her.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195447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81082"/>
            <a:ext cx="8915400" cy="21036528"/>
          </a:xfrm>
          <a:prstGeom prst="rect">
            <a:avLst/>
          </a:prstGeom>
        </p:spPr>
        <p:txBody>
          <a:bodyPr wrap="square">
            <a:spAutoFit/>
          </a:bodyPr>
          <a:lstStyle/>
          <a:p>
            <a:pPr algn="ctr"/>
            <a:r>
              <a:rPr lang="en-US" sz="3600" dirty="0"/>
              <a:t>13 When the Lord saw her, He had compassion on her and said to her, </a:t>
            </a:r>
            <a:r>
              <a:rPr lang="en-US" sz="3600" dirty="0">
                <a:solidFill>
                  <a:srgbClr val="FF0000"/>
                </a:solidFill>
              </a:rPr>
              <a:t>"Do not weep." </a:t>
            </a:r>
            <a:r>
              <a:rPr lang="en-US" sz="3600" dirty="0"/>
              <a:t>14 Then He came and touched the open coffin, and those who carried him stood still. And He said, </a:t>
            </a:r>
            <a:r>
              <a:rPr lang="en-US" sz="3600" dirty="0">
                <a:solidFill>
                  <a:srgbClr val="FF0000"/>
                </a:solidFill>
              </a:rPr>
              <a:t>"Young man, I say to you, arise." </a:t>
            </a:r>
            <a:r>
              <a:rPr lang="en-US" sz="3600" dirty="0"/>
              <a:t>15 So he who was dead sat up and began to speak. And He presented him to his mother. </a:t>
            </a:r>
          </a:p>
          <a:p>
            <a:pPr algn="ctr"/>
            <a:r>
              <a:rPr lang="en-US" sz="3600" dirty="0"/>
              <a:t> </a:t>
            </a:r>
          </a:p>
          <a:p>
            <a:pPr lvl="0" algn="ctr">
              <a:defRPr/>
            </a:pPr>
            <a:r>
              <a:rPr lang="en-US" sz="3700" b="1" dirty="0">
                <a:solidFill>
                  <a:prstClr val="black"/>
                </a:solidFill>
              </a:rPr>
              <a:t> </a:t>
            </a: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r>
              <a:rPr lang="en-US" sz="3700" b="1" dirty="0">
                <a:solidFill>
                  <a:prstClr val="black"/>
                </a:solidFill>
              </a:rPr>
              <a:t> </a:t>
            </a:r>
            <a:endParaRPr lang="en-US" sz="3700" dirty="0">
              <a:solidFill>
                <a:prstClr val="black"/>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0" normalizeH="0" baseline="0" noProof="0" dirty="0">
                <a:ln>
                  <a:noFill/>
                </a:ln>
                <a:solidFill>
                  <a:prstClr val="black"/>
                </a:solidFill>
                <a:effectLst/>
                <a:uLnTx/>
                <a:uFillTx/>
                <a:latin typeface="Calibri"/>
              </a:rPr>
              <a:t> </a:t>
            </a:r>
            <a:endParaRPr kumimoji="0" lang="en-US" sz="37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281474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5173385"/>
          </a:xfrm>
          <a:prstGeom prst="rect">
            <a:avLst/>
          </a:prstGeom>
        </p:spPr>
        <p:txBody>
          <a:bodyPr wrap="square">
            <a:spAutoFit/>
          </a:bodyPr>
          <a:lstStyle/>
          <a:p>
            <a:pPr algn="ctr"/>
            <a:r>
              <a:rPr lang="en-US" sz="4000" b="1" dirty="0"/>
              <a:t> </a:t>
            </a:r>
            <a:r>
              <a:rPr lang="en-US" sz="4000" dirty="0"/>
              <a:t> 16 Then fear came upon all, and they glorified God, saying, "A great prophet has risen up among us"; and, "God has visited His people." 17 And this report about Him went throughout all Judea and all the surrounding region. </a:t>
            </a:r>
          </a:p>
          <a:p>
            <a:pPr algn="ctr"/>
            <a:r>
              <a:rPr lang="en-US" sz="4000" b="1" dirty="0"/>
              <a:t> </a:t>
            </a:r>
            <a:endParaRPr lang="en-US" sz="4000" dirty="0"/>
          </a:p>
          <a:p>
            <a:pPr lvl="0" algn="ctr">
              <a:defRPr/>
            </a:pPr>
            <a:endParaRPr lang="en-US" sz="4000" b="1" dirty="0">
              <a:solidFill>
                <a:prstClr val="black"/>
              </a:solidFill>
            </a:endParaRPr>
          </a:p>
          <a:p>
            <a:pPr algn="ctr"/>
            <a:r>
              <a:rPr lang="en-US" sz="4000" b="1" dirty="0">
                <a:solidFill>
                  <a:srgbClr val="FF0000"/>
                </a:solidFill>
              </a:rPr>
              <a:t> </a:t>
            </a:r>
            <a:endParaRPr lang="en-US" sz="4000" dirty="0">
              <a:solidFill>
                <a:srgbClr val="FF0000"/>
              </a:solidFill>
            </a:endParaRPr>
          </a:p>
          <a:p>
            <a:pPr lvl="0" algn="ctr">
              <a:defRPr/>
            </a:pPr>
            <a:endParaRPr lang="en-US" sz="4400" b="1" dirty="0">
              <a:solidFill>
                <a:prstClr val="black"/>
              </a:solidFill>
            </a:endParaRPr>
          </a:p>
          <a:p>
            <a:pPr lvl="0" algn="ctr">
              <a:defRPr/>
            </a:pPr>
            <a:endParaRPr lang="en-US" sz="4400" b="1" dirty="0">
              <a:solidFill>
                <a:prstClr val="black"/>
              </a:solidFill>
            </a:endParaRPr>
          </a:p>
          <a:p>
            <a:pPr lvl="0" algn="ctr">
              <a:defRPr/>
            </a:pPr>
            <a:endParaRPr lang="en-US" sz="4400" b="1" dirty="0">
              <a:solidFill>
                <a:prstClr val="black"/>
              </a:solidFill>
            </a:endParaRPr>
          </a:p>
          <a:p>
            <a:pPr lvl="0" algn="ctr">
              <a:defRPr/>
            </a:pPr>
            <a:endParaRPr lang="en-US" sz="4400" b="1" dirty="0">
              <a:solidFill>
                <a:prstClr val="black"/>
              </a:solidFill>
            </a:endParaRPr>
          </a:p>
          <a:p>
            <a:pPr lvl="0" algn="ctr">
              <a:defRPr/>
            </a:pPr>
            <a:endParaRPr lang="en-US" sz="4400" b="1" dirty="0">
              <a:solidFill>
                <a:prstClr val="black"/>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033364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9941183"/>
          </a:xfrm>
          <a:prstGeom prst="rect">
            <a:avLst/>
          </a:prstGeom>
        </p:spPr>
        <p:txBody>
          <a:bodyPr wrap="square">
            <a:spAutoFit/>
          </a:bodyPr>
          <a:lstStyle/>
          <a:p>
            <a:pPr algn="ctr"/>
            <a:r>
              <a:rPr lang="en-US" sz="4000" b="1" dirty="0">
                <a:solidFill>
                  <a:srgbClr val="FF0000"/>
                </a:solidFill>
              </a:rPr>
              <a:t> </a:t>
            </a:r>
            <a:r>
              <a:rPr lang="en-US" sz="4000" b="1" dirty="0"/>
              <a:t>21 Now when Jesus had crossed over again by boat to the other side, a great multitude gathered to Him; and He was by the sea. 22 And behold, one of the rulers of the synagogue came, Jairus by name. And when he saw Him, he fell at His feet 23 and begged Him earnestly, saying, "My little daughter lies at the point of death. Come and lay Your hands on her, that she may be healed, and she will live." </a:t>
            </a:r>
            <a:endParaRPr lang="en-US" sz="4000" dirty="0"/>
          </a:p>
          <a:p>
            <a:pPr algn="ctr"/>
            <a:endParaRPr lang="en-US" sz="4000" dirty="0"/>
          </a:p>
          <a:p>
            <a:pPr algn="ctr"/>
            <a:r>
              <a:rPr lang="en-US" sz="4000" b="1" dirty="0"/>
              <a:t> </a:t>
            </a:r>
            <a:endParaRPr lang="en-US" sz="4000" dirty="0"/>
          </a:p>
          <a:p>
            <a:pPr algn="ctr"/>
            <a:endParaRPr lang="en-US" sz="4000" dirty="0">
              <a:solidFill>
                <a:srgbClr val="FF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0000"/>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2522188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3634502"/>
          </a:xfrm>
          <a:prstGeom prst="rect">
            <a:avLst/>
          </a:prstGeom>
        </p:spPr>
        <p:txBody>
          <a:bodyPr wrap="square">
            <a:spAutoFit/>
          </a:bodyPr>
          <a:lstStyle/>
          <a:p>
            <a:pPr algn="ctr"/>
            <a:r>
              <a:rPr lang="en-US" sz="4000" b="1" dirty="0"/>
              <a:t>43 But He commanded them strictly that no one should know it, and said that something should be given her to eat.</a:t>
            </a:r>
            <a:endParaRPr lang="en-US" sz="4000" dirty="0"/>
          </a:p>
          <a:p>
            <a:pPr algn="ctr"/>
            <a:r>
              <a:rPr lang="en-US" sz="4000" b="1" dirty="0"/>
              <a:t> </a:t>
            </a:r>
            <a:endParaRPr lang="en-US" sz="4000" dirty="0"/>
          </a:p>
          <a:p>
            <a:pPr algn="ctr"/>
            <a:r>
              <a:rPr lang="en-US" sz="4000" b="1" dirty="0"/>
              <a:t> </a:t>
            </a:r>
            <a:endParaRPr lang="en-US" sz="4000" dirty="0"/>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781142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dirty="0"/>
              <a:t>24 So Jesus went with him, and a great multitude followed Him and thronged Him. 25 Now a certain woman had a flow of blood for twelve years, 26 and had suffered many things from many physicians. She had spent all that she had and was no better, but rather grew worse. 27 When she heard about Jesus, she came behind Him in the crowd and touched His garment; </a:t>
            </a: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kumimoji="0" lang="en-US" sz="4000" b="1" i="0" u="none" strike="noStrike" kern="1200" cap="none" spc="0" normalizeH="0" baseline="0" noProof="0" dirty="0">
                <a:ln>
                  <a:noFill/>
                </a:ln>
                <a:solidFill>
                  <a:prstClr val="black"/>
                </a:solidFill>
                <a:effectLst/>
                <a:uLnTx/>
                <a:uFillTx/>
                <a:latin typeface="Calibri"/>
              </a:rPr>
              <a:t> </a:t>
            </a:r>
            <a:r>
              <a:rPr lang="en-US" sz="4000" b="1" dirty="0"/>
              <a:t>28 for she said, "If only I may touch His clothes, I shall be made well." 29 Immediately the fountain of her blood was dried up, and she felt in her body that she was healed of the affliction. 30 And Jesus, immediately knowing in Himself that power had gone out of Him, turned around in the crowd and said, </a:t>
            </a:r>
            <a:r>
              <a:rPr lang="en-US" sz="4000" b="1" dirty="0">
                <a:solidFill>
                  <a:srgbClr val="FF0000"/>
                </a:solidFill>
              </a:rPr>
              <a:t>"Who touched My clothes?" </a:t>
            </a:r>
            <a:endParaRPr lang="en-US" sz="4000" dirty="0">
              <a:solidFill>
                <a:srgbClr val="FF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298487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dirty="0"/>
              <a:t>31 But His disciples said to Him, "You see the multitude thronging You, and You say, 'Who touched Me?' " 32 And He looked around to see her who had done this thing. 33 But the woman, fearing and trembling, knowing what had happened to her, came and fell down before Him and told Him the whole truth.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7660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8094524"/>
          </a:xfrm>
          <a:prstGeom prst="rect">
            <a:avLst/>
          </a:prstGeom>
        </p:spPr>
        <p:txBody>
          <a:bodyPr wrap="square">
            <a:spAutoFit/>
          </a:bodyPr>
          <a:lstStyle/>
          <a:p>
            <a:pPr algn="ctr"/>
            <a:r>
              <a:rPr lang="en-US" sz="4000" b="1" dirty="0"/>
              <a:t>34 And He said to her, </a:t>
            </a:r>
            <a:r>
              <a:rPr lang="en-US" sz="4000" b="1" dirty="0">
                <a:solidFill>
                  <a:srgbClr val="FF0000"/>
                </a:solidFill>
              </a:rPr>
              <a:t>"Daughter, your faith has made you well. Go in peace, and be healed of your affliction." </a:t>
            </a:r>
            <a:r>
              <a:rPr lang="en-US" sz="4000" b="1" dirty="0"/>
              <a:t>35 While He was still speaking, some came from the ruler of the synagogue's house who said, "Your daughter is dead. Why trouble the Teacher any further?" 36 As soon as Jesus heard the word that was spoken, He said to the ruler of the synagogue, </a:t>
            </a:r>
            <a:r>
              <a:rPr lang="en-US" sz="4000" b="1" dirty="0">
                <a:solidFill>
                  <a:srgbClr val="FF0000"/>
                </a:solidFill>
              </a:rPr>
              <a:t>"Do not be afraid; only believe." </a:t>
            </a:r>
            <a:endParaRPr lang="en-US" sz="4000" dirty="0">
              <a:solidFill>
                <a:srgbClr val="FF0000"/>
              </a:solidFill>
            </a:endParaRP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566596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8063746"/>
          </a:xfrm>
          <a:prstGeom prst="rect">
            <a:avLst/>
          </a:prstGeom>
        </p:spPr>
        <p:txBody>
          <a:bodyPr wrap="square">
            <a:spAutoFit/>
          </a:bodyPr>
          <a:lstStyle/>
          <a:p>
            <a:pPr algn="ctr"/>
            <a:r>
              <a:rPr lang="en-US" sz="3700" b="1" dirty="0"/>
              <a:t> 37 And He permitted no one to follow Him except Peter, James, and John the brother of James. 38 Then He came to the house of the ruler of the synagogue, and saw a tumult and those who wept and wailed loudly. 39 When He came in, He said to them, </a:t>
            </a:r>
            <a:r>
              <a:rPr lang="en-US" sz="3700" b="1" dirty="0">
                <a:solidFill>
                  <a:srgbClr val="FF0000"/>
                </a:solidFill>
              </a:rPr>
              <a:t>"Why make this commotion and weep? The child is not dead, but sleeping."</a:t>
            </a:r>
            <a:r>
              <a:rPr lang="en-US" sz="3700" b="1" dirty="0"/>
              <a:t> 40 And they ridiculed Him. But when He had put them all outside, He took the father and the mother of the child, and those who were with Him, and entered where the child was lying. </a:t>
            </a:r>
            <a:endParaRPr lang="en-US" sz="3700" dirty="0"/>
          </a:p>
          <a:p>
            <a:pPr algn="ctr"/>
            <a:endParaRPr lang="en-US" sz="37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701952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22787</TotalTime>
  <Words>1372</Words>
  <Application>Microsoft Office PowerPoint</Application>
  <PresentationFormat>On-screen Show (4:3)</PresentationFormat>
  <Paragraphs>329</Paragraphs>
  <Slides>41</Slides>
  <Notes>4</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41</vt:i4>
      </vt:variant>
    </vt:vector>
  </HeadingPairs>
  <TitlesOfParts>
    <vt:vector size="48" baseType="lpstr">
      <vt:lpstr>Arial</vt:lpstr>
      <vt:lpstr>Calibri</vt:lpstr>
      <vt:lpstr>Constantia</vt:lpstr>
      <vt:lpstr>Wingdings 2</vt:lpstr>
      <vt:lpstr>Flow</vt:lpstr>
      <vt:lpstr>1_Office Theme</vt:lpstr>
      <vt:lpstr>1_Flow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1451</cp:revision>
  <dcterms:created xsi:type="dcterms:W3CDTF">2013-06-05T21:04:28Z</dcterms:created>
  <dcterms:modified xsi:type="dcterms:W3CDTF">2018-11-15T06:49:42Z</dcterms:modified>
</cp:coreProperties>
</file>