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5"/>
  </p:notesMasterIdLst>
  <p:sldIdLst>
    <p:sldId id="1149" r:id="rId2"/>
    <p:sldId id="698" r:id="rId3"/>
    <p:sldId id="258" r:id="rId4"/>
    <p:sldId id="790" r:id="rId5"/>
    <p:sldId id="1074" r:id="rId6"/>
    <p:sldId id="1133" r:id="rId7"/>
    <p:sldId id="259" r:id="rId8"/>
    <p:sldId id="617" r:id="rId9"/>
    <p:sldId id="615" r:id="rId10"/>
    <p:sldId id="616" r:id="rId11"/>
    <p:sldId id="260" r:id="rId12"/>
    <p:sldId id="789" r:id="rId13"/>
    <p:sldId id="518" r:id="rId14"/>
    <p:sldId id="704" r:id="rId15"/>
    <p:sldId id="706" r:id="rId16"/>
    <p:sldId id="874" r:id="rId17"/>
    <p:sldId id="875" r:id="rId18"/>
    <p:sldId id="876" r:id="rId19"/>
    <p:sldId id="877" r:id="rId20"/>
    <p:sldId id="878" r:id="rId21"/>
    <p:sldId id="879" r:id="rId22"/>
    <p:sldId id="709" r:id="rId23"/>
    <p:sldId id="708" r:id="rId24"/>
    <p:sldId id="519" r:id="rId25"/>
    <p:sldId id="520" r:id="rId26"/>
    <p:sldId id="522" r:id="rId27"/>
    <p:sldId id="523" r:id="rId28"/>
    <p:sldId id="614" r:id="rId29"/>
    <p:sldId id="717" r:id="rId30"/>
    <p:sldId id="666" r:id="rId31"/>
    <p:sldId id="713" r:id="rId32"/>
    <p:sldId id="718" r:id="rId33"/>
    <p:sldId id="1089" r:id="rId34"/>
    <p:sldId id="1091" r:id="rId35"/>
    <p:sldId id="1093" r:id="rId36"/>
    <p:sldId id="1110" r:id="rId37"/>
    <p:sldId id="1111" r:id="rId38"/>
    <p:sldId id="1112" r:id="rId39"/>
    <p:sldId id="1114" r:id="rId40"/>
    <p:sldId id="1115" r:id="rId41"/>
    <p:sldId id="1134" r:id="rId42"/>
    <p:sldId id="1121" r:id="rId43"/>
    <p:sldId id="1122" r:id="rId44"/>
    <p:sldId id="1123" r:id="rId45"/>
    <p:sldId id="1124" r:id="rId46"/>
    <p:sldId id="1125" r:id="rId47"/>
    <p:sldId id="1126" r:id="rId48"/>
    <p:sldId id="1141" r:id="rId49"/>
    <p:sldId id="1142" r:id="rId50"/>
    <p:sldId id="1143" r:id="rId51"/>
    <p:sldId id="1144" r:id="rId52"/>
    <p:sldId id="1145" r:id="rId53"/>
    <p:sldId id="1147"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4660"/>
  </p:normalViewPr>
  <p:slideViewPr>
    <p:cSldViewPr>
      <p:cViewPr varScale="1">
        <p:scale>
          <a:sx n="108" d="100"/>
          <a:sy n="108" d="100"/>
        </p:scale>
        <p:origin x="150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12/30/2018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28</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7.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8.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51.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52.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3216936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11837"/>
            <a:ext cx="8915400" cy="1938992"/>
          </a:xfrm>
          <a:prstGeom prst="rect">
            <a:avLst/>
          </a:prstGeom>
        </p:spPr>
        <p:txBody>
          <a:bodyPr wrap="square">
            <a:spAutoFit/>
          </a:bodyPr>
          <a:lstStyle/>
          <a:p>
            <a:pPr algn="ctr"/>
            <a:r>
              <a:rPr lang="en-US" sz="4000" dirty="0"/>
              <a:t> </a:t>
            </a:r>
            <a:r>
              <a:rPr lang="en-US" sz="4000" b="1" dirty="0"/>
              <a:t>4. Sex</a:t>
            </a:r>
            <a:endParaRPr lang="en-US" sz="4000" dirty="0"/>
          </a:p>
          <a:p>
            <a:pPr algn="ctr"/>
            <a:r>
              <a:rPr lang="en-US" sz="4000" dirty="0"/>
              <a:t>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5. Wealth and Security</a:t>
            </a: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1938992"/>
          </a:xfrm>
          <a:prstGeom prst="rect">
            <a:avLst/>
          </a:prstGeom>
        </p:spPr>
        <p:txBody>
          <a:bodyPr wrap="square">
            <a:spAutoFit/>
          </a:bodyPr>
          <a:lstStyle/>
          <a:p>
            <a:pPr algn="ctr"/>
            <a:r>
              <a:rPr lang="en-US" sz="4000" dirty="0"/>
              <a:t> </a:t>
            </a:r>
            <a:r>
              <a:rPr lang="en-US" sz="4000" b="1" dirty="0"/>
              <a:t>6. Notoriety or Fame</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7. Happiness</a:t>
            </a:r>
            <a:endParaRPr lang="en-US" sz="4000" dirty="0"/>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8. Personal Attractiveness</a:t>
            </a:r>
            <a:endParaRPr lang="en-US" sz="4000" dirty="0"/>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2369880"/>
          </a:xfrm>
          <a:prstGeom prst="rect">
            <a:avLst/>
          </a:prstGeom>
        </p:spPr>
        <p:txBody>
          <a:bodyPr wrap="square">
            <a:spAutoFit/>
          </a:bodyPr>
          <a:lstStyle/>
          <a:p>
            <a:pPr algn="ctr"/>
            <a:r>
              <a:rPr lang="en-US" sz="3600" b="1" dirty="0"/>
              <a:t>9. Control</a:t>
            </a:r>
            <a:endParaRPr lang="en-US" sz="3600" dirty="0"/>
          </a:p>
          <a:p>
            <a:pPr algn="ctr"/>
            <a:r>
              <a:rPr lang="en-US" sz="3600" dirty="0"/>
              <a:t> </a:t>
            </a:r>
          </a:p>
          <a:p>
            <a:pPr algn="ctr"/>
            <a:r>
              <a:rPr lang="en-US" sz="3600" dirty="0"/>
              <a:t> </a:t>
            </a:r>
          </a:p>
          <a:p>
            <a:pPr algn="ct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785652"/>
          </a:xfrm>
          <a:prstGeom prst="rect">
            <a:avLst/>
          </a:prstGeom>
        </p:spPr>
        <p:txBody>
          <a:bodyPr wrap="square">
            <a:spAutoFit/>
          </a:bodyPr>
          <a:lstStyle/>
          <a:p>
            <a:pPr algn="ctr"/>
            <a:r>
              <a:rPr lang="en-US" sz="4000" b="1" dirty="0"/>
              <a:t>10. Self-Acceptance</a:t>
            </a:r>
            <a:endParaRPr lang="en-US" sz="4000" dirty="0"/>
          </a:p>
          <a:p>
            <a:pPr algn="ctr"/>
            <a:r>
              <a:rPr lang="en-US" sz="4000" dirty="0"/>
              <a:t> </a:t>
            </a:r>
          </a:p>
          <a:p>
            <a:pPr algn="ctr"/>
            <a:r>
              <a:rPr lang="en-US" sz="4000" dirty="0"/>
              <a:t> </a:t>
            </a:r>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446550"/>
          </a:xfrm>
          <a:prstGeom prst="rect">
            <a:avLst/>
          </a:prstGeom>
        </p:spPr>
        <p:txBody>
          <a:bodyPr wrap="square">
            <a:spAutoFit/>
          </a:bodyPr>
          <a:lstStyle/>
          <a:p>
            <a:pPr algn="ctr"/>
            <a:r>
              <a:rPr lang="en-US" sz="4400" b="1" dirty="0"/>
              <a:t>The Flesh Versus the Spirit</a:t>
            </a:r>
            <a:endParaRPr lang="en-US" sz="4400" dirty="0"/>
          </a:p>
          <a:p>
            <a:pPr algn="ctr"/>
            <a:endParaRPr lang="en-US" sz="4400" dirty="0"/>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016758"/>
          </a:xfrm>
          <a:prstGeom prst="rect">
            <a:avLst/>
          </a:prstGeom>
        </p:spPr>
        <p:txBody>
          <a:bodyPr wrap="square">
            <a:spAutoFit/>
          </a:bodyPr>
          <a:lstStyle/>
          <a:p>
            <a:pPr algn="ctr"/>
            <a:r>
              <a:rPr lang="en-US" sz="4000" b="1" u="sng" dirty="0"/>
              <a:t>Galatians 5:22-23</a:t>
            </a:r>
            <a:endParaRPr lang="en-US" sz="4000" u="sng" dirty="0"/>
          </a:p>
          <a:p>
            <a:pPr algn="ctr"/>
            <a:r>
              <a:rPr lang="en-US" sz="4000" dirty="0"/>
              <a:t>22 But the fruit of the Spirit is love, joy, peace, longsuffering, kindness, goodness, faithfulness, 23 gentleness, </a:t>
            </a:r>
            <a:r>
              <a:rPr lang="en-US" sz="4000" b="1" i="1" u="sng" dirty="0"/>
              <a:t>self-control</a:t>
            </a:r>
            <a:r>
              <a:rPr lang="en-US" sz="4000" dirty="0"/>
              <a:t>. Against such there is no law.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938992"/>
          </a:xfrm>
          <a:prstGeom prst="rect">
            <a:avLst/>
          </a:prstGeom>
        </p:spPr>
        <p:txBody>
          <a:bodyPr wrap="square">
            <a:spAutoFit/>
          </a:bodyPr>
          <a:lstStyle/>
          <a:p>
            <a:pPr algn="ctr"/>
            <a:r>
              <a:rPr lang="en-US" sz="4000" b="1" dirty="0"/>
              <a:t>The Deeds of the Flesh</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632311"/>
          </a:xfrm>
          <a:prstGeom prst="rect">
            <a:avLst/>
          </a:prstGeom>
        </p:spPr>
        <p:txBody>
          <a:bodyPr wrap="square">
            <a:spAutoFit/>
          </a:bodyPr>
          <a:lstStyle/>
          <a:p>
            <a:pPr algn="ctr"/>
            <a:r>
              <a:rPr lang="en-US" sz="4000" dirty="0"/>
              <a:t> </a:t>
            </a:r>
            <a:r>
              <a:rPr lang="en-US" sz="4000" b="1" u="sng" dirty="0"/>
              <a:t>Galatians 5:19-22</a:t>
            </a:r>
          </a:p>
          <a:p>
            <a:pPr algn="ctr"/>
            <a:r>
              <a:rPr lang="en-US" sz="4000" dirty="0"/>
              <a:t>19 Now the works of the flesh are evident, which are: adultery, fornication, uncleanness, lewdness, 20 idolatry, sorcery, hatred, contentions, jealousies, outbursts of wrath, selfish ambitions, dissensions, heresies, </a:t>
            </a:r>
          </a:p>
          <a:p>
            <a:pPr algn="ctr"/>
            <a:r>
              <a:rPr lang="en-US" sz="4000" dirty="0"/>
              <a:t> </a:t>
            </a:r>
          </a:p>
          <a:p>
            <a:pPr algn="ctr"/>
            <a:endParaRPr lang="en-US" sz="4000" dirty="0"/>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9325630"/>
          </a:xfrm>
          <a:prstGeom prst="rect">
            <a:avLst/>
          </a:prstGeom>
        </p:spPr>
        <p:txBody>
          <a:bodyPr wrap="square">
            <a:spAutoFit/>
          </a:bodyPr>
          <a:lstStyle/>
          <a:p>
            <a:pPr algn="ctr"/>
            <a:r>
              <a:rPr lang="en-US" sz="4000" dirty="0"/>
              <a:t>21 envy, murders, drunkenness, revelries, and the like; of which I tell you beforehand, just as I also told you in time past, that those who practice such things will not inherit the kingdom of God. </a:t>
            </a:r>
          </a:p>
          <a:p>
            <a:pPr algn="ctr"/>
            <a:r>
              <a:rPr lang="en-US" sz="4000" dirty="0"/>
              <a:t> </a:t>
            </a:r>
          </a:p>
          <a:p>
            <a:pPr algn="ctr"/>
            <a:r>
              <a:rPr lang="en-US" sz="4000" dirty="0"/>
              <a:t> </a:t>
            </a:r>
          </a:p>
          <a:p>
            <a:pPr algn="ctr"/>
            <a:endParaRPr lang="en-US" sz="4000" dirty="0"/>
          </a:p>
          <a:p>
            <a:pPr algn="ctr"/>
            <a:endParaRPr lang="en-US" sz="4000" dirty="0"/>
          </a:p>
          <a:p>
            <a:pPr algn="ctr"/>
            <a:r>
              <a:rPr lang="en-US" sz="4000" dirty="0"/>
              <a:t> </a:t>
            </a:r>
          </a:p>
          <a:p>
            <a:pPr algn="ctr"/>
            <a:r>
              <a:rPr lang="en-US" sz="4000" b="1" dirty="0"/>
              <a:t> </a:t>
            </a:r>
            <a:endParaRPr lang="en-US" sz="4000" dirty="0"/>
          </a:p>
          <a:p>
            <a:pPr algn="ctr"/>
            <a:r>
              <a:rPr lang="en-US" sz="4000" b="1" dirty="0"/>
              <a:t>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The Fruit of the Spirit</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u="sng" dirty="0"/>
              <a:t>Galatians 5:22-23</a:t>
            </a:r>
            <a:endParaRPr lang="en-US" sz="4000" u="sng" dirty="0"/>
          </a:p>
          <a:p>
            <a:pPr algn="ctr"/>
            <a:r>
              <a:rPr lang="en-US" sz="4000" dirty="0"/>
              <a:t>22 But the fruit of the Spirit is love, joy, peace, longsuffering, kindness, goodness, faithfulness, 23 gentleness, </a:t>
            </a:r>
            <a:r>
              <a:rPr lang="en-US" sz="4000" b="1" i="1" u="sng" dirty="0"/>
              <a:t>self-control</a:t>
            </a:r>
            <a:r>
              <a:rPr lang="en-US" sz="4000" dirty="0"/>
              <a:t>. Against such there is no law.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7478970"/>
          </a:xfrm>
          <a:prstGeom prst="rect">
            <a:avLst/>
          </a:prstGeom>
        </p:spPr>
        <p:txBody>
          <a:bodyPr wrap="square">
            <a:spAutoFit/>
          </a:bodyPr>
          <a:lstStyle/>
          <a:p>
            <a:pPr algn="ctr"/>
            <a:r>
              <a:rPr lang="en-US" sz="4000" b="1" u="sng" dirty="0"/>
              <a:t>1 Corinthians 6:9-11</a:t>
            </a:r>
            <a:endParaRPr lang="en-US" sz="4000" u="sng" dirty="0"/>
          </a:p>
          <a:p>
            <a:pPr algn="ctr"/>
            <a:r>
              <a:rPr lang="en-US" sz="4000" dirty="0"/>
              <a:t>9 Do you not know that the unrighteous will not inherit the kingdom of God? Do not be deceived. Neither fornicators, nor idolaters, nor adulterers, nor homosexuals, nor sodomites, 10 nor thieves, nor covetous, nor drunkards, nor revilers, nor extortioners will inherit the kingdom of God.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dirty="0"/>
              <a:t>11 And such were some of you. But you were washed, but you were sanctified, but you were justified in the name of the Lord Jesus and by the Spirit of our God.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7478970"/>
          </a:xfrm>
          <a:prstGeom prst="rect">
            <a:avLst/>
          </a:prstGeom>
        </p:spPr>
        <p:txBody>
          <a:bodyPr wrap="square">
            <a:spAutoFit/>
          </a:bodyPr>
          <a:lstStyle/>
          <a:p>
            <a:pPr algn="ctr"/>
            <a:r>
              <a:rPr lang="en-US" sz="4000" b="1" u="sng" dirty="0"/>
              <a:t>2 Timothy 2:19-26</a:t>
            </a:r>
            <a:endParaRPr lang="en-US" sz="4000" u="sng" dirty="0"/>
          </a:p>
          <a:p>
            <a:pPr algn="ctr"/>
            <a:r>
              <a:rPr lang="en-US" sz="4000" dirty="0"/>
              <a:t>19 Nevertheless the solid foundation of God stands, having this seal: "The Lord knows those who are His," and, "Let everyone who names the name of Christ depart from iniquity." 20 But in a great house there are not only vessels of gold and silver, but also of wood and clay, some for honor and some for dishonor.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21 Therefore if anyone cleanses himself from the latter, he will be a vessel for honor, sanctified and useful for the Master, prepared for every good work. 22 Flee also youthful lusts; but pursue righteousness, faith, love, peace with those who call on the Lord out of a pure heart.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94524"/>
          </a:xfrm>
          <a:prstGeom prst="rect">
            <a:avLst/>
          </a:prstGeom>
        </p:spPr>
        <p:txBody>
          <a:bodyPr wrap="square">
            <a:spAutoFit/>
          </a:bodyPr>
          <a:lstStyle/>
          <a:p>
            <a:pPr algn="ctr"/>
            <a:r>
              <a:rPr lang="en-US" sz="4000" dirty="0"/>
              <a:t>23 But avoid foolish and ignorant disputes, knowing that they generate strife. 24 And a servant of the Lord must not quarrel but be gentle to all, able to teach, patient, 25 in humility correcting those who are in opposition, if God perhaps will grant them repentance, so that they may know the truth, </a:t>
            </a:r>
          </a:p>
          <a:p>
            <a:pPr algn="ctr"/>
            <a:r>
              <a:rPr lang="en-US" sz="4000" dirty="0"/>
              <a:t> </a:t>
            </a:r>
          </a:p>
          <a:p>
            <a:pPr algn="ctr"/>
            <a:r>
              <a:rPr lang="en-US" sz="4000" dirty="0"/>
              <a:t> </a:t>
            </a:r>
          </a:p>
          <a:p>
            <a:pPr algn="ctr"/>
            <a:r>
              <a:rPr lang="en-US" sz="4000" dirty="0"/>
              <a:t> </a:t>
            </a:r>
          </a:p>
          <a:p>
            <a:pPr algn="ctr"/>
            <a:r>
              <a:rPr lang="en-US" sz="40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4093428"/>
          </a:xfrm>
          <a:prstGeom prst="rect">
            <a:avLst/>
          </a:prstGeom>
        </p:spPr>
        <p:txBody>
          <a:bodyPr wrap="square">
            <a:spAutoFit/>
          </a:bodyPr>
          <a:lstStyle/>
          <a:p>
            <a:pPr algn="ctr"/>
            <a:r>
              <a:rPr lang="en-US" sz="3600" dirty="0"/>
              <a:t>26 and that they may come to their senses and escape the snare of the devil, having been taken captive by him to do his will. </a:t>
            </a:r>
          </a:p>
          <a:p>
            <a:pPr algn="ctr"/>
            <a:r>
              <a:rPr lang="en-US" sz="3800" dirty="0"/>
              <a:t> </a:t>
            </a:r>
          </a:p>
          <a:p>
            <a:pPr algn="ctr"/>
            <a:endParaRPr lang="en-US" sz="3800" b="1" dirty="0"/>
          </a:p>
          <a:p>
            <a:pPr algn="ctr"/>
            <a:endParaRPr lang="en-US" sz="3800" b="1" dirty="0"/>
          </a:p>
          <a:p>
            <a:pPr algn="ctr"/>
            <a:endParaRPr lang="en-US" sz="3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8" name="TextBox 7"/>
          <p:cNvSpPr txBox="1"/>
          <p:nvPr/>
        </p:nvSpPr>
        <p:spPr>
          <a:xfrm>
            <a:off x="228600" y="-30480"/>
            <a:ext cx="8686800" cy="3539430"/>
          </a:xfrm>
          <a:prstGeom prst="rect">
            <a:avLst/>
          </a:prstGeom>
          <a:noFill/>
        </p:spPr>
        <p:txBody>
          <a:bodyPr wrap="square" rtlCol="0">
            <a:spAutoFit/>
          </a:bodyPr>
          <a:lstStyle/>
          <a:p>
            <a:pPr algn="ctr"/>
            <a:r>
              <a:rPr lang="en-US" sz="3200" b="1" dirty="0">
                <a:solidFill>
                  <a:schemeClr val="tx2">
                    <a:lumMod val="50000"/>
                  </a:schemeClr>
                </a:solidFill>
              </a:rPr>
              <a:t>Jesus Be in Control of My Life</a:t>
            </a:r>
            <a:endParaRPr lang="en-US" sz="3200" dirty="0">
              <a:solidFill>
                <a:schemeClr val="tx2">
                  <a:lumMod val="50000"/>
                </a:schemeClr>
              </a:solidFill>
            </a:endParaRPr>
          </a:p>
          <a:p>
            <a:pPr algn="ctr"/>
            <a:r>
              <a:rPr lang="en-US" sz="2800" b="1" dirty="0">
                <a:solidFill>
                  <a:schemeClr val="tx2">
                    <a:lumMod val="50000"/>
                  </a:schemeClr>
                </a:solidFill>
              </a:rPr>
              <a:t>By Pastor Fee Soliven</a:t>
            </a:r>
            <a:endParaRPr lang="en-US" sz="2800" dirty="0">
              <a:solidFill>
                <a:schemeClr val="tx2">
                  <a:lumMod val="50000"/>
                </a:schemeClr>
              </a:solidFill>
            </a:endParaRPr>
          </a:p>
          <a:p>
            <a:pPr algn="ctr"/>
            <a:r>
              <a:rPr lang="en-US" sz="3200" b="1" dirty="0">
                <a:solidFill>
                  <a:schemeClr val="tx2">
                    <a:lumMod val="50000"/>
                  </a:schemeClr>
                </a:solidFill>
              </a:rPr>
              <a:t>Galatians 5:22-23</a:t>
            </a:r>
            <a:endParaRPr lang="en-US" sz="3200" dirty="0">
              <a:solidFill>
                <a:schemeClr val="tx2">
                  <a:lumMod val="50000"/>
                </a:schemeClr>
              </a:solidFill>
            </a:endParaRPr>
          </a:p>
          <a:p>
            <a:pPr algn="ctr"/>
            <a:r>
              <a:rPr lang="en-US" sz="3200" b="1" dirty="0">
                <a:solidFill>
                  <a:schemeClr val="tx2">
                    <a:lumMod val="50000"/>
                  </a:schemeClr>
                </a:solidFill>
              </a:rPr>
              <a:t>Sunday Morning</a:t>
            </a:r>
            <a:endParaRPr lang="en-US" sz="3200" dirty="0">
              <a:solidFill>
                <a:schemeClr val="tx2">
                  <a:lumMod val="50000"/>
                </a:schemeClr>
              </a:solidFill>
            </a:endParaRPr>
          </a:p>
          <a:p>
            <a:pPr algn="ctr"/>
            <a:r>
              <a:rPr lang="en-US" sz="3200" b="1" dirty="0">
                <a:solidFill>
                  <a:schemeClr val="tx2">
                    <a:lumMod val="50000"/>
                  </a:schemeClr>
                </a:solidFill>
              </a:rPr>
              <a:t>December 30, 2018</a:t>
            </a:r>
            <a:endParaRPr lang="en-US" sz="3200" dirty="0">
              <a:solidFill>
                <a:schemeClr val="tx2">
                  <a:lumMod val="50000"/>
                </a:schemeClr>
              </a:solidFill>
            </a:endParaRPr>
          </a:p>
          <a:p>
            <a:pPr algn="ctr"/>
            <a:r>
              <a:rPr lang="en-US" sz="3200" dirty="0">
                <a:solidFill>
                  <a:schemeClr val="bg2"/>
                </a:solidFill>
              </a:rPr>
              <a:t> </a:t>
            </a:r>
          </a:p>
          <a:p>
            <a:pPr algn="ctr"/>
            <a:endParaRPr lang="en-US" sz="3200" dirty="0"/>
          </a:p>
        </p:txBody>
      </p:sp>
      <p:pic>
        <p:nvPicPr>
          <p:cNvPr id="3" name="Picture 2" descr="A close up of a logo&#10;&#10;Description automatically generated">
            <a:extLst>
              <a:ext uri="{FF2B5EF4-FFF2-40B4-BE49-F238E27FC236}">
                <a16:creationId xmlns:a16="http://schemas.microsoft.com/office/drawing/2014/main" id="{78CA38F7-C8FE-46EF-BB2B-77ECE1A307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62200"/>
            <a:ext cx="9144000" cy="4495800"/>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8049087" y="6016840"/>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5016758"/>
          </a:xfrm>
          <a:prstGeom prst="rect">
            <a:avLst/>
          </a:prstGeom>
        </p:spPr>
        <p:txBody>
          <a:bodyPr wrap="square">
            <a:spAutoFit/>
          </a:bodyPr>
          <a:lstStyle/>
          <a:p>
            <a:pPr algn="ctr"/>
            <a:r>
              <a:rPr lang="en-US" sz="4000" u="sng" dirty="0"/>
              <a:t> </a:t>
            </a:r>
            <a:r>
              <a:rPr lang="en-US" sz="4000" b="1" u="sng" dirty="0"/>
              <a:t>1 John 1:9-10</a:t>
            </a:r>
            <a:endParaRPr lang="en-US" sz="4000" u="sng" dirty="0"/>
          </a:p>
          <a:p>
            <a:pPr algn="ctr"/>
            <a:r>
              <a:rPr lang="en-US" sz="4000" dirty="0"/>
              <a:t>9 If we confess our sins, He is faithful and just to forgive us our sins and to cleanse us from all unrighteousness. 10 If we say that we have not sinned, we make Him a liar, and His word is not in us.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2 Corinthians 13:4-6</a:t>
            </a:r>
            <a:endParaRPr lang="en-US" sz="4000" u="sng" dirty="0"/>
          </a:p>
          <a:p>
            <a:pPr algn="ctr"/>
            <a:r>
              <a:rPr lang="en-US" sz="4000" dirty="0"/>
              <a:t>4 For though He was crucified in weakness, yet He lives by the power of God. For we also are weak in Him, but we shall live with Him by the power of God toward you. </a:t>
            </a:r>
          </a:p>
          <a:p>
            <a:pPr algn="ctr"/>
            <a:r>
              <a:rPr lang="en-US" sz="4000" dirty="0"/>
              <a:t> </a:t>
            </a:r>
          </a:p>
          <a:p>
            <a:pPr algn="ctr"/>
            <a:endParaRPr lang="en-US" sz="4000" b="1" dirty="0"/>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ext uri="{D42A27DB-BD31-4B8C-83A1-F6EECF244321}">
                    <p14:modId xmlns:p14="http://schemas.microsoft.com/office/powerpoint/2010/main" val="2785181017"/>
                  </p:ext>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dirty="0"/>
              <a:t>5 Examine yourselves as to whether you are in the faith. Test yourselves. Do you not know yourselves, that Jesus Christ is in you?--unless indeed you are disqualified. 6 But I trust that you will know that we are not disqualified. </a:t>
            </a:r>
          </a:p>
          <a:p>
            <a:pPr algn="ctr"/>
            <a:r>
              <a:rPr lang="en-US" sz="4000" dirty="0"/>
              <a:t> </a:t>
            </a:r>
          </a:p>
          <a:p>
            <a:pPr algn="ctr"/>
            <a:r>
              <a:rPr lang="en-US" sz="4000" dirty="0">
                <a:solidFill>
                  <a:srgbClr val="FF0000"/>
                </a:solidFill>
              </a:rPr>
              <a:t> </a:t>
            </a:r>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b="1" dirty="0"/>
              <a:t>The Key to Self-Control</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79463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Galatians 5:16-18</a:t>
            </a:r>
            <a:endParaRPr lang="en-US" sz="4000" u="sng" dirty="0"/>
          </a:p>
          <a:p>
            <a:pPr algn="ctr"/>
            <a:r>
              <a:rPr lang="en-US" sz="4000" dirty="0"/>
              <a:t>16 I say then: Walk in the Spirit, and you shall not fulfill the lust of the flesh. 17 For the flesh lusts against the Spirit, and the Spirit against the flesh; and these are contrary to one another, so that you do not do the things that you wish. 18 But if you are led by the Spirit, you are not under the law.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9307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b="1" dirty="0"/>
              <a:t>Self-Control requires that we think before we Act</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23847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We must have a strong desire to Obey God</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49794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We must believe in our hearts that the Holy Spirit who lives within us will enable us</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426572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1. How will this affect me Spiritually?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2017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2. How will this affect me financially?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14849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76200"/>
            <a:ext cx="9144000" cy="5029200"/>
          </a:xfrm>
          <a:prstGeom prst="rect">
            <a:avLst/>
          </a:prstGeom>
        </p:spPr>
        <p:txBody>
          <a:bodyPr/>
          <a:lstStyle/>
          <a:p>
            <a:pPr algn="ctr"/>
            <a:r>
              <a:rPr lang="en-US" sz="4000" b="1" u="sng" dirty="0"/>
              <a:t>Galatians 5:22-23</a:t>
            </a:r>
            <a:endParaRPr lang="en-US" sz="4000" u="sng" dirty="0"/>
          </a:p>
          <a:p>
            <a:pPr algn="ctr"/>
            <a:r>
              <a:rPr lang="en-US" sz="4000" dirty="0"/>
              <a:t>22 But the fruit of the Spirit is love, joy, peace, longsuffering, kindness, goodness, faithfulness, 23 gentleness, </a:t>
            </a:r>
            <a:r>
              <a:rPr lang="en-US" sz="4000" b="1" i="1" u="sng" dirty="0"/>
              <a:t>self-control</a:t>
            </a:r>
            <a:r>
              <a:rPr lang="en-US" sz="4000" dirty="0"/>
              <a:t>. Against such there is no law. </a:t>
            </a:r>
          </a:p>
          <a:p>
            <a:pPr algn="ct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1981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dirty="0"/>
              <a:t>3. How will this affect my health?</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93788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b="1" dirty="0"/>
              <a:t>4. How is it going to affect how others see me? </a:t>
            </a:r>
            <a:endParaRPr lang="en-US" sz="4000" dirty="0"/>
          </a:p>
          <a:p>
            <a:pPr algn="ctr"/>
            <a:r>
              <a:rPr lang="en-US" sz="4000" b="1" dirty="0"/>
              <a:t>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512580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5. Is this better than having God’s best for my life?</a:t>
            </a:r>
            <a:endParaRPr lang="en-US" sz="4000" dirty="0"/>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50381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dirty="0"/>
              <a:t>Don’t be Deceived</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50573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Galatians 6:7-10</a:t>
            </a:r>
            <a:endParaRPr lang="en-US" sz="4000" u="sng" dirty="0"/>
          </a:p>
          <a:p>
            <a:pPr algn="ctr"/>
            <a:r>
              <a:rPr lang="en-US" sz="4000" dirty="0"/>
              <a:t>7 Do not be deceived, God is not mocked; for whatever a man sows, that he will also reap. 8 For he who sows to his flesh will of the flesh reap corruption, but he who sows to the Spirit will of the Spirit reap everlasting life.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16436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10556736"/>
          </a:xfrm>
          <a:prstGeom prst="rect">
            <a:avLst/>
          </a:prstGeom>
        </p:spPr>
        <p:txBody>
          <a:bodyPr wrap="square">
            <a:spAutoFit/>
          </a:bodyPr>
          <a:lstStyle/>
          <a:p>
            <a:pPr algn="ctr"/>
            <a:r>
              <a:rPr lang="en-US" sz="4000" dirty="0"/>
              <a:t>9 And let us not grow weary while doing good, for in due season we shall reap if we do not lose heart. 10 Therefore, as we have opportunity, let us do good to all, especially to those who are of the household of faith. </a:t>
            </a:r>
          </a:p>
          <a:p>
            <a:pPr algn="ctr"/>
            <a:r>
              <a:rPr lang="en-US" sz="4000" dirty="0"/>
              <a:t> </a:t>
            </a:r>
          </a:p>
          <a:p>
            <a:pPr algn="ctr"/>
            <a:r>
              <a:rPr lang="en-US" sz="4000" dirty="0"/>
              <a:t> </a:t>
            </a:r>
          </a:p>
          <a:p>
            <a:pPr lvl="0" algn="ctr">
              <a:defRPr/>
            </a:pPr>
            <a:endParaRPr lang="en-US" sz="4000" dirty="0">
              <a:solidFill>
                <a:srgbClr val="FFFFFF"/>
              </a:solidFill>
            </a:endParaRPr>
          </a:p>
          <a:p>
            <a:pPr lvl="0" algn="ctr">
              <a:defRPr/>
            </a:pPr>
            <a:r>
              <a:rPr lang="en-US" sz="4000" dirty="0">
                <a:solidFill>
                  <a:srgbClr val="FFFFFF"/>
                </a:solidFill>
              </a:rPr>
              <a:t> </a:t>
            </a:r>
          </a:p>
          <a:p>
            <a:pPr lvl="0" algn="ctr">
              <a:defRPr/>
            </a:pPr>
            <a:endParaRPr lang="en-US" sz="4000" dirty="0">
              <a:solidFill>
                <a:srgbClr val="FFFFFF"/>
              </a:solidFill>
            </a:endParaRPr>
          </a:p>
          <a:p>
            <a:pPr lvl="0" algn="ctr">
              <a:defRPr/>
            </a:pPr>
            <a:r>
              <a:rPr lang="en-US" sz="4000" dirty="0">
                <a:solidFill>
                  <a:srgbClr val="FFFFFF"/>
                </a:solidFill>
              </a:rPr>
              <a:t> </a:t>
            </a:r>
          </a:p>
          <a:p>
            <a:pPr lvl="0" algn="ctr">
              <a:defRPr/>
            </a:pPr>
            <a:endParaRPr lang="en-US" sz="4000" dirty="0">
              <a:solidFill>
                <a:srgbClr val="FFFFFF"/>
              </a:solidFill>
            </a:endParaRPr>
          </a:p>
          <a:p>
            <a:pPr lvl="0" algn="ctr">
              <a:defRPr/>
            </a:pPr>
            <a:r>
              <a:rPr lang="en-US" sz="4000" dirty="0">
                <a:solidFill>
                  <a:srgbClr val="FFFFFF"/>
                </a:solidFill>
              </a:rPr>
              <a:t> </a:t>
            </a:r>
          </a:p>
          <a:p>
            <a:pPr lvl="0" algn="ctr">
              <a:defRPr/>
            </a:pPr>
            <a:endParaRPr lang="en-US" sz="4000" dirty="0">
              <a:solidFill>
                <a:srgbClr val="FFFFFF"/>
              </a:solidFill>
            </a:endParaRPr>
          </a:p>
          <a:p>
            <a:pPr lvl="0" algn="ctr">
              <a:defRPr/>
            </a:pPr>
            <a:r>
              <a:rPr lang="en-US" sz="40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59905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u="sng" dirty="0"/>
              <a:t>1 Peter 1:3-9</a:t>
            </a:r>
            <a:endParaRPr lang="en-US" sz="4000" u="sng" dirty="0"/>
          </a:p>
          <a:p>
            <a:pPr algn="ctr"/>
            <a:r>
              <a:rPr lang="en-US" sz="4000" dirty="0"/>
              <a:t>3 Blessed be the God and Father of our Lord Jesus Christ, who according to His abundant mercy has begotten us again to a living hope through the resurrection of Jesus Christ from the dead,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50714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4 to an inheritance incorruptible and undefiled and that does not fade away, reserved in heaven for you, 5 who are kept by the power of God through faith for salvation ready to be revealed in the last time. 6 In this you greatly rejoice, though now for a little while, if need be, you have been grieved by various trials,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96440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710077"/>
          </a:xfrm>
          <a:prstGeom prst="rect">
            <a:avLst/>
          </a:prstGeom>
        </p:spPr>
        <p:txBody>
          <a:bodyPr wrap="square">
            <a:spAutoFit/>
          </a:bodyPr>
          <a:lstStyle/>
          <a:p>
            <a:pPr algn="ctr"/>
            <a:r>
              <a:rPr lang="en-US" sz="4000" dirty="0"/>
              <a:t> 7 that the genuineness of your faith, being much more precious than gold that perishes, though it is tested by fire, may be found to praise, honor, and glory at the revelation of Jesus Christ, 8 whom having not seen you love. Though now you do not see Him, yet believing, you rejoice with joy inexpressible and full of glory, 9 receiving the end of your faith--the salvation of your souls.</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73908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1. In what part of life do you lack self-control?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85860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Is there any area of your life that is out of control? Perhaps it’s finances, moral issues, relationships, attitudes, habits, gossip, or laziness.</a:t>
            </a:r>
            <a:endParaRPr lang="en-US" sz="4000" dirty="0"/>
          </a:p>
        </p:txBody>
      </p:sp>
    </p:spTree>
    <p:extLst>
      <p:ext uri="{BB962C8B-B14F-4D97-AF65-F5344CB8AC3E}">
        <p14:creationId xmlns:p14="http://schemas.microsoft.com/office/powerpoint/2010/main" val="9375102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2. Why is it so difficult for you to surrender this to the Lord?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68789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3. Think about the areas in which you have already relinquished control to God. What has been the result?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31943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kumimoji="0" lang="en-US" sz="4000" b="1" i="0" u="none" strike="noStrike" kern="1200" cap="none" spc="0" normalizeH="0" baseline="0" noProof="0" dirty="0">
                <a:ln>
                  <a:noFill/>
                </a:ln>
                <a:solidFill>
                  <a:srgbClr val="FFFFFF"/>
                </a:solidFill>
                <a:effectLst/>
                <a:uLnTx/>
                <a:uFillTx/>
                <a:latin typeface="Arial"/>
                <a:ea typeface="+mn-ea"/>
                <a:cs typeface="Arial"/>
              </a:rPr>
              <a:t>4. How would remembering God’s faithfulness in the past help you yield even more of your life to Him today?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212047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940282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 </a:t>
            </a:r>
            <a:r>
              <a:rPr lang="en-US" sz="4000" b="1" dirty="0"/>
              <a:t>Do you struggle with any of </a:t>
            </a:r>
          </a:p>
          <a:p>
            <a:pPr algn="ctr"/>
            <a:r>
              <a:rPr lang="en-US" sz="4000" b="1" dirty="0"/>
              <a:t>these desires?</a:t>
            </a:r>
            <a:endParaRPr lang="en-US" sz="4000" dirty="0"/>
          </a:p>
          <a:p>
            <a:pPr algn="ctr"/>
            <a:r>
              <a:rPr lang="en-US" sz="4000" b="1" dirty="0"/>
              <a:t> </a:t>
            </a:r>
            <a:endParaRPr lang="en-US" sz="4000" dirty="0"/>
          </a:p>
        </p:txBody>
      </p:sp>
    </p:spTree>
    <p:extLst>
      <p:ext uri="{BB962C8B-B14F-4D97-AF65-F5344CB8AC3E}">
        <p14:creationId xmlns:p14="http://schemas.microsoft.com/office/powerpoint/2010/main" val="2127313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1938992"/>
          </a:xfrm>
          <a:prstGeom prst="rect">
            <a:avLst/>
          </a:prstGeom>
        </p:spPr>
        <p:txBody>
          <a:bodyPr wrap="square">
            <a:spAutoFit/>
          </a:bodyPr>
          <a:lstStyle/>
          <a:p>
            <a:pPr algn="ctr"/>
            <a:r>
              <a:rPr lang="en-US" sz="4000" b="1" dirty="0"/>
              <a:t>1. Acceptance by Others</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1938992"/>
          </a:xfrm>
          <a:prstGeom prst="rect">
            <a:avLst/>
          </a:prstGeom>
        </p:spPr>
        <p:txBody>
          <a:bodyPr wrap="square">
            <a:spAutoFit/>
          </a:bodyPr>
          <a:lstStyle/>
          <a:p>
            <a:pPr algn="ctr"/>
            <a:r>
              <a:rPr lang="en-US" sz="4000" b="1" dirty="0"/>
              <a:t>2. Being loved by Others </a:t>
            </a:r>
            <a:endParaRPr lang="en-US" sz="4000" dirty="0"/>
          </a:p>
          <a:p>
            <a:pPr algn="ctr"/>
            <a:r>
              <a:rPr lang="en-US" sz="4000" dirty="0"/>
              <a:t>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2554545"/>
          </a:xfrm>
          <a:prstGeom prst="rect">
            <a:avLst/>
          </a:prstGeom>
        </p:spPr>
        <p:txBody>
          <a:bodyPr wrap="square">
            <a:spAutoFit/>
          </a:bodyPr>
          <a:lstStyle/>
          <a:p>
            <a:pPr algn="ctr"/>
            <a:r>
              <a:rPr lang="en-US" sz="4000" dirty="0"/>
              <a:t> </a:t>
            </a:r>
            <a:r>
              <a:rPr lang="en-US" sz="4000" b="1" dirty="0"/>
              <a:t>3. Pleasure</a:t>
            </a:r>
            <a:endParaRPr lang="en-US" sz="4000" dirty="0"/>
          </a:p>
          <a:p>
            <a:pPr algn="ctr"/>
            <a:r>
              <a:rPr lang="en-US" sz="4000" dirty="0"/>
              <a:t>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22215</TotalTime>
  <Words>1096</Words>
  <Application>Microsoft Office PowerPoint</Application>
  <PresentationFormat>On-screen Show (4:3)</PresentationFormat>
  <Paragraphs>156</Paragraphs>
  <Slides>53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1425</cp:revision>
  <dcterms:created xsi:type="dcterms:W3CDTF">2013-06-05T21:04:28Z</dcterms:created>
  <dcterms:modified xsi:type="dcterms:W3CDTF">2018-12-31T02:41:59Z</dcterms:modified>
</cp:coreProperties>
</file>