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51"/>
  </p:notesMasterIdLst>
  <p:sldIdLst>
    <p:sldId id="947" r:id="rId4"/>
    <p:sldId id="698" r:id="rId5"/>
    <p:sldId id="258" r:id="rId6"/>
    <p:sldId id="894" r:id="rId7"/>
    <p:sldId id="617" r:id="rId8"/>
    <p:sldId id="840" r:id="rId9"/>
    <p:sldId id="841" r:id="rId10"/>
    <p:sldId id="842" r:id="rId11"/>
    <p:sldId id="843" r:id="rId12"/>
    <p:sldId id="848" r:id="rId13"/>
    <p:sldId id="844" r:id="rId14"/>
    <p:sldId id="846" r:id="rId15"/>
    <p:sldId id="615" r:id="rId16"/>
    <p:sldId id="847" r:id="rId17"/>
    <p:sldId id="882" r:id="rId18"/>
    <p:sldId id="883" r:id="rId19"/>
    <p:sldId id="259" r:id="rId20"/>
    <p:sldId id="884" r:id="rId21"/>
    <p:sldId id="838" r:id="rId22"/>
    <p:sldId id="839" r:id="rId23"/>
    <p:sldId id="616" r:id="rId24"/>
    <p:sldId id="885" r:id="rId25"/>
    <p:sldId id="806" r:id="rId26"/>
    <p:sldId id="807" r:id="rId27"/>
    <p:sldId id="260" r:id="rId28"/>
    <p:sldId id="704" r:id="rId29"/>
    <p:sldId id="706" r:id="rId30"/>
    <p:sldId id="707" r:id="rId31"/>
    <p:sldId id="908" r:id="rId32"/>
    <p:sldId id="909" r:id="rId33"/>
    <p:sldId id="910" r:id="rId34"/>
    <p:sldId id="930" r:id="rId35"/>
    <p:sldId id="931" r:id="rId36"/>
    <p:sldId id="932" r:id="rId37"/>
    <p:sldId id="933" r:id="rId38"/>
    <p:sldId id="934" r:id="rId39"/>
    <p:sldId id="935" r:id="rId40"/>
    <p:sldId id="936" r:id="rId41"/>
    <p:sldId id="937" r:id="rId42"/>
    <p:sldId id="938" r:id="rId43"/>
    <p:sldId id="941" r:id="rId44"/>
    <p:sldId id="942" r:id="rId45"/>
    <p:sldId id="943" r:id="rId46"/>
    <p:sldId id="944" r:id="rId47"/>
    <p:sldId id="945" r:id="rId48"/>
    <p:sldId id="946" r:id="rId49"/>
    <p:sldId id="29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1/16/2019</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1/16/2019</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1/16/2019</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1/16/2019</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1/16/2019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1/16/2019</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4266231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45 Immediately He made His disciples get into the boat and go before Him to the other side, to Bethsaida, while He sent the multitude away.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John 6:15</a:t>
            </a:r>
            <a:endParaRPr lang="en-US" sz="4000" u="sng" dirty="0"/>
          </a:p>
          <a:p>
            <a:pPr algn="ctr"/>
            <a:r>
              <a:rPr lang="en-US" sz="4000" dirty="0"/>
              <a:t>“Therefore when Jesus perceived that they were about to come and take Him by force to make Him king, He departed again to the mountain by Himself alone.”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Unrepentant cities of </a:t>
            </a:r>
            <a:r>
              <a:rPr lang="en-US" sz="4000" b="1" dirty="0" err="1"/>
              <a:t>Chorazin</a:t>
            </a:r>
            <a:r>
              <a:rPr lang="en-US" sz="4000" b="1" dirty="0"/>
              <a:t>, Bethsaida and Capernaum</a:t>
            </a: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Luke 9:10</a:t>
            </a:r>
            <a:endParaRPr lang="en-US" sz="4000" u="sng" dirty="0"/>
          </a:p>
          <a:p>
            <a:pPr algn="ctr"/>
            <a:r>
              <a:rPr lang="en-US" sz="4000" dirty="0"/>
              <a:t>10 And the apostles, when they had returned, told Him all that they had done. Then He took them and went aside privately into a deserted place belonging to the city called Bethsaida.</a:t>
            </a:r>
          </a:p>
          <a:p>
            <a:pPr algn="ctr"/>
            <a:endParaRPr lang="en-US" sz="4000" b="1" dirty="0">
              <a:solidFill>
                <a:srgbClr val="FF0000"/>
              </a:solidFill>
            </a:endParaRPr>
          </a:p>
        </p:txBody>
      </p:sp>
      <p:pic>
        <p:nvPicPr>
          <p:cNvPr id="4" name="Picture 3" descr="A picture containing sky, outdoor, ground, rock&#10;&#10;Description automatically generated">
            <a:extLst>
              <a:ext uri="{FF2B5EF4-FFF2-40B4-BE49-F238E27FC236}">
                <a16:creationId xmlns:a16="http://schemas.microsoft.com/office/drawing/2014/main" id="{97981DF9-5BFF-49C0-B2E5-9F5A47E62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970318"/>
          </a:xfrm>
          <a:prstGeom prst="rect">
            <a:avLst/>
          </a:prstGeom>
        </p:spPr>
        <p:txBody>
          <a:bodyPr wrap="square">
            <a:spAutoFit/>
          </a:bodyPr>
          <a:lstStyle/>
          <a:p>
            <a:pPr algn="ctr"/>
            <a:r>
              <a:rPr lang="en-US" sz="3600" b="1" dirty="0"/>
              <a:t>31 And He said to them, </a:t>
            </a:r>
            <a:r>
              <a:rPr lang="en-US" sz="3600" b="1" dirty="0">
                <a:solidFill>
                  <a:srgbClr val="FF0000"/>
                </a:solidFill>
              </a:rPr>
              <a:t>"Come aside by yourselves to a deserted place and rest a while."</a:t>
            </a:r>
            <a:r>
              <a:rPr lang="en-US" sz="3600" b="1" dirty="0"/>
              <a:t> For there were many coming and going, and they did not even have time to eat. 32 So they departed to a deserted place in the boat by themselves. </a:t>
            </a:r>
            <a:endParaRPr lang="en-US" sz="36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a:endParaRPr>
          </a:p>
        </p:txBody>
      </p:sp>
      <p:pic>
        <p:nvPicPr>
          <p:cNvPr id="4" name="Picture 3" descr="A picture containing sky, outdoor, ground, building&#10;&#10;Description automatically generated">
            <a:extLst>
              <a:ext uri="{FF2B5EF4-FFF2-40B4-BE49-F238E27FC236}">
                <a16:creationId xmlns:a16="http://schemas.microsoft.com/office/drawing/2014/main" id="{7E50638A-F350-4456-BBE6-56334C402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33 But the multitudes saw them departing, and many knew Him and ran there on foot from all the cities. They arrived before them and came together to Him.</a:t>
            </a:r>
            <a:endParaRPr lang="en-US" sz="4000" dirty="0"/>
          </a:p>
          <a:p>
            <a:pPr algn="ctr"/>
            <a:r>
              <a:rPr lang="en-US" sz="4000" b="1" dirty="0"/>
              <a:t> </a:t>
            </a:r>
            <a:endParaRPr lang="en-US" sz="4000" dirty="0"/>
          </a:p>
          <a:p>
            <a:pPr algn="ctr"/>
            <a:r>
              <a:rPr lang="en-US" sz="4000" dirty="0"/>
              <a:t> </a:t>
            </a:r>
          </a:p>
          <a:p>
            <a:pPr algn="ctr"/>
            <a:endParaRPr lang="en-US" sz="4000" dirty="0"/>
          </a:p>
        </p:txBody>
      </p:sp>
      <p:pic>
        <p:nvPicPr>
          <p:cNvPr id="4" name="Picture 3" descr="A rocky area&#10;&#10;Description automatically generated">
            <a:extLst>
              <a:ext uri="{FF2B5EF4-FFF2-40B4-BE49-F238E27FC236}">
                <a16:creationId xmlns:a16="http://schemas.microsoft.com/office/drawing/2014/main" id="{9E744F0E-FF98-47B3-82D0-688BC6C7C7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Isaiah 2:12</a:t>
            </a:r>
            <a:endParaRPr lang="en-US" sz="4000" u="sng" dirty="0"/>
          </a:p>
          <a:p>
            <a:pPr algn="ctr"/>
            <a:r>
              <a:rPr lang="en-US" sz="4000" dirty="0"/>
              <a:t>“For the day of the LORD of hosts Shall come upon everything proud and lofty, Upon everything lifted up--And it shall be brought low…”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4" name="Picture 3" descr="A picture containing rock, sky, outdoor, rocky&#10;&#10;Description automatically generated">
            <a:extLst>
              <a:ext uri="{FF2B5EF4-FFF2-40B4-BE49-F238E27FC236}">
                <a16:creationId xmlns:a16="http://schemas.microsoft.com/office/drawing/2014/main" id="{1714FEF8-F025-4F35-95C4-DC6C2F3A2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710077"/>
          </a:xfrm>
          <a:prstGeom prst="rect">
            <a:avLst/>
          </a:prstGeom>
        </p:spPr>
        <p:txBody>
          <a:bodyPr wrap="square">
            <a:spAutoFit/>
          </a:bodyPr>
          <a:lstStyle/>
          <a:p>
            <a:pPr algn="ctr"/>
            <a:r>
              <a:rPr lang="en-US" sz="4000" b="1" u="sng" dirty="0"/>
              <a:t>Matthew 6:1-2 </a:t>
            </a:r>
            <a:endParaRPr lang="en-US" sz="4000" u="sng" dirty="0"/>
          </a:p>
          <a:p>
            <a:pPr algn="ctr"/>
            <a:r>
              <a:rPr lang="en-US" sz="4000" dirty="0"/>
              <a:t>1 </a:t>
            </a:r>
            <a:r>
              <a:rPr lang="en-US" sz="4000" dirty="0">
                <a:solidFill>
                  <a:srgbClr val="FF0000"/>
                </a:solidFill>
              </a:rPr>
              <a:t>“Beware of practicing your righteousness before other people in order to be seen by them, for then you will have no reward from your Father who is in heaven.</a:t>
            </a:r>
            <a:r>
              <a:rPr lang="en-US" sz="4000" dirty="0"/>
              <a:t> 2 </a:t>
            </a:r>
            <a:r>
              <a:rPr lang="en-US" sz="4000" dirty="0">
                <a:solidFill>
                  <a:srgbClr val="FF0000"/>
                </a:solidFill>
              </a:rPr>
              <a:t>“Thus, when you give to the needy, sound no trumpet before you, as the hypocrites do in the synagogues and in the streets, that they may be praised by others. Truly, I say to you, they have received their reward.</a:t>
            </a:r>
          </a:p>
          <a:p>
            <a:pPr algn="ctr"/>
            <a:r>
              <a:rPr lang="en-US" sz="4000" dirty="0"/>
              <a:t> </a:t>
            </a:r>
          </a:p>
          <a:p>
            <a:pPr algn="ctr"/>
            <a:r>
              <a:rPr lang="en-US" sz="4000" b="1" dirty="0">
                <a:solidFill>
                  <a:srgbClr val="FF0000"/>
                </a:solidFill>
              </a:rPr>
              <a:t> </a:t>
            </a:r>
          </a:p>
          <a:p>
            <a:pPr algn="ctr"/>
            <a:endParaRPr lang="en-US" sz="4000" dirty="0"/>
          </a:p>
        </p:txBody>
      </p:sp>
      <p:pic>
        <p:nvPicPr>
          <p:cNvPr id="4" name="Picture 3" descr="A large stone statue in front of a brick building&#10;&#10;Description automatically generated">
            <a:extLst>
              <a:ext uri="{FF2B5EF4-FFF2-40B4-BE49-F238E27FC236}">
                <a16:creationId xmlns:a16="http://schemas.microsoft.com/office/drawing/2014/main" id="{9B4133EA-3065-428C-A847-786722F20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James 4:6</a:t>
            </a:r>
            <a:endParaRPr lang="en-US" sz="4000" u="sng" dirty="0"/>
          </a:p>
          <a:p>
            <a:pPr algn="ctr"/>
            <a:r>
              <a:rPr lang="en-US" sz="4000" dirty="0"/>
              <a:t>But he gives more grace. Therefore it says, “God opposes the proud, but gives grace to the humble.”</a:t>
            </a:r>
          </a:p>
          <a:p>
            <a:pPr algn="ctr"/>
            <a:endParaRPr lang="en-US" sz="4000" b="1" dirty="0">
              <a:solidFill>
                <a:srgbClr val="FF0000"/>
              </a:solidFill>
            </a:endParaRPr>
          </a:p>
          <a:p>
            <a:pPr algn="ctr"/>
            <a:r>
              <a:rPr lang="en-US" sz="4000" b="1" dirty="0">
                <a:solidFill>
                  <a:srgbClr val="FF0000"/>
                </a:solidFill>
              </a:rPr>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4" name="Picture 3" descr="A stone building&#10;&#10;Description automatically generated">
            <a:extLst>
              <a:ext uri="{FF2B5EF4-FFF2-40B4-BE49-F238E27FC236}">
                <a16:creationId xmlns:a16="http://schemas.microsoft.com/office/drawing/2014/main" id="{D79B7F64-8B8E-4201-9A3D-8B70CE6838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7239000"/>
          </a:xfrm>
          <a:prstGeom prst="rect">
            <a:avLst/>
          </a:prstGeom>
        </p:spPr>
      </p:pic>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46 And when He had sent them away, He departed to the mountain to pray.</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b="1" u="sng" dirty="0"/>
              <a:t>Psalm 66:16-20</a:t>
            </a:r>
            <a:endParaRPr lang="en-US" sz="4000" u="sng" dirty="0"/>
          </a:p>
          <a:p>
            <a:pPr algn="ctr"/>
            <a:r>
              <a:rPr lang="en-US" sz="4000" dirty="0"/>
              <a:t>16 Come and hear, all you who fear God, And I will declare what He has done for my soul. 17 I cried to Him with my mouth, And He was extolled with my tongue. 18 If I regard iniquity in my heart, The Lord will not hear. 19 But certainly God has heard me; He has attended to the voice of my prayer. 20 Blessed be God, Who has not turned away my prayer, Nor His mercy from me!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7478970"/>
          </a:xfrm>
          <a:prstGeom prst="rect">
            <a:avLst/>
          </a:prstGeom>
        </p:spPr>
        <p:txBody>
          <a:bodyPr wrap="square">
            <a:spAutoFit/>
          </a:bodyPr>
          <a:lstStyle/>
          <a:p>
            <a:pPr algn="ctr"/>
            <a:r>
              <a:rPr lang="en-US" sz="4000" b="1" u="sng" dirty="0"/>
              <a:t>Philippians 1:3-6</a:t>
            </a:r>
            <a:endParaRPr lang="en-US" sz="4000" u="sng" dirty="0"/>
          </a:p>
          <a:p>
            <a:pPr algn="ctr"/>
            <a:r>
              <a:rPr lang="en-US" sz="4000" dirty="0"/>
              <a:t>3 I thank my God upon every remembrance of you, 4 always in every prayer of mine making request for you all with joy, 5 for your fellowship in the gospel from the first day until now, 6 being confident of this very thing, that He who has begun a good work in you will complete it until the day of Jesus Christ; </a:t>
            </a:r>
          </a:p>
          <a:p>
            <a:pPr algn="ctr"/>
            <a:r>
              <a:rPr lang="en-US" sz="4000" dirty="0"/>
              <a:t> </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8094524"/>
          </a:xfrm>
          <a:prstGeom prst="rect">
            <a:avLst/>
          </a:prstGeom>
        </p:spPr>
        <p:txBody>
          <a:bodyPr wrap="square">
            <a:spAutoFit/>
          </a:bodyPr>
          <a:lstStyle/>
          <a:p>
            <a:pPr algn="ctr"/>
            <a:r>
              <a:rPr lang="en-US" sz="4000" b="1" dirty="0"/>
              <a:t> </a:t>
            </a:r>
            <a:r>
              <a:rPr lang="en-US" sz="4000" b="1" u="sng" dirty="0"/>
              <a:t>Hebrews 12:2</a:t>
            </a:r>
            <a:endParaRPr lang="en-US" sz="4000" u="sng" dirty="0"/>
          </a:p>
          <a:p>
            <a:pPr algn="ctr"/>
            <a:r>
              <a:rPr lang="en-US" sz="4000" dirty="0"/>
              <a:t>“looking unto Jesus, the author and finisher of our faith, who for the joy that was set before Him endured the cross, despising the shame, and has sat down at the right hand of the throne of God.” </a:t>
            </a:r>
          </a:p>
          <a:p>
            <a:pPr algn="ctr"/>
            <a:r>
              <a:rPr lang="en-US" sz="4000" dirty="0"/>
              <a:t>Saints, Jesus constantly sought strength from God. Going into the wilderness, alone with the Father, helped Jesus focus on his task and gain strength for what he had to do.</a:t>
            </a: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6863417"/>
          </a:xfrm>
          <a:prstGeom prst="rect">
            <a:avLst/>
          </a:prstGeom>
        </p:spPr>
        <p:txBody>
          <a:bodyPr wrap="square">
            <a:spAutoFit/>
          </a:bodyPr>
          <a:lstStyle/>
          <a:p>
            <a:pPr algn="ctr"/>
            <a:r>
              <a:rPr lang="en-US" sz="4000" b="1" u="sng" dirty="0"/>
              <a:t>Isaiah 40:31</a:t>
            </a:r>
            <a:endParaRPr lang="en-US" sz="4000" u="sng" dirty="0"/>
          </a:p>
          <a:p>
            <a:pPr algn="ctr"/>
            <a:r>
              <a:rPr lang="en-US" sz="4000" dirty="0"/>
              <a:t>“But those who wait on the LORD shall renew their strength; they shall mount up with wings like eagles, they shall run and not be weary, they shall walk and not faint.”</a:t>
            </a:r>
          </a:p>
          <a:p>
            <a:pPr algn="ctr"/>
            <a:r>
              <a:rPr lang="en-US" sz="4000" b="1" dirty="0"/>
              <a:t> </a:t>
            </a:r>
            <a:endParaRPr lang="en-US" sz="4000" dirty="0"/>
          </a:p>
          <a:p>
            <a:pPr algn="ctr"/>
            <a:r>
              <a:rPr lang="en-US" sz="4000" dirty="0">
                <a:solidFill>
                  <a:srgbClr val="FF0000"/>
                </a:solidFill>
              </a:rPr>
              <a:t> </a:t>
            </a:r>
          </a:p>
          <a:p>
            <a:pPr algn="ctr"/>
            <a:endParaRPr lang="en-US" sz="4000" dirty="0">
              <a:solidFill>
                <a:srgbClr val="FF0000"/>
              </a:solidFill>
            </a:endParaRP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5016758"/>
          </a:xfrm>
          <a:prstGeom prst="rect">
            <a:avLst/>
          </a:prstGeom>
        </p:spPr>
        <p:txBody>
          <a:bodyPr wrap="square">
            <a:spAutoFit/>
          </a:bodyPr>
          <a:lstStyle/>
          <a:p>
            <a:pPr algn="ctr"/>
            <a:r>
              <a:rPr lang="en-US" sz="4000" b="1" dirty="0"/>
              <a:t>47 Now when evening came, the boat was in the middle of the sea; and He was alone on the land.</a:t>
            </a:r>
            <a:endParaRPr lang="en-US" sz="4000" dirty="0"/>
          </a:p>
          <a:p>
            <a:pPr algn="ctr"/>
            <a:r>
              <a:rPr lang="en-US" sz="4000" b="1" dirty="0"/>
              <a:t> </a:t>
            </a:r>
            <a:endParaRPr lang="en-US" sz="4000" dirty="0"/>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u="sng" dirty="0"/>
              <a:t>Matthew 14:22-24</a:t>
            </a:r>
            <a:endParaRPr lang="en-US" sz="4000" u="sng" dirty="0"/>
          </a:p>
          <a:p>
            <a:pPr algn="ctr"/>
            <a:r>
              <a:rPr lang="en-US" sz="4000" dirty="0"/>
              <a:t>22 Immediately Jesus made His disciples get into the boat and go before Him to the other side, while He sent the multitudes away.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051369"/>
          </a:xfrm>
          <a:prstGeom prst="rect">
            <a:avLst/>
          </a:prstGeom>
        </p:spPr>
        <p:txBody>
          <a:bodyPr wrap="square">
            <a:spAutoFit/>
          </a:bodyPr>
          <a:lstStyle/>
          <a:p>
            <a:pPr algn="ctr"/>
            <a:r>
              <a:rPr lang="en-US" sz="3600" dirty="0"/>
              <a:t>23 And when He had sent the multitudes away, He went up on the mountain by Himself to pray. Now when evening came, He was alone there. 24 But the boat was now in the middle of the sea, tossed by the waves, for the wind was contrary </a:t>
            </a:r>
          </a:p>
          <a:p>
            <a:pPr lvl="0" algn="ctr">
              <a:defRPr/>
            </a:pPr>
            <a:r>
              <a:rPr lang="en-US" sz="3600" b="1" dirty="0">
                <a:solidFill>
                  <a:prstClr val="black"/>
                </a:solidFill>
              </a:rPr>
              <a:t> </a:t>
            </a: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lvl="0" algn="ctr">
              <a:defRPr/>
            </a:pPr>
            <a:endParaRPr lang="en-US" sz="3800" b="1" dirty="0">
              <a:solidFill>
                <a:prstClr val="black"/>
              </a:solidFill>
            </a:endParaRPr>
          </a:p>
          <a:p>
            <a:pPr lvl="0" algn="ctr">
              <a:defRPr/>
            </a:pPr>
            <a:endParaRPr lang="en-US" sz="3800" b="1" dirty="0">
              <a:solidFill>
                <a:prstClr val="black"/>
              </a:solidFill>
            </a:endParaRPr>
          </a:p>
          <a:p>
            <a:pPr lvl="0" algn="ctr">
              <a:defRPr/>
            </a:pPr>
            <a:endParaRPr lang="en-US" sz="3800" b="1" dirty="0">
              <a:solidFill>
                <a:prstClr val="black"/>
              </a:solidFill>
            </a:endParaRPr>
          </a:p>
          <a:p>
            <a:pPr lvl="0" algn="ctr">
              <a:defRPr/>
            </a:pPr>
            <a:endParaRPr lang="en-US" sz="3800" b="1" dirty="0">
              <a:solidFill>
                <a:prstClr val="black"/>
              </a:solidFill>
            </a:endParaRPr>
          </a:p>
          <a:p>
            <a:pPr algn="ctr"/>
            <a:endParaRPr lang="en-US" sz="3800" b="1" dirty="0"/>
          </a:p>
          <a:p>
            <a:pPr algn="ctr"/>
            <a:endParaRPr lang="en-US" sz="3800" b="1" dirty="0"/>
          </a:p>
          <a:p>
            <a:pPr algn="ctr"/>
            <a:endParaRPr lang="en-US" sz="3800" b="1" dirty="0"/>
          </a:p>
          <a:p>
            <a:pPr algn="ctr"/>
            <a:endParaRPr lang="en-US" sz="3800" b="1" dirty="0"/>
          </a:p>
          <a:p>
            <a:pPr algn="ctr"/>
            <a:r>
              <a:rPr lang="en-US" sz="3800" b="1" dirty="0"/>
              <a:t> </a:t>
            </a:r>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4711720"/>
          </a:xfrm>
          <a:prstGeom prst="rect">
            <a:avLst/>
          </a:prstGeom>
        </p:spPr>
        <p:txBody>
          <a:bodyPr wrap="square">
            <a:spAutoFit/>
          </a:bodyPr>
          <a:lstStyle/>
          <a:p>
            <a:pPr algn="ctr"/>
            <a:r>
              <a:rPr lang="en-US" sz="3800" b="1" dirty="0"/>
              <a:t>48 Then He saw them straining at rowing, for the wind was against them. Now about the fourth watch of the night He came to them, walking on the sea, and would have passed them by. 49 And when they saw Him walking on the sea, they supposed it was a ghost, and cried out; 50 for they all saw Him and were troubled. But immediately He talked with them and said to them, </a:t>
            </a:r>
            <a:r>
              <a:rPr lang="en-US" sz="3800" b="1" dirty="0">
                <a:solidFill>
                  <a:srgbClr val="FF0000"/>
                </a:solidFill>
              </a:rPr>
              <a:t>"Be of good cheer! It is I; do not be afraid." </a:t>
            </a:r>
            <a:endParaRPr lang="en-US" sz="3800" dirty="0">
              <a:solidFill>
                <a:srgbClr val="FF0000"/>
              </a:solidFill>
            </a:endParaRPr>
          </a:p>
          <a:p>
            <a:pPr lvl="0" algn="ctr">
              <a:defRPr/>
            </a:pPr>
            <a:endParaRPr lang="en-US" sz="3800" b="1" dirty="0">
              <a:solidFill>
                <a:prstClr val="black"/>
              </a:solidFill>
            </a:endParaRPr>
          </a:p>
          <a:p>
            <a:pPr lvl="0" algn="ctr">
              <a:defRPr/>
            </a:pPr>
            <a:endParaRPr lang="en-US" sz="3800" b="1" dirty="0">
              <a:solidFill>
                <a:prstClr val="black"/>
              </a:solidFill>
            </a:endParaRPr>
          </a:p>
          <a:p>
            <a:pPr algn="ctr"/>
            <a:endParaRPr lang="en-US" sz="3800" b="1" dirty="0"/>
          </a:p>
          <a:p>
            <a:pPr algn="ctr"/>
            <a:endParaRPr lang="en-US" sz="3800" b="1" dirty="0"/>
          </a:p>
          <a:p>
            <a:pPr algn="ctr"/>
            <a:r>
              <a:rPr lang="en-US" sz="3800" b="1" dirty="0"/>
              <a:t> </a:t>
            </a:r>
          </a:p>
          <a:p>
            <a:pPr lvl="0" algn="ctr">
              <a:defRPr/>
            </a:pPr>
            <a:endParaRPr lang="en-US" sz="3800" b="1" dirty="0">
              <a:solidFill>
                <a:prstClr val="black"/>
              </a:solidFill>
            </a:endParaRPr>
          </a:p>
          <a:p>
            <a:pPr lvl="0" algn="ctr">
              <a:defRPr/>
            </a:pPr>
            <a:endParaRPr lang="en-US" sz="3800" b="1" dirty="0">
              <a:solidFill>
                <a:prstClr val="black"/>
              </a:solidFill>
            </a:endParaRPr>
          </a:p>
          <a:p>
            <a:pPr lvl="0" algn="ctr">
              <a:defRPr/>
            </a:pPr>
            <a:endParaRPr lang="en-US" sz="3800" b="1" dirty="0">
              <a:solidFill>
                <a:prstClr val="black"/>
              </a:solidFill>
            </a:endParaRPr>
          </a:p>
          <a:p>
            <a:pPr algn="ctr"/>
            <a:r>
              <a:rPr lang="en-US" sz="3800" dirty="0"/>
              <a:t> </a:t>
            </a:r>
          </a:p>
          <a:p>
            <a:pPr algn="ctr"/>
            <a:endParaRPr lang="en-US" sz="3800" b="1" dirty="0"/>
          </a:p>
          <a:p>
            <a:pPr algn="ctr"/>
            <a:endParaRPr lang="en-US" sz="3800" b="1" dirty="0"/>
          </a:p>
          <a:p>
            <a:pPr algn="ctr"/>
            <a:r>
              <a:rPr lang="en-US" sz="3800" b="1" dirty="0"/>
              <a:t> </a:t>
            </a:r>
            <a:endParaRPr lang="en-US" sz="3800" dirty="0"/>
          </a:p>
          <a:p>
            <a:pPr algn="ctr"/>
            <a:r>
              <a:rPr lang="en-US" sz="3800" dirty="0"/>
              <a:t> </a:t>
            </a:r>
          </a:p>
          <a:p>
            <a:pPr algn="ctr"/>
            <a:endParaRPr lang="en-US"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018949"/>
          </a:xfrm>
          <a:prstGeom prst="rect">
            <a:avLst/>
          </a:prstGeom>
        </p:spPr>
        <p:txBody>
          <a:bodyPr wrap="square">
            <a:spAutoFit/>
          </a:bodyPr>
          <a:lstStyle/>
          <a:p>
            <a:pPr algn="ctr"/>
            <a:r>
              <a:rPr lang="en-US" sz="4000" b="1" u="sng" dirty="0"/>
              <a:t>John 6:18-19</a:t>
            </a:r>
            <a:endParaRPr lang="en-US" sz="4000" u="sng" dirty="0"/>
          </a:p>
          <a:p>
            <a:pPr algn="ctr"/>
            <a:r>
              <a:rPr lang="en-US" sz="4000" dirty="0"/>
              <a:t>18 Then the sea arose because a great wind was blowing. 19 So when they had rowed about three or four miles, they saw Jesus walking on the sea and drawing near the boat; and they were afraid.</a:t>
            </a:r>
          </a:p>
          <a:p>
            <a:pPr algn="ctr"/>
            <a:r>
              <a:rPr lang="en-US" sz="4000" dirty="0"/>
              <a:t> </a:t>
            </a:r>
          </a:p>
          <a:p>
            <a:pPr algn="ctr"/>
            <a:r>
              <a:rPr lang="en-US" sz="4000" dirty="0"/>
              <a:t> </a:t>
            </a:r>
          </a:p>
          <a:p>
            <a:pPr algn="ctr"/>
            <a:r>
              <a:rPr lang="en-US" sz="4000" dirty="0"/>
              <a:t>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170099"/>
          </a:xfrm>
          <a:prstGeom prst="rect">
            <a:avLst/>
          </a:prstGeom>
        </p:spPr>
        <p:txBody>
          <a:bodyPr wrap="square">
            <a:spAutoFit/>
          </a:bodyPr>
          <a:lstStyle/>
          <a:p>
            <a:pPr algn="ctr"/>
            <a:r>
              <a:rPr lang="en-US" sz="4000" b="1" dirty="0"/>
              <a:t>1. Jesus “meant to pass beside” them as in providing a divine manifestation so to reveal to them his divine presence </a:t>
            </a:r>
          </a:p>
          <a:p>
            <a:pPr algn="ctr"/>
            <a:r>
              <a:rPr lang="en-US" sz="4000" b="1"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Be of Good Cheer</a:t>
            </a:r>
            <a:endParaRPr lang="en-US" sz="3200" dirty="0"/>
          </a:p>
          <a:p>
            <a:pPr algn="ctr"/>
            <a:r>
              <a:rPr lang="en-US" sz="2800" b="1" dirty="0"/>
              <a:t>By Pastor Fee Soliven</a:t>
            </a:r>
            <a:endParaRPr lang="en-US" sz="2800" dirty="0"/>
          </a:p>
          <a:p>
            <a:pPr algn="ctr"/>
            <a:r>
              <a:rPr lang="en-US" sz="3200" b="1" dirty="0"/>
              <a:t>Mark 6:45-56</a:t>
            </a:r>
            <a:endParaRPr lang="en-US" sz="3200" dirty="0"/>
          </a:p>
          <a:p>
            <a:pPr algn="ctr"/>
            <a:r>
              <a:rPr lang="en-US" sz="3200" b="1" dirty="0"/>
              <a:t>Wednesday Evening</a:t>
            </a:r>
            <a:endParaRPr lang="en-US" sz="3200" dirty="0"/>
          </a:p>
          <a:p>
            <a:pPr algn="ctr"/>
            <a:r>
              <a:rPr lang="en-US" sz="3200" b="1" dirty="0"/>
              <a:t>January 16, 2019</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016758"/>
          </a:xfrm>
          <a:prstGeom prst="rect">
            <a:avLst/>
          </a:prstGeom>
        </p:spPr>
        <p:txBody>
          <a:bodyPr wrap="square">
            <a:spAutoFit/>
          </a:bodyPr>
          <a:lstStyle/>
          <a:p>
            <a:pPr algn="ctr"/>
            <a:r>
              <a:rPr lang="en-US" sz="4000" b="1" dirty="0"/>
              <a:t>2. Jesus “was about to pass by” as he waited for the disciples to see him and call out to him for help</a:t>
            </a:r>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9174480"/>
          </a:xfrm>
          <a:prstGeom prst="rect">
            <a:avLst/>
          </a:prstGeom>
        </p:spPr>
        <p:txBody>
          <a:bodyPr wrap="square">
            <a:spAutoFit/>
          </a:bodyPr>
          <a:lstStyle/>
          <a:p>
            <a:pPr algn="ctr"/>
            <a:r>
              <a:rPr lang="en-US" sz="4000" b="1" dirty="0"/>
              <a:t>3. The phrase was written from the disciples’ standpoint (from Peter’s eyewitness account) that, when they saw Jesus, it appeared to them that his intention was to “pass by them”</a:t>
            </a:r>
          </a:p>
          <a:p>
            <a:pPr algn="ctr"/>
            <a:r>
              <a:rPr lang="en-US" sz="4000" b="1" dirty="0"/>
              <a:t> </a:t>
            </a:r>
          </a:p>
          <a:p>
            <a:pPr lvl="0" algn="ctr">
              <a:defRPr/>
            </a:pPr>
            <a:endParaRPr lang="en-US" sz="4000" b="1" dirty="0">
              <a:solidFill>
                <a:srgbClr val="FF0000"/>
              </a:solidFill>
            </a:endParaRPr>
          </a:p>
          <a:p>
            <a:pPr lvl="0" algn="ctr">
              <a:defRPr/>
            </a:pPr>
            <a:endParaRPr lang="en-US" sz="4000" b="1" dirty="0">
              <a:solidFill>
                <a:srgbClr val="FF0000"/>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9325630"/>
          </a:xfrm>
          <a:prstGeom prst="rect">
            <a:avLst/>
          </a:prstGeom>
        </p:spPr>
        <p:txBody>
          <a:bodyPr wrap="square">
            <a:spAutoFit/>
          </a:bodyPr>
          <a:lstStyle/>
          <a:p>
            <a:pPr algn="ctr"/>
            <a:r>
              <a:rPr lang="en-US" sz="4000" b="1" dirty="0"/>
              <a:t>4. The phrase means Jesus “intended to pass their way,” that is, to go to them, which is exactly what he did. When they all saw Jesus walking on the water, the disciples thought he was a ghost; so they screamed in terror. </a:t>
            </a:r>
          </a:p>
          <a:p>
            <a:pPr lvl="0" algn="ctr">
              <a:defRPr/>
            </a:pPr>
            <a:r>
              <a:rPr lang="en-US" sz="4000" b="1" dirty="0">
                <a:solidFill>
                  <a:srgbClr val="FF0000"/>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71054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170099"/>
          </a:xfrm>
          <a:prstGeom prst="rect">
            <a:avLst/>
          </a:prstGeom>
        </p:spPr>
        <p:txBody>
          <a:bodyPr wrap="square">
            <a:spAutoFit/>
          </a:bodyPr>
          <a:lstStyle/>
          <a:p>
            <a:pPr algn="ctr"/>
            <a:r>
              <a:rPr lang="en-US" sz="4000" b="1" dirty="0"/>
              <a:t>“I am here” is “I am”; it is the same as saying “the I AM is here” or “I, Yahweh, am here</a:t>
            </a:r>
            <a:r>
              <a:rPr lang="en-US" sz="4000" dirty="0"/>
              <a:t>”</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732610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4401205"/>
          </a:xfrm>
          <a:prstGeom prst="rect">
            <a:avLst/>
          </a:prstGeom>
        </p:spPr>
        <p:txBody>
          <a:bodyPr wrap="square">
            <a:spAutoFit/>
          </a:bodyPr>
          <a:lstStyle/>
          <a:p>
            <a:pPr algn="ctr"/>
            <a:r>
              <a:rPr lang="en-US" sz="4000" b="1" u="sng" dirty="0"/>
              <a:t>Exodus 3:14</a:t>
            </a:r>
            <a:endParaRPr lang="en-US" sz="4000" u="sng" dirty="0"/>
          </a:p>
          <a:p>
            <a:pPr algn="ctr"/>
            <a:r>
              <a:rPr lang="en-US" sz="4000" dirty="0"/>
              <a:t>“And God said to Moses, "I AM WHO I AM." And He said, "Thus you shall say to the children of Israel, 'I AM has sent me to you.”</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07820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4401205"/>
          </a:xfrm>
          <a:prstGeom prst="rect">
            <a:avLst/>
          </a:prstGeom>
        </p:spPr>
        <p:txBody>
          <a:bodyPr wrap="square">
            <a:spAutoFit/>
          </a:bodyPr>
          <a:lstStyle/>
          <a:p>
            <a:pPr algn="ctr"/>
            <a:r>
              <a:rPr lang="en-US" sz="4000" b="1" dirty="0"/>
              <a:t> </a:t>
            </a:r>
            <a:r>
              <a:rPr lang="en-US" sz="4000" b="1" u="sng" dirty="0"/>
              <a:t>Isaiah 41:4</a:t>
            </a:r>
            <a:endParaRPr lang="en-US" sz="4000" u="sng" dirty="0"/>
          </a:p>
          <a:p>
            <a:pPr algn="ctr"/>
            <a:r>
              <a:rPr lang="en-US" sz="4000" dirty="0"/>
              <a:t>“Who has performed and done it, Calling the generations from the beginning? 'I, the LORD, am the first; And with the last I am He.'"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69912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632311"/>
          </a:xfrm>
          <a:prstGeom prst="rect">
            <a:avLst/>
          </a:prstGeom>
        </p:spPr>
        <p:txBody>
          <a:bodyPr wrap="square">
            <a:spAutoFit/>
          </a:bodyPr>
          <a:lstStyle/>
          <a:p>
            <a:pPr algn="ctr"/>
            <a:r>
              <a:rPr lang="en-US" sz="4000" b="1" u="sng" dirty="0"/>
              <a:t>Isaiah 43:10</a:t>
            </a:r>
            <a:endParaRPr lang="en-US" sz="4000" u="sng" dirty="0"/>
          </a:p>
          <a:p>
            <a:pPr algn="ctr"/>
            <a:r>
              <a:rPr lang="en-US" sz="4000" dirty="0"/>
              <a:t>"You are My witnesses," says the LORD, "And My servant whom I have chosen, That you may know and believe Me, And understand that I am He. Before Me there was no God formed, Nor shall there be after Me.”</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10337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632311"/>
          </a:xfrm>
          <a:prstGeom prst="rect">
            <a:avLst/>
          </a:prstGeom>
        </p:spPr>
        <p:txBody>
          <a:bodyPr wrap="square">
            <a:spAutoFit/>
          </a:bodyPr>
          <a:lstStyle/>
          <a:p>
            <a:pPr algn="ctr"/>
            <a:r>
              <a:rPr lang="en-US" sz="4000" b="1" u="sng" dirty="0"/>
              <a:t>Isaiah 52:6</a:t>
            </a:r>
            <a:endParaRPr lang="en-US" sz="4000" u="sng" dirty="0"/>
          </a:p>
          <a:p>
            <a:pPr algn="ctr"/>
            <a:r>
              <a:rPr lang="en-US" sz="4000" dirty="0"/>
              <a:t>“Therefore My people shall know My name; Therefore they shall know in that day That I am He who speaks: 'Behold, it is I.'" </a:t>
            </a:r>
          </a:p>
          <a:p>
            <a:pPr algn="ctr"/>
            <a:r>
              <a:rPr lang="en-US" sz="4000" b="1" dirty="0"/>
              <a:t> </a:t>
            </a:r>
            <a:endParaRPr lang="en-US" sz="4000" dirty="0"/>
          </a:p>
          <a:p>
            <a:pPr algn="ctr"/>
            <a:endParaRPr lang="en-US" sz="4000" dirty="0"/>
          </a:p>
          <a:p>
            <a:pPr lvl="0" algn="ctr">
              <a:defRPr/>
            </a:pPr>
            <a:r>
              <a:rPr lang="en-US" sz="4000" b="1" dirty="0">
                <a:solidFill>
                  <a:srgbClr val="FF0000"/>
                </a:solidFill>
              </a:rPr>
              <a:t>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119858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016758"/>
          </a:xfrm>
          <a:prstGeom prst="rect">
            <a:avLst/>
          </a:prstGeom>
        </p:spPr>
        <p:txBody>
          <a:bodyPr wrap="square">
            <a:spAutoFit/>
          </a:bodyPr>
          <a:lstStyle/>
          <a:p>
            <a:pPr algn="ctr"/>
            <a:r>
              <a:rPr lang="en-US" sz="4000" b="1" dirty="0"/>
              <a:t>51 Then He went up into the boat to them, and the wind ceased. And they were greatly amazed in themselves beyond measure, and marveled. 52 For they had not understood about the loaves, because their heart was hardened.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7510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23439"/>
          </a:xfrm>
          <a:prstGeom prst="rect">
            <a:avLst/>
          </a:prstGeom>
        </p:spPr>
        <p:txBody>
          <a:bodyPr wrap="square">
            <a:spAutoFit/>
          </a:bodyPr>
          <a:lstStyle/>
          <a:p>
            <a:pPr algn="ctr"/>
            <a:r>
              <a:rPr lang="en-US" sz="4000" b="1" dirty="0"/>
              <a:t> But why wouldn’t the disciples believe?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87420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45 Immediately He made His disciples get into the boat and go before Him to the other side, to Bethsaida, while He sent the multitude away. 46 And when He had sent them away, He departed to the mountain to pray. </a:t>
            </a:r>
            <a:endParaRPr lang="en-US" sz="4000" dirty="0"/>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247864"/>
          </a:xfrm>
          <a:prstGeom prst="rect">
            <a:avLst/>
          </a:prstGeom>
        </p:spPr>
        <p:txBody>
          <a:bodyPr wrap="square">
            <a:spAutoFit/>
          </a:bodyPr>
          <a:lstStyle/>
          <a:p>
            <a:pPr algn="ctr"/>
            <a:r>
              <a:rPr lang="en-US" sz="4000" b="1" u="sng" dirty="0"/>
              <a:t>Hebrews 11:6</a:t>
            </a:r>
            <a:endParaRPr lang="en-US" sz="4000" u="sng" dirty="0"/>
          </a:p>
          <a:p>
            <a:pPr algn="ctr"/>
            <a:r>
              <a:rPr lang="en-US" sz="4000" dirty="0"/>
              <a:t>“But without faith it is impossible to please Him, for he who comes to God must believe that He is, and that He is a rewarder of those who diligently seek Him.” </a:t>
            </a:r>
          </a:p>
          <a:p>
            <a:pPr algn="ctr"/>
            <a:r>
              <a:rPr lang="en-US" sz="4000" dirty="0"/>
              <a:t> </a:t>
            </a:r>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5359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632311"/>
          </a:xfrm>
          <a:prstGeom prst="rect">
            <a:avLst/>
          </a:prstGeom>
        </p:spPr>
        <p:txBody>
          <a:bodyPr wrap="square">
            <a:spAutoFit/>
          </a:bodyPr>
          <a:lstStyle/>
          <a:p>
            <a:pPr algn="ctr"/>
            <a:r>
              <a:rPr lang="en-US" sz="4000" b="1" dirty="0"/>
              <a:t>53 When they had crossed over, they came to the land of Gennesaret and anchored there. 54 And when they came out of the boat, immediately the people recognized Him, 55 ran through that whole surrounding region, and began to carry about on beds those who were sick to wherever they heard He was.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07028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8063746"/>
          </a:xfrm>
          <a:prstGeom prst="rect">
            <a:avLst/>
          </a:prstGeom>
        </p:spPr>
        <p:txBody>
          <a:bodyPr wrap="square">
            <a:spAutoFit/>
          </a:bodyPr>
          <a:lstStyle/>
          <a:p>
            <a:pPr algn="ctr"/>
            <a:r>
              <a:rPr kumimoji="0" lang="en-US" sz="3700" b="1" i="0" u="none" strike="noStrike" kern="1200" cap="none" spc="0" normalizeH="0" baseline="0" noProof="0" dirty="0">
                <a:ln>
                  <a:noFill/>
                </a:ln>
                <a:solidFill>
                  <a:prstClr val="black"/>
                </a:solidFill>
                <a:effectLst/>
                <a:uLnTx/>
                <a:uFillTx/>
                <a:latin typeface="Calibri"/>
              </a:rPr>
              <a:t> </a:t>
            </a:r>
            <a:r>
              <a:rPr lang="en-US" sz="3700" b="1" u="sng" dirty="0"/>
              <a:t>Luke 4:17-19</a:t>
            </a:r>
            <a:endParaRPr lang="en-US" sz="3700" u="sng" dirty="0"/>
          </a:p>
          <a:p>
            <a:pPr algn="ctr"/>
            <a:r>
              <a:rPr lang="en-US" sz="3700" dirty="0"/>
              <a:t>17 And He was handed the book of the prophet Isaiah. And when He had opened the book, He found the place where it was written: 18 </a:t>
            </a:r>
            <a:r>
              <a:rPr lang="en-US" sz="3700" dirty="0">
                <a:solidFill>
                  <a:srgbClr val="FF0000"/>
                </a:solidFill>
              </a:rPr>
              <a:t>"The Spirit of the LORD is upon Me, Because He has anointed Me To preach the gospel to the poor; He has sent Me to heal the brokenhearted, To proclaim liberty to the captives And recovery of sight to the blind, To set at liberty those who are oppressed; </a:t>
            </a:r>
            <a:r>
              <a:rPr lang="en-US" sz="3700" dirty="0"/>
              <a:t>19 </a:t>
            </a:r>
            <a:r>
              <a:rPr lang="en-US" sz="3700" dirty="0">
                <a:solidFill>
                  <a:srgbClr val="FF0000"/>
                </a:solidFill>
              </a:rPr>
              <a:t>To proclaim the acceptable year of the LORD."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02323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785652"/>
          </a:xfrm>
          <a:prstGeom prst="rect">
            <a:avLst/>
          </a:prstGeom>
        </p:spPr>
        <p:txBody>
          <a:bodyPr wrap="square">
            <a:spAutoFit/>
          </a:bodyPr>
          <a:lstStyle/>
          <a:p>
            <a:pPr algn="ctr"/>
            <a:r>
              <a:rPr kumimoji="0" lang="en-US" sz="4000" b="1" i="0" u="sng" strike="noStrike" kern="1200" cap="none" spc="0" normalizeH="0" baseline="0" noProof="0" dirty="0">
                <a:ln>
                  <a:noFill/>
                </a:ln>
                <a:solidFill>
                  <a:prstClr val="black"/>
                </a:solidFill>
                <a:effectLst/>
                <a:uLnTx/>
                <a:uFillTx/>
                <a:latin typeface="Calibri"/>
              </a:rPr>
              <a:t> </a:t>
            </a:r>
            <a:r>
              <a:rPr lang="en-US" sz="4000" b="1" u="sng" dirty="0"/>
              <a:t>Luke 19:10</a:t>
            </a:r>
            <a:endParaRPr lang="en-US" sz="4000" u="sng" dirty="0"/>
          </a:p>
          <a:p>
            <a:pPr algn="ctr"/>
            <a:r>
              <a:rPr lang="en-US" sz="4000" dirty="0">
                <a:solidFill>
                  <a:srgbClr val="FF0000"/>
                </a:solidFill>
              </a:rPr>
              <a:t>…or the Son of Man has come to seek and to save that which was lost."</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162106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440120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ea typeface="+mn-ea"/>
                <a:cs typeface="+mn-cs"/>
              </a:rPr>
              <a:t> </a:t>
            </a:r>
            <a:r>
              <a:rPr lang="en-US" sz="4000" b="1" dirty="0"/>
              <a:t>56 Wherever He entered, into villages, cities, or the country, they laid the sick in the marketplaces, and begged Him that they might just touch the hem of His garment. And as many as touched Him were made well.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92685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But why wouldn’t the disciples believe?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4" name="Picture 3" descr="A group of people posing for the camera&#10;&#10;Description automatically generated">
            <a:extLst>
              <a:ext uri="{FF2B5EF4-FFF2-40B4-BE49-F238E27FC236}">
                <a16:creationId xmlns:a16="http://schemas.microsoft.com/office/drawing/2014/main" id="{D82EEF98-3378-4199-A333-0E987ED4A9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Tree>
    <p:extLst>
      <p:ext uri="{BB962C8B-B14F-4D97-AF65-F5344CB8AC3E}">
        <p14:creationId xmlns:p14="http://schemas.microsoft.com/office/powerpoint/2010/main" val="166219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Touching The</a:t>
            </a:r>
            <a:r>
              <a:rPr kumimoji="0" lang="en-US" sz="4000" b="1" i="0" u="none" strike="noStrike" kern="1200" cap="none" spc="0" normalizeH="0" noProof="0" dirty="0">
                <a:ln>
                  <a:noFill/>
                </a:ln>
                <a:solidFill>
                  <a:prstClr val="black"/>
                </a:solidFill>
                <a:effectLst/>
                <a:uLnTx/>
                <a:uFillTx/>
                <a:latin typeface="Calibri"/>
                <a:ea typeface="+mn-ea"/>
                <a:cs typeface="+mn-cs"/>
              </a:rPr>
              <a:t> Hem of His Garment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baseline="0" dirty="0">
                <a:solidFill>
                  <a:prstClr val="black"/>
                </a:solidFill>
                <a:latin typeface="Calibri"/>
              </a:rPr>
              <a:t>“Tzitzit”</a:t>
            </a:r>
            <a:r>
              <a:rPr lang="en-US" sz="4000" b="1" dirty="0">
                <a:solidFill>
                  <a:prstClr val="black"/>
                </a:solidFill>
                <a:latin typeface="Calibri"/>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4" name="Picture 3" descr="A close up of a person&#10;&#10;Description automatically generated">
            <a:extLst>
              <a:ext uri="{FF2B5EF4-FFF2-40B4-BE49-F238E27FC236}">
                <a16:creationId xmlns:a16="http://schemas.microsoft.com/office/drawing/2014/main" id="{6BD8204D-A41A-4E6C-B699-5B267EC4D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0201"/>
            <a:ext cx="9144000" cy="3962400"/>
          </a:xfrm>
          <a:prstGeom prst="rect">
            <a:avLst/>
          </a:prstGeom>
        </p:spPr>
      </p:pic>
      <p:sp>
        <p:nvSpPr>
          <p:cNvPr id="5" name="Rectangle 4">
            <a:extLst>
              <a:ext uri="{FF2B5EF4-FFF2-40B4-BE49-F238E27FC236}">
                <a16:creationId xmlns:a16="http://schemas.microsoft.com/office/drawing/2014/main" id="{B784F882-3DBF-48BA-8457-23049CECDE4C}"/>
              </a:ext>
            </a:extLst>
          </p:cNvPr>
          <p:cNvSpPr/>
          <p:nvPr/>
        </p:nvSpPr>
        <p:spPr>
          <a:xfrm>
            <a:off x="2286000" y="5906869"/>
            <a:ext cx="4572000" cy="707886"/>
          </a:xfrm>
          <a:prstGeom prst="rect">
            <a:avLst/>
          </a:prstGeom>
        </p:spPr>
        <p:txBody>
          <a:bodyPr>
            <a:spAutoFit/>
          </a:bodyPr>
          <a:lstStyle/>
          <a:p>
            <a:pPr lvl="0" algn="ctr">
              <a:defRPr/>
            </a:pPr>
            <a:r>
              <a:rPr lang="en-US" sz="4000" b="1" dirty="0">
                <a:solidFill>
                  <a:prstClr val="black"/>
                </a:solidFill>
              </a:rPr>
              <a:t>The Word of God</a:t>
            </a:r>
            <a:endParaRPr lang="en-US" sz="4000" dirty="0">
              <a:solidFill>
                <a:prstClr val="black"/>
              </a:solidFill>
            </a:endParaRPr>
          </a:p>
        </p:txBody>
      </p:sp>
    </p:spTree>
    <p:extLst>
      <p:ext uri="{BB962C8B-B14F-4D97-AF65-F5344CB8AC3E}">
        <p14:creationId xmlns:p14="http://schemas.microsoft.com/office/powerpoint/2010/main" val="8708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47 Now when evening came, the boat was in the middle of the sea; and He was alone on the land. 48 Then He saw them straining at rowing, for the wind was against them. Now about the fourth watch of the night He came to them, walking on the sea, and would have passed them by. </a:t>
            </a:r>
            <a:endParaRPr lang="en-US" sz="4000" dirty="0"/>
          </a:p>
          <a:p>
            <a:pPr algn="ctr"/>
            <a:r>
              <a:rPr lang="en-US" sz="4000" b="1" dirty="0"/>
              <a:t> </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 49 And when they saw Him walking on the sea, they supposed it was a ghost, and cried out; 50 for they all saw Him and were troubled. But immediately He talked with them and said to them, "Be of good cheer! It is I; do not be afraid." </a:t>
            </a:r>
            <a:endParaRPr lang="en-US" sz="4000" dirty="0"/>
          </a:p>
          <a:p>
            <a:pPr algn="ctr"/>
            <a:endParaRPr lang="en-US" sz="4000" dirty="0"/>
          </a:p>
          <a:p>
            <a:pPr algn="ctr"/>
            <a:r>
              <a:rPr lang="en-US" sz="4000" b="1" dirty="0"/>
              <a:t> </a:t>
            </a:r>
            <a:endParaRPr lang="en-US" sz="4000" dirty="0"/>
          </a:p>
          <a:p>
            <a:pPr algn="ct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 51 Then He went up into the boat to them, and the wind ceased. And they were greatly amazed in themselves beyond measure, and marveled. 52 For they had not understood about the loaves, because their heart was hardened. 53 When they had crossed over, they came to the land of Gennesaret and anchored there. </a:t>
            </a:r>
            <a:endParaRPr lang="en-US" sz="4000" dirty="0"/>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54 And when they came out of the boat, immediately the people recognized Him, 55 ran through that whole surrounding region, and began to carry about on beds those who were sick to wherever they heard He was. </a:t>
            </a:r>
            <a:endParaRPr lang="en-US" sz="4000" dirty="0"/>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 56 Wherever He entered, into villages, cities, or the country, they laid the sick in the marketplaces, and begged Him that they might just touch the hem of His garment. And as many as touched Him were made well.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24605</TotalTime>
  <Words>1388</Words>
  <Application>Microsoft Office PowerPoint</Application>
  <PresentationFormat>On-screen Show (4:3)</PresentationFormat>
  <Paragraphs>208</Paragraphs>
  <Slides>47</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47</vt:i4>
      </vt:variant>
    </vt:vector>
  </HeadingPairs>
  <TitlesOfParts>
    <vt:vector size="54"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1479</cp:revision>
  <dcterms:created xsi:type="dcterms:W3CDTF">2013-06-05T21:04:28Z</dcterms:created>
  <dcterms:modified xsi:type="dcterms:W3CDTF">2019-01-17T07:08:07Z</dcterms:modified>
</cp:coreProperties>
</file>