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7"/>
  </p:notesMasterIdLst>
  <p:sldIdLst>
    <p:sldId id="947" r:id="rId4"/>
    <p:sldId id="698" r:id="rId5"/>
    <p:sldId id="258" r:id="rId6"/>
    <p:sldId id="894" r:id="rId7"/>
    <p:sldId id="617" r:id="rId8"/>
    <p:sldId id="840" r:id="rId9"/>
    <p:sldId id="841" r:id="rId10"/>
    <p:sldId id="842" r:id="rId11"/>
    <p:sldId id="843" r:id="rId12"/>
    <p:sldId id="848" r:id="rId13"/>
    <p:sldId id="844" r:id="rId14"/>
    <p:sldId id="846" r:id="rId15"/>
    <p:sldId id="615" r:id="rId16"/>
    <p:sldId id="847" r:id="rId17"/>
    <p:sldId id="882" r:id="rId18"/>
    <p:sldId id="883" r:id="rId19"/>
    <p:sldId id="259" r:id="rId20"/>
    <p:sldId id="884" r:id="rId21"/>
    <p:sldId id="838" r:id="rId22"/>
    <p:sldId id="839" r:id="rId23"/>
    <p:sldId id="616" r:id="rId24"/>
    <p:sldId id="885" r:id="rId25"/>
    <p:sldId id="806" r:id="rId26"/>
    <p:sldId id="807" r:id="rId27"/>
    <p:sldId id="260" r:id="rId28"/>
    <p:sldId id="704" r:id="rId29"/>
    <p:sldId id="706" r:id="rId30"/>
    <p:sldId id="707" r:id="rId31"/>
    <p:sldId id="908" r:id="rId32"/>
    <p:sldId id="909" r:id="rId33"/>
    <p:sldId id="910" r:id="rId34"/>
    <p:sldId id="930"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1/30/2019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1/30/2019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1/30/2019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1/30/2019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1/30/2019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1/30/2019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1/30/2019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266231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11 In Him you were also circumcised with the circumcision made without hands, by putting off the body of the sins of the flesh, by the circumcision of Christ, 12 buried with Him in baptism, in which you also were raised with Him through faith in the working of God, who raised Him from the dead.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Romans 8:29-31</a:t>
            </a:r>
            <a:endParaRPr lang="en-US" sz="4000" u="sng" dirty="0"/>
          </a:p>
          <a:p>
            <a:pPr algn="ctr"/>
            <a:r>
              <a:rPr lang="en-US" sz="4000" dirty="0"/>
              <a:t>29 For whom He foreknew, He also predestined to be conformed to the image of His Son, that He might be the firstborn among many brethren. 30 Moreover whom He predestined, these He also called; whom He called, these He also justified; and whom He justified, these He also glorified. 31 What then shall we say to these things? If God is for us, who can be against us?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3 For the Pharisees and all the Jews do not eat unless they wash their hands in a special way, holding the tradition of the elders. </a:t>
            </a: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Exodus 30:17-19</a:t>
            </a:r>
            <a:endParaRPr lang="en-US" sz="4000" u="sng" dirty="0"/>
          </a:p>
          <a:p>
            <a:pPr algn="ctr"/>
            <a:r>
              <a:rPr lang="en-US" sz="4000" dirty="0"/>
              <a:t>17 Then the LORD spoke to Moses, saying: 18 "You shall also make a laver of bronze, with its base also of bronze, for washing. You shall put it between the tabernacle of meeting and the altar. And you shall put water in it, 19 for Aaron and his sons shall wash their hands and their feet in water from it.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4 When they come from the marketplace, they do not eat unless they wash. And there are many other things which they have received and hold, like the washing of cups, pitchers, copper vessels, and couches.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Luke 18:10-14</a:t>
            </a:r>
            <a:endParaRPr lang="en-US" sz="4000" u="sng" dirty="0"/>
          </a:p>
          <a:p>
            <a:pPr algn="ctr"/>
            <a:r>
              <a:rPr lang="en-US" sz="4000" dirty="0"/>
              <a:t>10 </a:t>
            </a:r>
            <a:r>
              <a:rPr lang="en-US" sz="4000" dirty="0">
                <a:solidFill>
                  <a:srgbClr val="FF0000"/>
                </a:solidFill>
              </a:rPr>
              <a:t>Two men went up to the temple to pray, one a Pharisee and the other a tax collector. </a:t>
            </a:r>
            <a:r>
              <a:rPr lang="en-US" sz="4000" dirty="0"/>
              <a:t>11 </a:t>
            </a:r>
            <a:r>
              <a:rPr lang="en-US" sz="4000" dirty="0">
                <a:solidFill>
                  <a:srgbClr val="FF0000"/>
                </a:solidFill>
              </a:rPr>
              <a:t>The Pharisee stood and prayed thus with himself, 'God, I thank You that I am not like other men--extortioners, unjust, adulterers, or even as this tax collector. </a:t>
            </a:r>
            <a:r>
              <a:rPr lang="en-US" sz="4000" dirty="0"/>
              <a:t>12 </a:t>
            </a:r>
            <a:r>
              <a:rPr lang="en-US" sz="4000" dirty="0">
                <a:solidFill>
                  <a:srgbClr val="FF0000"/>
                </a:solidFill>
              </a:rPr>
              <a:t>I fast twice a week; I give tithes of all that I possess.' </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13 </a:t>
            </a:r>
            <a:r>
              <a:rPr lang="en-US" sz="4000" dirty="0">
                <a:solidFill>
                  <a:srgbClr val="FF0000"/>
                </a:solidFill>
              </a:rPr>
              <a:t>And the tax collector, standing afar off, would not so much as raise his eyes to heaven, but beat his breast, saying, 'God, be merciful to me a sinner!' </a:t>
            </a:r>
            <a:r>
              <a:rPr lang="en-US" sz="4000" dirty="0"/>
              <a:t>14 </a:t>
            </a:r>
            <a:r>
              <a:rPr lang="en-US" sz="4000" dirty="0">
                <a:solidFill>
                  <a:srgbClr val="FF0000"/>
                </a:solidFill>
              </a:rPr>
              <a:t>I tell you, this man went down to his house justified rather than the other; for everyone who exalts himself will be humbled, and he who humbles himself will be exalted."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5 Then the Pharisees and scribes asked Him, "Why do Your disciples not walk according to the tradition of the elders, but eat bread with unwashed hands?"</a:t>
            </a:r>
            <a:endParaRPr lang="en-US" sz="4000" dirty="0"/>
          </a:p>
          <a:p>
            <a:pPr algn="ctr"/>
            <a:r>
              <a:rPr lang="en-US" sz="4000" dirty="0"/>
              <a:t> </a:t>
            </a:r>
          </a:p>
          <a:p>
            <a:pPr algn="ctr"/>
            <a:r>
              <a:rPr lang="en-US" sz="4000" b="1"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202519"/>
          </a:xfrm>
          <a:prstGeom prst="rect">
            <a:avLst/>
          </a:prstGeom>
        </p:spPr>
        <p:txBody>
          <a:bodyPr wrap="square">
            <a:spAutoFit/>
          </a:bodyPr>
          <a:lstStyle/>
          <a:p>
            <a:pPr algn="ctr"/>
            <a:r>
              <a:rPr lang="en-US" sz="3700" b="1" dirty="0"/>
              <a:t>6 He answered and said to them, </a:t>
            </a:r>
            <a:r>
              <a:rPr lang="en-US" sz="3700" b="1" dirty="0">
                <a:solidFill>
                  <a:srgbClr val="FF0000"/>
                </a:solidFill>
              </a:rPr>
              <a:t>"Well did Isaiah prophesy of you hypocrites, as it is written: 'This people honors Me with their lips, But their heart is far from Me. </a:t>
            </a:r>
            <a:r>
              <a:rPr lang="en-US" sz="3700" b="1" dirty="0"/>
              <a:t>7 </a:t>
            </a:r>
            <a:r>
              <a:rPr lang="en-US" sz="3700" b="1" dirty="0">
                <a:solidFill>
                  <a:srgbClr val="FF0000"/>
                </a:solidFill>
              </a:rPr>
              <a:t>And in vain they worship Me, Teaching as doctrines the commandments of men.'</a:t>
            </a:r>
            <a:r>
              <a:rPr lang="en-US" sz="3700" b="1" dirty="0"/>
              <a:t> 8 </a:t>
            </a:r>
            <a:r>
              <a:rPr lang="en-US" sz="3700" b="1" dirty="0">
                <a:solidFill>
                  <a:srgbClr val="FF0000"/>
                </a:solidFill>
              </a:rPr>
              <a:t>"For laying aside the commandment of God, you hold the tradition of men--the washing of pitchers and cups, and many other such things you do."</a:t>
            </a:r>
            <a:r>
              <a:rPr lang="en-US" sz="3700" b="1" dirty="0"/>
              <a:t> 9 And He said to them, </a:t>
            </a:r>
            <a:r>
              <a:rPr lang="en-US" sz="3700" b="1" dirty="0">
                <a:solidFill>
                  <a:srgbClr val="FF0000"/>
                </a:solidFill>
              </a:rPr>
              <a:t>"All too well you reject the commandment of God, that you may keep your tradition. </a:t>
            </a:r>
            <a:endParaRPr lang="en-US" sz="3700" dirty="0">
              <a:solidFill>
                <a:srgbClr val="FF0000"/>
              </a:solidFill>
            </a:endParaRPr>
          </a:p>
          <a:p>
            <a:pPr algn="ctr"/>
            <a:endParaRPr lang="en-US" sz="3700" b="1" dirty="0">
              <a:solidFill>
                <a:srgbClr val="FF0000"/>
              </a:solidFill>
            </a:endParaRPr>
          </a:p>
          <a:p>
            <a:pPr algn="ctr"/>
            <a:r>
              <a:rPr lang="en-US" sz="3700" b="1" dirty="0">
                <a:solidFill>
                  <a:srgbClr val="FF0000"/>
                </a:solidFill>
              </a:rPr>
              <a:t> </a:t>
            </a:r>
          </a:p>
          <a:p>
            <a:pPr algn="ctr"/>
            <a:r>
              <a:rPr lang="en-US" sz="3700" b="1" dirty="0"/>
              <a:t> </a:t>
            </a:r>
            <a:endParaRPr lang="en-US" sz="37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A hypocrite is one who makes judgment from under a cover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Isaiah 29:13</a:t>
            </a:r>
            <a:endParaRPr lang="en-US" sz="4000" dirty="0"/>
          </a:p>
          <a:p>
            <a:pPr algn="ctr"/>
            <a:r>
              <a:rPr lang="en-US" sz="4000" dirty="0"/>
              <a:t>“Therefore the LORD said: "Inasmuch as these people draw near with their mouths And honor Me with their lips, But have removed their hearts far from Me, And their fear toward Me is taught by the commandment of men”</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The Problem</a:t>
            </a:r>
            <a:r>
              <a:rPr lang="en-US" sz="4000" b="1" dirty="0"/>
              <a:t>: </a:t>
            </a:r>
            <a:endParaRPr lang="en-US" sz="4000" dirty="0"/>
          </a:p>
          <a:p>
            <a:pPr algn="ctr"/>
            <a:r>
              <a:rPr lang="en-US" sz="4000" dirty="0"/>
              <a:t>They replace God’s commands with their own man-made teachings and their own traditions. Their focus on minute rules of everyday life caused them to forget the scope of God’s law and what it meant for the people.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Matthew 23:13-33</a:t>
            </a:r>
            <a:endParaRPr lang="en-US" sz="4000" u="sng" dirty="0"/>
          </a:p>
          <a:p>
            <a:pPr algn="ctr"/>
            <a:r>
              <a:rPr lang="en-US" sz="4000" dirty="0"/>
              <a:t>13 </a:t>
            </a:r>
            <a:r>
              <a:rPr lang="en-US" sz="4000" dirty="0">
                <a:solidFill>
                  <a:srgbClr val="FF0000"/>
                </a:solidFill>
              </a:rPr>
              <a:t>But woe to you, scribes and Pharisees, hypocrites! For you shut up the kingdom of heaven against men; for you neither go in yourselves, nor do you allow those who are entering to go in.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6863417"/>
          </a:xfrm>
          <a:prstGeom prst="rect">
            <a:avLst/>
          </a:prstGeom>
        </p:spPr>
        <p:txBody>
          <a:bodyPr wrap="square">
            <a:spAutoFit/>
          </a:bodyPr>
          <a:lstStyle/>
          <a:p>
            <a:pPr algn="ctr"/>
            <a:r>
              <a:rPr lang="en-US" sz="4000" dirty="0"/>
              <a:t>14 </a:t>
            </a:r>
            <a:r>
              <a:rPr lang="en-US" sz="4000" dirty="0">
                <a:solidFill>
                  <a:srgbClr val="FF0000"/>
                </a:solidFill>
              </a:rPr>
              <a:t>Woe to you, scribes and Pharisees, hypocrites! For you devour widows' houses, and for a pretense make long prayers. Therefore you will receive greater condemnation.</a:t>
            </a:r>
            <a:r>
              <a:rPr lang="en-US" sz="4000" dirty="0"/>
              <a:t> 15 </a:t>
            </a:r>
            <a:r>
              <a:rPr lang="en-US" sz="4000" dirty="0">
                <a:solidFill>
                  <a:srgbClr val="FF0000"/>
                </a:solidFill>
              </a:rPr>
              <a:t>Woe to you, scribes and Pharisees, hypocrites! For you travel land and sea to win one proselyte, and when he is won, you make him twice as much a son of hell as yourselves.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7478970"/>
          </a:xfrm>
          <a:prstGeom prst="rect">
            <a:avLst/>
          </a:prstGeom>
        </p:spPr>
        <p:txBody>
          <a:bodyPr wrap="square">
            <a:spAutoFit/>
          </a:bodyPr>
          <a:lstStyle/>
          <a:p>
            <a:pPr algn="ctr"/>
            <a:r>
              <a:rPr lang="en-US" sz="4000" dirty="0"/>
              <a:t>16 </a:t>
            </a:r>
            <a:r>
              <a:rPr lang="en-US" sz="4000" dirty="0">
                <a:solidFill>
                  <a:srgbClr val="FF0000"/>
                </a:solidFill>
              </a:rPr>
              <a:t>Woe to you, blind guides, who say, 'Whoever swears by the temple, it is nothing; but whoever swears by the gold of the temple, he is obliged to perform it.' </a:t>
            </a:r>
            <a:r>
              <a:rPr lang="en-US" sz="4000" dirty="0"/>
              <a:t>17 </a:t>
            </a:r>
            <a:r>
              <a:rPr lang="en-US" sz="4000" dirty="0">
                <a:solidFill>
                  <a:srgbClr val="FF0000"/>
                </a:solidFill>
              </a:rPr>
              <a:t>"Fools and blind! For which is greater, the gold or the temple that sanctifies the gold? </a:t>
            </a:r>
            <a:r>
              <a:rPr lang="en-US" sz="4000" dirty="0"/>
              <a:t>18 </a:t>
            </a:r>
            <a:r>
              <a:rPr lang="en-US" sz="4000" dirty="0">
                <a:solidFill>
                  <a:srgbClr val="FF0000"/>
                </a:solidFill>
              </a:rPr>
              <a:t>And, 'Whoever swears by the altar, it is nothing; but whoever swears by the gift that is on it, he is obliged to perform it.'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dirty="0"/>
              <a:t>19 </a:t>
            </a:r>
            <a:r>
              <a:rPr lang="en-US" sz="4000" dirty="0">
                <a:solidFill>
                  <a:srgbClr val="FF0000"/>
                </a:solidFill>
              </a:rPr>
              <a:t>"Fools and blind! For which is greater, the gift or the altar that sanctifies the gift? </a:t>
            </a:r>
            <a:r>
              <a:rPr lang="en-US" sz="4000" dirty="0"/>
              <a:t>20 </a:t>
            </a:r>
            <a:r>
              <a:rPr lang="en-US" sz="4000" dirty="0">
                <a:solidFill>
                  <a:srgbClr val="FF0000"/>
                </a:solidFill>
              </a:rPr>
              <a:t>Therefore he who swears by the altar, swears by it and by all things on it. </a:t>
            </a:r>
            <a:r>
              <a:rPr lang="en-US" sz="4000" dirty="0"/>
              <a:t>21 </a:t>
            </a:r>
            <a:r>
              <a:rPr lang="en-US" sz="4000" dirty="0">
                <a:solidFill>
                  <a:srgbClr val="FF0000"/>
                </a:solidFill>
              </a:rPr>
              <a:t>He who swears by the temple, swears by it and by Him who dwells in it. </a:t>
            </a:r>
            <a:r>
              <a:rPr lang="en-US" sz="4000" dirty="0"/>
              <a:t>22 </a:t>
            </a:r>
            <a:r>
              <a:rPr lang="en-US" sz="4000" dirty="0">
                <a:solidFill>
                  <a:srgbClr val="FF0000"/>
                </a:solidFill>
              </a:rPr>
              <a:t>And he who swears by heaven, swears by the throne of God and by Him who sits on 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188226"/>
          </a:xfrm>
          <a:prstGeom prst="rect">
            <a:avLst/>
          </a:prstGeom>
        </p:spPr>
        <p:txBody>
          <a:bodyPr wrap="square">
            <a:spAutoFit/>
          </a:bodyPr>
          <a:lstStyle/>
          <a:p>
            <a:pPr algn="ctr"/>
            <a:r>
              <a:rPr lang="en-US" sz="3700" dirty="0"/>
              <a:t>23 </a:t>
            </a:r>
            <a:r>
              <a:rPr lang="en-US" sz="3700" dirty="0">
                <a:solidFill>
                  <a:srgbClr val="FF0000"/>
                </a:solidFill>
              </a:rPr>
              <a:t>Woe to you, scribes and Pharisees, hypocrites! For you pay tithe of mint and anise and </a:t>
            </a:r>
            <a:r>
              <a:rPr lang="en-US" sz="3700" dirty="0" err="1">
                <a:solidFill>
                  <a:srgbClr val="FF0000"/>
                </a:solidFill>
              </a:rPr>
              <a:t>cummin</a:t>
            </a:r>
            <a:r>
              <a:rPr lang="en-US" sz="3700" dirty="0">
                <a:solidFill>
                  <a:srgbClr val="FF0000"/>
                </a:solidFill>
              </a:rPr>
              <a:t>, and have neglected the weightier matters of the law: justice and mercy and faith. These you ought to have done, without leaving the others undone. </a:t>
            </a:r>
            <a:r>
              <a:rPr lang="en-US" sz="3700" dirty="0"/>
              <a:t>24 </a:t>
            </a:r>
            <a:r>
              <a:rPr lang="en-US" sz="3700" dirty="0">
                <a:solidFill>
                  <a:srgbClr val="FF0000"/>
                </a:solidFill>
              </a:rPr>
              <a:t>Blind guides, who strain out a gnat and swallow a camel! </a:t>
            </a:r>
            <a:r>
              <a:rPr lang="en-US" sz="3700" dirty="0"/>
              <a:t>25 </a:t>
            </a:r>
            <a:r>
              <a:rPr lang="en-US" sz="3700" dirty="0">
                <a:solidFill>
                  <a:srgbClr val="FF0000"/>
                </a:solidFill>
              </a:rPr>
              <a:t>Woe to you, scribes and Pharisees, hypocrites! For you cleanse the outside of the cup and dish, but inside they are full of extortion and self-indulgence. </a:t>
            </a:r>
          </a:p>
          <a:p>
            <a:pPr algn="ctr"/>
            <a:r>
              <a:rPr lang="en-US" sz="3700" dirty="0"/>
              <a:t> </a:t>
            </a:r>
          </a:p>
          <a:p>
            <a:pPr algn="ctr"/>
            <a:endParaRPr lang="en-US" sz="3700" b="1" dirty="0"/>
          </a:p>
          <a:p>
            <a:pPr algn="ctr"/>
            <a:endParaRPr lang="en-US" sz="3700" b="1" dirty="0"/>
          </a:p>
          <a:p>
            <a:pPr algn="ctr"/>
            <a:r>
              <a:rPr lang="en-US" sz="3700" b="1" dirty="0"/>
              <a:t> </a:t>
            </a:r>
          </a:p>
          <a:p>
            <a:pPr algn="ctr"/>
            <a:endParaRPr lang="en-US" sz="3700" b="1" dirty="0"/>
          </a:p>
          <a:p>
            <a:pPr algn="ctr"/>
            <a:endParaRPr lang="en-US" sz="3700" b="1" dirty="0"/>
          </a:p>
          <a:p>
            <a:pPr algn="ctr"/>
            <a:endParaRPr lang="en-US" sz="3700" b="1" dirty="0"/>
          </a:p>
          <a:p>
            <a:pPr algn="ctr"/>
            <a:endParaRPr lang="en-US" sz="3700" b="1" dirty="0"/>
          </a:p>
          <a:p>
            <a:pPr algn="ctr"/>
            <a:endParaRPr lang="en-US" sz="3700" b="1" dirty="0"/>
          </a:p>
          <a:p>
            <a:pPr algn="ctr"/>
            <a:endParaRPr lang="en-US" sz="3700" b="1" dirty="0"/>
          </a:p>
          <a:p>
            <a:pPr algn="ctr"/>
            <a:endParaRPr lang="en-US" sz="3700" b="1" dirty="0"/>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01533"/>
          </a:xfrm>
          <a:prstGeom prst="rect">
            <a:avLst/>
          </a:prstGeom>
        </p:spPr>
        <p:txBody>
          <a:bodyPr wrap="square">
            <a:spAutoFit/>
          </a:bodyPr>
          <a:lstStyle/>
          <a:p>
            <a:pPr algn="ctr"/>
            <a:r>
              <a:rPr lang="en-US" sz="4000" dirty="0"/>
              <a:t>26 </a:t>
            </a:r>
            <a:r>
              <a:rPr lang="en-US" sz="4000" dirty="0">
                <a:solidFill>
                  <a:srgbClr val="FF0000"/>
                </a:solidFill>
              </a:rPr>
              <a:t>Blind Pharisee, first cleanse the inside of the cup and dish, that the outside of them may be clean also. </a:t>
            </a:r>
            <a:r>
              <a:rPr lang="en-US" sz="4000" dirty="0"/>
              <a:t>27 </a:t>
            </a:r>
            <a:r>
              <a:rPr lang="en-US" sz="4000" dirty="0">
                <a:solidFill>
                  <a:srgbClr val="FF0000"/>
                </a:solidFill>
              </a:rPr>
              <a:t>Woe to you, scribes and Pharisees, hypocrites! For you are like whitewashed tombs which indeed appear beautiful outwardly, but inside are full of dead men's bones and all uncleanness.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22498467"/>
          </a:xfrm>
          <a:prstGeom prst="rect">
            <a:avLst/>
          </a:prstGeom>
        </p:spPr>
        <p:txBody>
          <a:bodyPr wrap="square">
            <a:spAutoFit/>
          </a:bodyPr>
          <a:lstStyle/>
          <a:p>
            <a:pPr algn="ctr"/>
            <a:r>
              <a:rPr lang="en-US" sz="4000" dirty="0"/>
              <a:t>28 </a:t>
            </a:r>
            <a:r>
              <a:rPr lang="en-US" sz="4000" dirty="0">
                <a:solidFill>
                  <a:srgbClr val="FF0000"/>
                </a:solidFill>
              </a:rPr>
              <a:t>Even so you also outwardly appear righteous to men, but inside you are full of hypocrisy and lawlessness. </a:t>
            </a:r>
            <a:r>
              <a:rPr lang="en-US" sz="4000" dirty="0"/>
              <a:t>29 </a:t>
            </a:r>
            <a:r>
              <a:rPr lang="en-US" sz="4000" dirty="0">
                <a:solidFill>
                  <a:srgbClr val="FF0000"/>
                </a:solidFill>
              </a:rPr>
              <a:t>Woe to you, scribes and Pharisees, hypocrites! Because you build the tombs of the prophets and adorn the monuments of the righteous,</a:t>
            </a:r>
            <a:r>
              <a:rPr lang="en-US" sz="4000" dirty="0"/>
              <a:t> 30 </a:t>
            </a:r>
            <a:r>
              <a:rPr lang="en-US" sz="4000" dirty="0">
                <a:solidFill>
                  <a:srgbClr val="FF0000"/>
                </a:solidFill>
              </a:rPr>
              <a:t>and say, 'If we had lived in the days of our fathers, we would not have been partakers with them in the blood of the prophets.' </a:t>
            </a:r>
          </a:p>
          <a:p>
            <a:pPr algn="ctr"/>
            <a:r>
              <a:rPr lang="en-US" sz="4000" dirty="0">
                <a:solidFill>
                  <a:srgbClr val="FF0000"/>
                </a:solidFill>
              </a:rPr>
              <a:t> </a:t>
            </a:r>
          </a:p>
          <a:p>
            <a:pPr algn="ctr"/>
            <a:endParaRPr lang="en-US" sz="4000" b="1" dirty="0"/>
          </a:p>
          <a:p>
            <a:pPr lvl="0" algn="ctr">
              <a:defRPr/>
            </a:pPr>
            <a:endParaRPr lang="en-US" sz="3800" b="1" dirty="0">
              <a:solidFill>
                <a:prstClr val="black"/>
              </a:solidFill>
            </a:endParaRPr>
          </a:p>
          <a:p>
            <a:pPr algn="ctr"/>
            <a:endParaRPr lang="en-US" sz="3800" b="1" dirty="0"/>
          </a:p>
          <a:p>
            <a:pPr algn="ctr"/>
            <a:endParaRPr lang="en-US" sz="3800" b="1" dirty="0"/>
          </a:p>
          <a:p>
            <a:pPr algn="ctr"/>
            <a:r>
              <a:rPr lang="en-US" sz="3800" b="1" dirty="0"/>
              <a:t> </a:t>
            </a:r>
          </a:p>
          <a:p>
            <a:pPr lvl="0" algn="ctr">
              <a:defRPr/>
            </a:pPr>
            <a:endParaRPr lang="en-US" sz="3800" b="1" dirty="0">
              <a:solidFill>
                <a:prstClr val="black"/>
              </a:solidFill>
            </a:endParaRPr>
          </a:p>
          <a:p>
            <a:pPr lvl="0" algn="ctr">
              <a:defRPr/>
            </a:pPr>
            <a:endParaRPr lang="en-US" sz="3800" b="1" dirty="0">
              <a:solidFill>
                <a:prstClr val="black"/>
              </a:solidFill>
            </a:endParaRPr>
          </a:p>
          <a:p>
            <a:pPr lvl="0" algn="ctr">
              <a:defRPr/>
            </a:pPr>
            <a:endParaRPr lang="en-US" sz="3800" b="1" dirty="0">
              <a:solidFill>
                <a:prstClr val="black"/>
              </a:solidFill>
            </a:endParaRPr>
          </a:p>
          <a:p>
            <a:pPr algn="ctr"/>
            <a:r>
              <a:rPr lang="en-US" sz="3800" dirty="0"/>
              <a:t> </a:t>
            </a:r>
          </a:p>
          <a:p>
            <a:pPr algn="ctr"/>
            <a:endParaRPr lang="en-US" sz="3800" b="1" dirty="0"/>
          </a:p>
          <a:p>
            <a:pPr algn="ctr"/>
            <a:endParaRPr lang="en-US" sz="3800" b="1" dirty="0"/>
          </a:p>
          <a:p>
            <a:pPr algn="ctr"/>
            <a:r>
              <a:rPr lang="en-US" sz="3800" b="1" dirty="0"/>
              <a:t> </a:t>
            </a:r>
            <a:endParaRPr lang="en-US" sz="3800" dirty="0"/>
          </a:p>
          <a:p>
            <a:pPr algn="ctr"/>
            <a:r>
              <a:rPr lang="en-US" sz="3800" dirty="0"/>
              <a:t> </a:t>
            </a:r>
          </a:p>
          <a:p>
            <a:pPr algn="ctr"/>
            <a:r>
              <a:rPr lang="en-US" sz="4000" dirty="0"/>
              <a:t>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24591347"/>
          </a:xfrm>
          <a:prstGeom prst="rect">
            <a:avLst/>
          </a:prstGeom>
        </p:spPr>
        <p:txBody>
          <a:bodyPr wrap="square">
            <a:spAutoFit/>
          </a:bodyPr>
          <a:lstStyle/>
          <a:p>
            <a:pPr algn="ctr"/>
            <a:r>
              <a:rPr lang="en-US" sz="4000" dirty="0"/>
              <a:t>31 </a:t>
            </a:r>
            <a:r>
              <a:rPr lang="en-US" sz="4000" dirty="0">
                <a:solidFill>
                  <a:srgbClr val="FF0000"/>
                </a:solidFill>
              </a:rPr>
              <a:t>"Therefore you are witnesses against yourselves that you are sons of those who murdered the prophets. </a:t>
            </a:r>
            <a:r>
              <a:rPr lang="en-US" sz="4000" dirty="0"/>
              <a:t>32 </a:t>
            </a:r>
            <a:r>
              <a:rPr lang="en-US" sz="4000" dirty="0">
                <a:solidFill>
                  <a:srgbClr val="FF0000"/>
                </a:solidFill>
              </a:rPr>
              <a:t>Fill up, then, the measure of your fathers' guilt. </a:t>
            </a:r>
            <a:r>
              <a:rPr lang="en-US" sz="4000" dirty="0"/>
              <a:t>33 </a:t>
            </a:r>
            <a:r>
              <a:rPr lang="en-US" sz="4000" dirty="0">
                <a:solidFill>
                  <a:srgbClr val="FF0000"/>
                </a:solidFill>
              </a:rPr>
              <a:t>Serpents, brood of vipers! How can you escape the condemnation of hell?</a:t>
            </a:r>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r>
              <a:rPr lang="en-US" sz="4000" dirty="0"/>
              <a:t> </a:t>
            </a: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r>
              <a:rPr lang="en-US" sz="4000" dirty="0"/>
              <a:t> </a:t>
            </a: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lvl="0" algn="ctr">
              <a:defRPr/>
            </a:pPr>
            <a:endParaRPr lang="en-US" sz="3800" b="1" dirty="0">
              <a:solidFill>
                <a:prstClr val="black"/>
              </a:solidFill>
            </a:endParaRPr>
          </a:p>
          <a:p>
            <a:pPr algn="ctr"/>
            <a:endParaRPr lang="en-US" sz="3800" b="1" dirty="0"/>
          </a:p>
          <a:p>
            <a:pPr algn="ctr"/>
            <a:endParaRPr lang="en-US" sz="3800" b="1" dirty="0"/>
          </a:p>
          <a:p>
            <a:pPr algn="ctr"/>
            <a:r>
              <a:rPr lang="en-US" sz="38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4551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Honor God with Your Heart</a:t>
            </a:r>
            <a:endParaRPr lang="en-US" sz="3200" dirty="0"/>
          </a:p>
          <a:p>
            <a:pPr algn="ctr"/>
            <a:r>
              <a:rPr lang="en-US" sz="2800" b="1" dirty="0"/>
              <a:t>By Pastor Fee Soliven</a:t>
            </a:r>
            <a:endParaRPr lang="en-US" sz="2800" dirty="0"/>
          </a:p>
          <a:p>
            <a:pPr algn="ctr"/>
            <a:r>
              <a:rPr lang="en-US" sz="3200" b="1" dirty="0"/>
              <a:t>Mark 7:1-11</a:t>
            </a:r>
            <a:endParaRPr lang="en-US" sz="3200" dirty="0"/>
          </a:p>
          <a:p>
            <a:pPr algn="ctr"/>
            <a:r>
              <a:rPr lang="en-US" sz="3200" b="1" dirty="0"/>
              <a:t>Wednesday Evening</a:t>
            </a:r>
            <a:endParaRPr lang="en-US" sz="3200" dirty="0"/>
          </a:p>
          <a:p>
            <a:pPr algn="ctr"/>
            <a:r>
              <a:rPr lang="en-US" sz="3200" b="1" dirty="0"/>
              <a:t>January 30,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b="1" dirty="0"/>
              <a:t>Woe</a:t>
            </a:r>
            <a:endParaRPr lang="en-US" sz="4000" dirty="0"/>
          </a:p>
          <a:p>
            <a:pPr algn="ctr"/>
            <a:r>
              <a:rPr lang="en-US" sz="4000" dirty="0"/>
              <a:t> </a:t>
            </a:r>
          </a:p>
          <a:p>
            <a:pPr algn="ctr"/>
            <a:r>
              <a:rPr lang="en-US" sz="4000" b="1" dirty="0"/>
              <a:t>Webster’s Dictionary Definition of Wow:</a:t>
            </a:r>
            <a:endParaRPr lang="en-US" sz="4000" dirty="0"/>
          </a:p>
          <a:p>
            <a:pPr algn="ctr"/>
            <a:r>
              <a:rPr lang="en-US" sz="4000" dirty="0"/>
              <a:t>grievous distress, affliction, or trouble: an affliction: Interjection an exclamation of grief, distress, or lamentation.</a:t>
            </a:r>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111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21021139"/>
          </a:xfrm>
          <a:prstGeom prst="rect">
            <a:avLst/>
          </a:prstGeom>
        </p:spPr>
        <p:txBody>
          <a:bodyPr wrap="square">
            <a:spAutoFit/>
          </a:bodyPr>
          <a:lstStyle/>
          <a:p>
            <a:pPr algn="ctr"/>
            <a:r>
              <a:rPr lang="en-US" sz="4000" b="1" dirty="0"/>
              <a:t>10 </a:t>
            </a:r>
            <a:r>
              <a:rPr lang="en-US" sz="4000" b="1" dirty="0">
                <a:solidFill>
                  <a:srgbClr val="FF0000"/>
                </a:solidFill>
              </a:rPr>
              <a:t>For Moses said, 'Honor your father and your mother'; and, 'He who curses father or mother, let him be put to death.'</a:t>
            </a:r>
            <a:r>
              <a:rPr lang="en-US" sz="4000" b="1" dirty="0"/>
              <a:t>  11 </a:t>
            </a:r>
            <a:r>
              <a:rPr lang="en-US" sz="4000" b="1" dirty="0">
                <a:solidFill>
                  <a:srgbClr val="FF0000"/>
                </a:solidFill>
              </a:rPr>
              <a:t>But you say, 'If a man says to his father or mother, "Whatever profit you might have received from me is Corban"--'</a:t>
            </a:r>
            <a:r>
              <a:rPr lang="en-US" sz="4000" b="1" dirty="0"/>
              <a:t> 12 </a:t>
            </a:r>
            <a:r>
              <a:rPr lang="en-US" sz="4000" b="1" dirty="0">
                <a:solidFill>
                  <a:srgbClr val="FF0000"/>
                </a:solidFill>
              </a:rPr>
              <a:t>then you no longer let him do anything for his father or his mother… </a:t>
            </a:r>
            <a:endParaRPr lang="en-US" sz="4000" dirty="0">
              <a:solidFill>
                <a:srgbClr val="FF0000"/>
              </a:solidFill>
            </a:endParaRPr>
          </a:p>
          <a:p>
            <a:pPr algn="ctr"/>
            <a:r>
              <a:rPr lang="en-US" sz="4000" b="1" dirty="0"/>
              <a:t> </a:t>
            </a:r>
          </a:p>
          <a:p>
            <a:pPr lvl="0" algn="ctr">
              <a:defRPr/>
            </a:pPr>
            <a:endParaRPr lang="en-US" sz="4000" b="1" dirty="0">
              <a:solidFill>
                <a:srgbClr val="FF0000"/>
              </a:solidFill>
            </a:endParaRPr>
          </a:p>
          <a:p>
            <a:pPr lvl="0" algn="ctr">
              <a:defRPr/>
            </a:pPr>
            <a:endParaRPr lang="en-US" sz="4000" b="1" dirty="0">
              <a:solidFill>
                <a:srgbClr val="FF0000"/>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952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710077"/>
          </a:xfrm>
          <a:prstGeom prst="rect">
            <a:avLst/>
          </a:prstGeom>
        </p:spPr>
        <p:txBody>
          <a:bodyPr wrap="square">
            <a:spAutoFit/>
          </a:bodyPr>
          <a:lstStyle/>
          <a:p>
            <a:pPr algn="ctr"/>
            <a:r>
              <a:rPr lang="en-US" sz="4000" b="1" u="sng" dirty="0"/>
              <a:t>Deuteronomy 4:14</a:t>
            </a:r>
            <a:endParaRPr lang="en-US" sz="4000" u="sng" dirty="0"/>
          </a:p>
          <a:p>
            <a:pPr algn="ctr"/>
            <a:r>
              <a:rPr lang="en-US" sz="4000" dirty="0"/>
              <a:t>“And the LORD commanded me at that time to teach you statutes and judgments, that you might observe them in the land which you cross over to possess” </a:t>
            </a:r>
          </a:p>
          <a:p>
            <a:pPr lvl="0" algn="ctr">
              <a:defRPr/>
            </a:pPr>
            <a:r>
              <a:rPr lang="en-US" sz="4000" b="1" dirty="0">
                <a:solidFill>
                  <a:srgbClr val="FF0000"/>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71054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1 Then the Pharisees and some of the scribes came together to Him, having come from Jerusalem. 2 Now when they saw some of His disciples eat bread with defiled, that is, with unwashed hands, they found fault. 3 For the Pharisees and all the Jews do not eat unless they wash their hands in a special way, holding the tradition of the elders. </a:t>
            </a:r>
          </a:p>
          <a:p>
            <a:pPr algn="ctr"/>
            <a:endParaRPr lang="en-US" sz="4000"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4 When they come from the marketplace, they do not eat unless they wash. And there are many other things which they have received and hold, like the washing of cups, pitchers, copper vessels, and couches.  5 Then the Pharisees and scribes asked Him, "Why do Your disciples not walk according to the tradition of the elders, but eat bread with unwashed hands?"</a:t>
            </a:r>
            <a:endParaRPr lang="en-US" sz="4000" dirty="0"/>
          </a:p>
          <a:p>
            <a:pPr algn="ctr"/>
            <a:endParaRPr lang="en-US" sz="4000" dirty="0"/>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dirty="0"/>
              <a:t>6 He answered and said to them, "Well did Isaiah prophesy of you hypocrites, as it is written: 'This people honors Me with their lips, But their heart is far from Me. 7 And in vain they worship Me, Teaching as doctrines the commandments of men.' 8 "For laying aside the commandment of God, you hold the tradition of men--the washing of pitchers and cups, and many other such things you do."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dirty="0"/>
              <a:t>9 And He said to them, "All too well you reject the commandment of God, that you may keep your tradition. 10 For Moses said, 'Honor your father and your mother'; and, 'He who curses father or mother, let him be put to death.'  11 But you say, 'If a man says to his father or mother, "Whatever profit you might have received from me is Corban"--' 12 then you no longer let him do anything for his father or his mother… </a:t>
            </a:r>
            <a:endParaRPr lang="en-US" sz="4000" dirty="0"/>
          </a:p>
          <a:p>
            <a:pPr algn="ctr"/>
            <a:endParaRPr lang="en-US" sz="4000" dirty="0"/>
          </a:p>
          <a:p>
            <a:pPr algn="ctr"/>
            <a:r>
              <a:rPr lang="en-US" sz="4000" b="1" dirty="0"/>
              <a:t> </a:t>
            </a:r>
            <a:endParaRPr lang="en-US" sz="4000"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 Then the Pharisees and some of the scribes came together to Him, having come from Jerusalem. 2 Now when they saw some of His disciples eat bread with defiled, that is, with unwashed hands, they found fault.</a:t>
            </a:r>
            <a:endParaRPr lang="en-US" sz="4000" dirty="0"/>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Colossians 2:7-12</a:t>
            </a:r>
            <a:endParaRPr lang="en-US" sz="4000" u="sng" dirty="0"/>
          </a:p>
          <a:p>
            <a:pPr algn="ctr"/>
            <a:r>
              <a:rPr lang="en-US" sz="4000" dirty="0"/>
              <a:t>8 Beware lest anyone cheat you through philosophy and empty deceit, according to the tradition of men, according to the basic principles of the world, and not according to Christ. 9 For in Him dwells all the fullness of the Godhead bodily; 10 and you are complete in Him, who is the head of all principality and power.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24767</TotalTime>
  <Words>1773</Words>
  <Application>Microsoft Office PowerPoint</Application>
  <PresentationFormat>On-screen Show (4:3)</PresentationFormat>
  <Paragraphs>184</Paragraphs>
  <Slides>33</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33</vt:i4>
      </vt:variant>
    </vt:vector>
  </HeadingPairs>
  <TitlesOfParts>
    <vt:vector size="40"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1486</cp:revision>
  <dcterms:created xsi:type="dcterms:W3CDTF">2013-06-05T21:04:28Z</dcterms:created>
  <dcterms:modified xsi:type="dcterms:W3CDTF">2019-01-31T06:09:17Z</dcterms:modified>
</cp:coreProperties>
</file>