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1166" r:id="rId2"/>
    <p:sldId id="698" r:id="rId3"/>
    <p:sldId id="258" r:id="rId4"/>
    <p:sldId id="790" r:id="rId5"/>
    <p:sldId id="1074" r:id="rId6"/>
    <p:sldId id="1133"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614" r:id="rId29"/>
    <p:sldId id="717" r:id="rId30"/>
    <p:sldId id="666" r:id="rId31"/>
    <p:sldId id="713" r:id="rId32"/>
    <p:sldId id="718" r:id="rId33"/>
    <p:sldId id="1089" r:id="rId34"/>
    <p:sldId id="1091" r:id="rId35"/>
    <p:sldId id="1093" r:id="rId36"/>
    <p:sldId id="1110" r:id="rId37"/>
    <p:sldId id="1111" r:id="rId38"/>
    <p:sldId id="1112" r:id="rId39"/>
    <p:sldId id="1114" r:id="rId40"/>
    <p:sldId id="119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1.png"/></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235724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11837"/>
            <a:ext cx="8915400" cy="5632311"/>
          </a:xfrm>
          <a:prstGeom prst="rect">
            <a:avLst/>
          </a:prstGeom>
        </p:spPr>
        <p:txBody>
          <a:bodyPr wrap="square">
            <a:spAutoFit/>
          </a:bodyPr>
          <a:lstStyle/>
          <a:p>
            <a:pPr algn="ctr"/>
            <a:r>
              <a:rPr lang="en-US" sz="4000" dirty="0"/>
              <a:t>6 </a:t>
            </a:r>
            <a:r>
              <a:rPr lang="en-US" sz="4000" dirty="0">
                <a:solidFill>
                  <a:srgbClr val="FF0000"/>
                </a:solidFill>
              </a:rPr>
              <a:t>And when he comes home, he calls together his friends and neighbors, saying to them, 'Rejoice with me, for I have found my sheep which was lost!' </a:t>
            </a:r>
            <a:r>
              <a:rPr lang="en-US" sz="4000" dirty="0"/>
              <a:t>7 </a:t>
            </a:r>
            <a:r>
              <a:rPr lang="en-US" sz="4000" dirty="0">
                <a:solidFill>
                  <a:srgbClr val="FF0000"/>
                </a:solidFill>
              </a:rPr>
              <a:t>I say to you that likewise there will be more joy in heaven over one sinner who repents than over ninety-nine just persons who need no repentance.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156079"/>
          </a:xfrm>
          <a:prstGeom prst="rect">
            <a:avLst/>
          </a:prstGeom>
        </p:spPr>
        <p:txBody>
          <a:bodyPr wrap="square">
            <a:spAutoFit/>
          </a:bodyPr>
          <a:lstStyle/>
          <a:p>
            <a:pPr algn="ctr"/>
            <a:r>
              <a:rPr lang="en-US" sz="4000" b="1" dirty="0"/>
              <a:t>A Lost Coin</a:t>
            </a:r>
            <a:endParaRPr lang="en-US" sz="4000" dirty="0"/>
          </a:p>
          <a:p>
            <a:pPr algn="ctr"/>
            <a:r>
              <a:rPr lang="en-US" sz="3700" b="1" u="sng" dirty="0"/>
              <a:t>Luke 15:8-10</a:t>
            </a:r>
            <a:endParaRPr lang="en-US" sz="3700" u="sng" dirty="0"/>
          </a:p>
          <a:p>
            <a:pPr algn="ctr"/>
            <a:r>
              <a:rPr lang="en-US" sz="3700" dirty="0"/>
              <a:t>8 </a:t>
            </a:r>
            <a:r>
              <a:rPr lang="en-US" sz="3700" dirty="0">
                <a:solidFill>
                  <a:srgbClr val="FF0000"/>
                </a:solidFill>
              </a:rPr>
              <a:t>"Or what woman, having ten silver coins, if she loses one coin, does not light a lamp, sweep the house, and search carefully until she finds it? </a:t>
            </a:r>
            <a:r>
              <a:rPr lang="en-US" sz="3700" dirty="0"/>
              <a:t>9 </a:t>
            </a:r>
            <a:r>
              <a:rPr lang="en-US" sz="3700" dirty="0">
                <a:solidFill>
                  <a:srgbClr val="FF0000"/>
                </a:solidFill>
              </a:rPr>
              <a:t>And when she has found it, she calls her friends and neighbors together, saying, 'Rejoice with me, for I have found the piece which I lost!'</a:t>
            </a:r>
            <a:r>
              <a:rPr lang="en-US" sz="3700" dirty="0"/>
              <a:t> 10 </a:t>
            </a:r>
            <a:r>
              <a:rPr lang="en-US" sz="3700" dirty="0">
                <a:solidFill>
                  <a:srgbClr val="FF0000"/>
                </a:solidFill>
              </a:rPr>
              <a:t>Likewise, I say to you, there is joy in the presence of the angels of God over one sinner who repents." </a:t>
            </a:r>
          </a:p>
          <a:p>
            <a:pPr algn="ctr"/>
            <a:r>
              <a:rPr lang="en-US" sz="3700" b="1" dirty="0"/>
              <a:t> </a:t>
            </a:r>
            <a:endParaRPr lang="en-US" sz="37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710077"/>
          </a:xfrm>
          <a:prstGeom prst="rect">
            <a:avLst/>
          </a:prstGeom>
        </p:spPr>
        <p:txBody>
          <a:bodyPr wrap="square">
            <a:spAutoFit/>
          </a:bodyPr>
          <a:lstStyle/>
          <a:p>
            <a:pPr algn="ctr"/>
            <a:r>
              <a:rPr lang="en-US" sz="4000" b="1" dirty="0"/>
              <a:t>A Lost Son</a:t>
            </a:r>
            <a:endParaRPr lang="en-US" sz="4000" dirty="0"/>
          </a:p>
          <a:p>
            <a:pPr algn="ctr"/>
            <a:r>
              <a:rPr lang="en-US" sz="4000" b="1" u="sng" dirty="0"/>
              <a:t>Luke 15:11-13</a:t>
            </a:r>
            <a:endParaRPr lang="en-US" sz="4000" u="sng" dirty="0"/>
          </a:p>
          <a:p>
            <a:pPr algn="ctr"/>
            <a:r>
              <a:rPr lang="en-US" sz="4000" dirty="0"/>
              <a:t>11 Then He said: </a:t>
            </a:r>
            <a:r>
              <a:rPr lang="en-US" sz="4000" dirty="0">
                <a:solidFill>
                  <a:srgbClr val="FF0000"/>
                </a:solidFill>
              </a:rPr>
              <a:t>"A certain man had two sons.</a:t>
            </a:r>
            <a:r>
              <a:rPr lang="en-US" sz="4000" dirty="0"/>
              <a:t> 12 </a:t>
            </a:r>
            <a:r>
              <a:rPr lang="en-US" sz="4000" dirty="0">
                <a:solidFill>
                  <a:srgbClr val="FF0000"/>
                </a:solidFill>
              </a:rPr>
              <a:t>And the younger of them said to his father, 'Father, give me the portion of goods that falls to me.' So he divided to them his livelihood. </a:t>
            </a:r>
            <a:r>
              <a:rPr lang="en-US" sz="4000" dirty="0"/>
              <a:t>13 </a:t>
            </a:r>
            <a:r>
              <a:rPr lang="en-US" sz="4000" dirty="0">
                <a:solidFill>
                  <a:srgbClr val="FF0000"/>
                </a:solidFill>
              </a:rPr>
              <a:t>And not many days after, the younger son gathered all together, journeyed to a far country, and there wasted his possessions with prodigal living. </a:t>
            </a:r>
          </a:p>
          <a:p>
            <a:pPr algn="ctr"/>
            <a:r>
              <a:rPr lang="en-US" sz="4000" dirty="0">
                <a:solidFill>
                  <a:srgbClr val="FF0000"/>
                </a:solidFill>
              </a:rPr>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7:13-14</a:t>
            </a:r>
            <a:endParaRPr lang="en-US" sz="4000" u="sng" dirty="0"/>
          </a:p>
          <a:p>
            <a:pPr algn="ctr"/>
            <a:r>
              <a:rPr lang="en-US" sz="4000" dirty="0"/>
              <a:t>13 </a:t>
            </a:r>
            <a:r>
              <a:rPr lang="en-US" sz="4000" dirty="0">
                <a:solidFill>
                  <a:srgbClr val="FF0000"/>
                </a:solidFill>
              </a:rPr>
              <a:t>"Enter by the narrow gate; for wide is the gate and broad is the way that leads to destruction, and there are many who go in by it.</a:t>
            </a:r>
            <a:r>
              <a:rPr lang="en-US" sz="4000" dirty="0"/>
              <a:t> 14 </a:t>
            </a:r>
            <a:r>
              <a:rPr lang="en-US" sz="4000" dirty="0">
                <a:solidFill>
                  <a:srgbClr val="FF0000"/>
                </a:solidFill>
              </a:rPr>
              <a:t>Because narrow is the gate and difficult is the way which leads to life, and there are few who find it.</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The Downward Steps of the Prodigal Son</a:t>
            </a:r>
            <a:endParaRPr lang="en-US" sz="4000" dirty="0"/>
          </a:p>
          <a:p>
            <a:pPr algn="ctr"/>
            <a:r>
              <a:rPr lang="en-US" sz="4000" dirty="0"/>
              <a:t> </a:t>
            </a:r>
          </a:p>
          <a:p>
            <a:pPr algn="ctr"/>
            <a:r>
              <a:rPr lang="en-US" sz="4000" dirty="0">
                <a:solidFill>
                  <a:srgbClr val="FF0000"/>
                </a:solidFill>
              </a:rPr>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Desire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2. Decision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Proverbs 14:12</a:t>
            </a:r>
            <a:endParaRPr lang="en-US" sz="4000" u="sng" dirty="0"/>
          </a:p>
          <a:p>
            <a:pPr algn="ctr"/>
            <a:r>
              <a:rPr lang="en-US" sz="4000" dirty="0"/>
              <a:t>“There is a way that seems right to a man, But its end is the way of death.”</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Proverbs 19:21</a:t>
            </a:r>
            <a:endParaRPr lang="en-US" sz="4000" u="sng" dirty="0"/>
          </a:p>
          <a:p>
            <a:pPr algn="ctr"/>
            <a:r>
              <a:rPr lang="en-US" sz="4000" dirty="0"/>
              <a:t>“Many are the plans in a man's heart, but it is the LORD's purpose that prevails.”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3. Departure</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u="sng" dirty="0"/>
              <a:t> </a:t>
            </a:r>
            <a:r>
              <a:rPr lang="en-US" sz="4000" b="1" u="sng" dirty="0"/>
              <a:t>John 10:10</a:t>
            </a:r>
            <a:endParaRPr lang="en-US" sz="4000" u="sng" dirty="0"/>
          </a:p>
          <a:p>
            <a:pPr algn="ctr"/>
            <a:r>
              <a:rPr lang="en-US" sz="4000" dirty="0">
                <a:solidFill>
                  <a:srgbClr val="FF0000"/>
                </a:solidFill>
              </a:rPr>
              <a:t>“The thief does not come except to steal, and to kill, and to destroy. I have come that they may have life, and that they may have it more abundantly.”</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Matthew 4:8-10</a:t>
            </a:r>
            <a:endParaRPr lang="en-US" sz="4000" u="sng" dirty="0"/>
          </a:p>
          <a:p>
            <a:pPr algn="ctr"/>
            <a:r>
              <a:rPr lang="en-US" sz="4000" dirty="0"/>
              <a:t>8 Again, the devil took Him up on an exceedingly high mountain, and showed Him all the kingdoms of the world and their glory. 9 And he said to Him, "All these things I will give You if You will fall down and worship me." 10 Then Jesus said to him</a:t>
            </a:r>
            <a:r>
              <a:rPr lang="en-US" sz="4000" dirty="0">
                <a:solidFill>
                  <a:srgbClr val="FF0000"/>
                </a:solidFill>
              </a:rPr>
              <a:t>, "Away with you, Satan! For it is written, 'You shall worship the LORD your God, and Him only you shall serve.' " </a:t>
            </a:r>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Hebrews 9:27</a:t>
            </a:r>
            <a:endParaRPr lang="en-US" sz="4000" u="sng" dirty="0"/>
          </a:p>
          <a:p>
            <a:pPr algn="ctr"/>
            <a:r>
              <a:rPr lang="en-US" sz="4000" dirty="0"/>
              <a:t>“It is appointed for men to die once and after this comes judgment”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 </a:t>
            </a:r>
            <a:r>
              <a:rPr lang="en-US" sz="4000" b="1" dirty="0"/>
              <a:t>4. Deception</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8094524"/>
          </a:xfrm>
          <a:prstGeom prst="rect">
            <a:avLst/>
          </a:prstGeom>
        </p:spPr>
        <p:txBody>
          <a:bodyPr wrap="square">
            <a:spAutoFit/>
          </a:bodyPr>
          <a:lstStyle/>
          <a:p>
            <a:pPr algn="ctr"/>
            <a:r>
              <a:rPr lang="en-US" sz="4000" b="1" u="sng" dirty="0"/>
              <a:t>Luke 15:13</a:t>
            </a:r>
            <a:endParaRPr lang="en-US" sz="4000" u="sng" dirty="0"/>
          </a:p>
          <a:p>
            <a:pPr algn="ctr"/>
            <a:r>
              <a:rPr lang="en-US" sz="4000" dirty="0">
                <a:solidFill>
                  <a:srgbClr val="FF0000"/>
                </a:solidFill>
              </a:rPr>
              <a:t>“And not many days after, the younger son gathered all together, journeyed to a far country, and there wasted his possessions with loose living.”</a:t>
            </a:r>
          </a:p>
          <a:p>
            <a:pPr algn="ctr"/>
            <a:r>
              <a:rPr lang="en-US" sz="4000" dirty="0">
                <a:solidFill>
                  <a:srgbClr val="FF0000"/>
                </a:solidFill>
              </a:rPr>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1 Corinthians 6:9-11</a:t>
            </a:r>
            <a:endParaRPr lang="en-US" sz="4000" u="sng" dirty="0"/>
          </a:p>
          <a:p>
            <a:pPr algn="ctr"/>
            <a:r>
              <a:rPr lang="en-US" sz="4000" dirty="0"/>
              <a:t>9 Do you not know that the unrighteous will not inherit the kingdom of God? Do not be deceived. Neither fornicators, nor idolaters, nor adulterers, nor homosexuals, nor sodomites, 10 nor thieves, nor covetous, nor drunkards, nor revilers, nor extortioners will inherit the kingdom of God.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938992"/>
          </a:xfrm>
          <a:prstGeom prst="rect">
            <a:avLst/>
          </a:prstGeom>
        </p:spPr>
        <p:txBody>
          <a:bodyPr wrap="square">
            <a:spAutoFit/>
          </a:bodyPr>
          <a:lstStyle/>
          <a:p>
            <a:pPr algn="ctr"/>
            <a:r>
              <a:rPr lang="en-US" sz="4000" b="1" dirty="0"/>
              <a:t>5. Wandering</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James 4:17</a:t>
            </a:r>
            <a:r>
              <a:rPr lang="en-US" sz="4000" b="1" dirty="0"/>
              <a:t> </a:t>
            </a:r>
            <a:endParaRPr lang="en-US" sz="4000" dirty="0"/>
          </a:p>
          <a:p>
            <a:pPr algn="ctr"/>
            <a:r>
              <a:rPr lang="en-US" sz="4000" b="1" baseline="30000" dirty="0"/>
              <a:t>“</a:t>
            </a:r>
            <a:r>
              <a:rPr lang="en-US" sz="4000" dirty="0"/>
              <a:t>So whoever knows the right thing to do and fails to do it, for him it is sin.”</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15717"/>
          </a:xfrm>
          <a:prstGeom prst="rect">
            <a:avLst/>
          </a:prstGeom>
        </p:spPr>
        <p:txBody>
          <a:bodyPr wrap="square">
            <a:spAutoFit/>
          </a:bodyPr>
          <a:lstStyle/>
          <a:p>
            <a:pPr algn="ctr"/>
            <a:r>
              <a:rPr lang="en-US" sz="3600" b="1" dirty="0"/>
              <a:t>6. Wanting</a:t>
            </a:r>
            <a:endParaRPr lang="en-US" sz="3600" dirty="0"/>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u="sng" dirty="0"/>
              <a:t> </a:t>
            </a:r>
            <a:r>
              <a:rPr lang="en-US" sz="4000" b="1" u="sng" dirty="0"/>
              <a:t>Luke 4:18</a:t>
            </a:r>
            <a:endParaRPr lang="en-US" sz="4000" u="sng" dirty="0"/>
          </a:p>
          <a:p>
            <a:pPr algn="ctr"/>
            <a:r>
              <a:rPr lang="en-US" sz="4000" dirty="0">
                <a:solidFill>
                  <a:srgbClr val="FF0000"/>
                </a:solidFill>
              </a:rPr>
              <a:t>"The Spirit of the LORD is upon Me, Because He has anointed Me To preach the gospel to the poor; He has sent Me to heal the brokenhearted, To proclaim liberty to the captives And recovery of sight to the blind, To set at liberty those who are oppressed”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solidFill>
                  <a:schemeClr val="bg2"/>
                </a:solidFill>
              </a:rPr>
              <a:t>Jesus Keep Me from Going Astray</a:t>
            </a:r>
          </a:p>
          <a:p>
            <a:pPr algn="ctr"/>
            <a:r>
              <a:rPr lang="en-US" sz="2800" b="1" dirty="0">
                <a:solidFill>
                  <a:schemeClr val="bg2"/>
                </a:solidFill>
              </a:rPr>
              <a:t>By Pastor Fee Soliven</a:t>
            </a:r>
          </a:p>
          <a:p>
            <a:pPr algn="ctr"/>
            <a:r>
              <a:rPr lang="en-US" sz="3200" b="1" dirty="0">
                <a:solidFill>
                  <a:schemeClr val="bg2"/>
                </a:solidFill>
              </a:rPr>
              <a:t>Luke 15:11-24</a:t>
            </a:r>
          </a:p>
          <a:p>
            <a:pPr algn="ctr"/>
            <a:r>
              <a:rPr lang="en-US" sz="3200" b="1" dirty="0">
                <a:solidFill>
                  <a:schemeClr val="bg2"/>
                </a:solidFill>
              </a:rPr>
              <a:t>Sunday Morning</a:t>
            </a:r>
          </a:p>
          <a:p>
            <a:pPr algn="ctr"/>
            <a:r>
              <a:rPr lang="en-US" sz="3200" b="1" dirty="0">
                <a:solidFill>
                  <a:schemeClr val="bg2"/>
                </a:solidFill>
              </a:rPr>
              <a:t>January 27, 2019</a:t>
            </a:r>
          </a:p>
          <a:p>
            <a:pPr algn="ctr"/>
            <a:r>
              <a:rPr lang="en-US" sz="3200" dirty="0">
                <a:solidFill>
                  <a:schemeClr val="bg2"/>
                </a:solidFill>
              </a:rPr>
              <a:t> </a:t>
            </a:r>
          </a:p>
          <a:p>
            <a:pPr algn="ctr"/>
            <a:endParaRPr lang="en-US" sz="3200" dirty="0">
              <a:solidFill>
                <a:schemeClr val="bg2"/>
              </a:solidFill>
            </a:endParaRPr>
          </a:p>
        </p:txBody>
      </p:sp>
      <p:pic>
        <p:nvPicPr>
          <p:cNvPr id="6" name="Picture 5" descr="A person standing on top of a grass covered field&#10;&#10;Description automatically generated">
            <a:extLst>
              <a:ext uri="{FF2B5EF4-FFF2-40B4-BE49-F238E27FC236}">
                <a16:creationId xmlns:a16="http://schemas.microsoft.com/office/drawing/2014/main" id="{B8B4EB14-6643-4991-8A20-BDF13790B0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7600"/>
            <a:ext cx="9144000" cy="44704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45693"/>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094524"/>
          </a:xfrm>
          <a:prstGeom prst="rect">
            <a:avLst/>
          </a:prstGeom>
        </p:spPr>
        <p:txBody>
          <a:bodyPr wrap="square">
            <a:spAutoFit/>
          </a:bodyPr>
          <a:lstStyle/>
          <a:p>
            <a:pPr algn="ctr"/>
            <a:r>
              <a:rPr lang="en-US" sz="4000" b="1" u="sng" dirty="0"/>
              <a:t>Luke 15:17</a:t>
            </a:r>
            <a:endParaRPr lang="en-US" sz="4000" u="sng" dirty="0"/>
          </a:p>
          <a:p>
            <a:pPr algn="ctr"/>
            <a:r>
              <a:rPr lang="en-US" sz="4000" dirty="0">
                <a:solidFill>
                  <a:srgbClr val="FF0000"/>
                </a:solidFill>
              </a:rPr>
              <a:t>But when he came to himself, he said, 'How many of my father's hired servants have bread enough and to spare, and I perish with hunger!</a:t>
            </a:r>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How could something that looked so good in the beginning </a:t>
            </a:r>
          </a:p>
          <a:p>
            <a:pPr algn="ctr"/>
            <a:r>
              <a:rPr lang="en-US" sz="4000" b="1" dirty="0"/>
              <a:t>turn so bad?</a:t>
            </a:r>
            <a:r>
              <a:rPr lang="en-US" sz="4000" dirty="0"/>
              <a:t> </a:t>
            </a:r>
          </a:p>
          <a:p>
            <a:pPr algn="ctr"/>
            <a:r>
              <a:rPr lang="en-US" sz="4000" dirty="0"/>
              <a:t>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Luke 19:10</a:t>
            </a:r>
            <a:endParaRPr lang="en-US" sz="4000" u="sng" dirty="0"/>
          </a:p>
          <a:p>
            <a:pPr algn="ctr"/>
            <a:r>
              <a:rPr lang="en-US" sz="4000" dirty="0">
                <a:solidFill>
                  <a:srgbClr val="FF0000"/>
                </a:solidFill>
              </a:rPr>
              <a:t>"For the Son of Man has come to seek and to save that which was lost."</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dirty="0"/>
              <a:t> </a:t>
            </a:r>
            <a:r>
              <a:rPr lang="en-US" sz="4000" b="1" u="sng" dirty="0"/>
              <a:t>Ezekiel 34:16</a:t>
            </a:r>
            <a:endParaRPr lang="en-US" sz="4000" u="sng" dirty="0"/>
          </a:p>
          <a:p>
            <a:pPr algn="ctr"/>
            <a:r>
              <a:rPr lang="en-US" sz="4000" dirty="0"/>
              <a:t>“I will seek what was lost and bring back what was driven away, bind up the broken and strengthen what was sick; but I will destroy the fat and the strong, and feed them in judgment." </a:t>
            </a:r>
          </a:p>
          <a:p>
            <a:pPr algn="ctr"/>
            <a:r>
              <a:rPr lang="en-US" sz="4000" b="1" dirty="0"/>
              <a:t> </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7. Make a Decision</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Acts 3:19</a:t>
            </a:r>
            <a:endParaRPr lang="en-US" sz="4000" u="sng" dirty="0"/>
          </a:p>
          <a:p>
            <a:pPr algn="ctr"/>
            <a:r>
              <a:rPr lang="en-US" sz="4000" dirty="0"/>
              <a:t>“Repent therefore and be converted, that your sins may be blotted out, so that times of refreshing may come from the presence of the Lord…”</a:t>
            </a:r>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1. What is the condition of your heart today?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9794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Are you drawing closer to God or running away from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26572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b="1" dirty="0"/>
              <a:t>3. Have you ever been reluctant to return to the Lord after a season of wandering because you were embarrassed or feared that you had made too big a mess of your life? </a:t>
            </a:r>
            <a:endParaRPr lang="en-US" sz="4000" dirty="0"/>
          </a:p>
          <a:p>
            <a:pPr algn="ctr"/>
            <a:r>
              <a:rPr lang="en-US" sz="4000" b="1" dirty="0"/>
              <a:t> </a:t>
            </a:r>
            <a:endParaRPr lang="en-US" sz="4000" dirty="0"/>
          </a:p>
          <a:p>
            <a:pPr algn="ct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b="1" dirty="0"/>
              <a:t> </a:t>
            </a:r>
            <a:endParaRPr lang="en-US" sz="4000" dirty="0"/>
          </a:p>
          <a:p>
            <a:pPr lvl="0" algn="ctr">
              <a:defRPr/>
            </a:pPr>
            <a:endParaRPr lang="en-US" sz="4000" dirty="0">
              <a:solidFill>
                <a:srgbClr val="FFFFFF"/>
              </a:solidFill>
            </a:endParaRPr>
          </a:p>
          <a:p>
            <a:pPr lvl="0" algn="ctr">
              <a:defRPr/>
            </a:pPr>
            <a:r>
              <a:rPr lang="en-US" sz="4000" dirty="0">
                <a:solidFill>
                  <a:srgbClr val="FFFFFF"/>
                </a:solidFill>
              </a:rPr>
              <a:t> </a:t>
            </a:r>
          </a:p>
          <a:p>
            <a:pPr algn="ctr"/>
            <a:r>
              <a:rPr lang="en-US" sz="4000" dirty="0"/>
              <a:t> </a:t>
            </a:r>
          </a:p>
          <a:p>
            <a:pPr algn="ctr"/>
            <a:r>
              <a:rPr lang="en-US" sz="4000" dirty="0"/>
              <a:t> </a:t>
            </a:r>
          </a:p>
          <a:p>
            <a:pPr algn="ct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2017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4. How does the story of the prodigal son contradict that perception?</a:t>
            </a:r>
            <a:endParaRPr lang="en-US" sz="4000" dirty="0"/>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14849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11 </a:t>
            </a:r>
            <a:r>
              <a:rPr lang="en-US" sz="4000" dirty="0">
                <a:solidFill>
                  <a:srgbClr val="FF0000"/>
                </a:solidFill>
              </a:rPr>
              <a:t>Then He said: "A certain man had two sons. </a:t>
            </a:r>
            <a:r>
              <a:rPr lang="en-US" sz="4000" dirty="0"/>
              <a:t>12 </a:t>
            </a:r>
            <a:r>
              <a:rPr lang="en-US" sz="4000" dirty="0">
                <a:solidFill>
                  <a:srgbClr val="FF0000"/>
                </a:solidFill>
              </a:rPr>
              <a:t>And the younger of them said to his father, 'Father, give me the portion of goods that falls to me.' So he divided to them his livelihood. </a:t>
            </a:r>
            <a:r>
              <a:rPr lang="en-US" sz="4000" dirty="0"/>
              <a:t>13 </a:t>
            </a:r>
            <a:r>
              <a:rPr lang="en-US" sz="4000" dirty="0">
                <a:solidFill>
                  <a:srgbClr val="FF0000"/>
                </a:solidFill>
              </a:rPr>
              <a:t>And not many days after, the younger son gathered all together, journeyed to a far country, and there wasted his possessions with loose living. </a:t>
            </a:r>
          </a:p>
          <a:p>
            <a:pPr algn="ctr"/>
            <a:r>
              <a:rPr lang="en-US" sz="4000" dirty="0"/>
              <a:t> </a:t>
            </a: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7559B6E0-1D3E-4236-963C-C076B6567332}"/>
                  </a:ext>
                </a:extLst>
              </p:cNvPr>
              <p:cNvGraphicFramePr>
                <a:graphicFrameLocks noChangeAspect="1"/>
              </p:cNvGraphicFramePr>
              <p:nvPr>
                <p:extLst>
                  <p:ext uri="{D42A27DB-BD31-4B8C-83A1-F6EECF244321}">
                    <p14:modId xmlns:p14="http://schemas.microsoft.com/office/powerpoint/2010/main" val="1259145615"/>
                  </p:ext>
                </p:extLst>
              </p:nvPr>
            </p:nvGraphicFramePr>
            <p:xfrm>
              <a:off x="-3122720" y="5441819"/>
              <a:ext cx="2286000" cy="1714500"/>
            </p:xfrm>
            <a:graphic>
              <a:graphicData uri="http://schemas.microsoft.com/office/powerpoint/2016/slidezoom">
                <pslz:sldZm>
                  <pslz:sldZmObj sldId="1074" cId="937510205">
                    <pslz:zmPr id="{38311D8B-C23E-4939-A483-F6EC8317FBA5}"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7559B6E0-1D3E-4236-963C-C076B6567332}"/>
                  </a:ext>
                </a:extLst>
              </p:cNvPr>
              <p:cNvPicPr>
                <a:picLocks noGrp="1" noRot="1" noChangeAspect="1" noMove="1" noResize="1" noEditPoints="1" noAdjustHandles="1" noChangeArrowheads="1" noChangeShapeType="1"/>
              </p:cNvPicPr>
              <p:nvPr/>
            </p:nvPicPr>
            <p:blipFill>
              <a:blip r:embed="rId4"/>
              <a:stretch>
                <a:fillRect/>
              </a:stretch>
            </p:blipFill>
            <p:spPr>
              <a:xfrm>
                <a:off x="-3122720" y="5441819"/>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7250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dirty="0"/>
              <a:t>14 </a:t>
            </a:r>
            <a:r>
              <a:rPr lang="en-US" sz="3600" dirty="0">
                <a:solidFill>
                  <a:srgbClr val="FF0000"/>
                </a:solidFill>
              </a:rPr>
              <a:t>But when he had spent all, there arose a severe famine in that land, and he began to be in want. </a:t>
            </a:r>
            <a:r>
              <a:rPr lang="en-US" sz="3600" dirty="0"/>
              <a:t>15 </a:t>
            </a:r>
            <a:r>
              <a:rPr lang="en-US" sz="3600" dirty="0">
                <a:solidFill>
                  <a:srgbClr val="FF0000"/>
                </a:solidFill>
              </a:rPr>
              <a:t>Then he went and joined himself to a citizen of that country, and he sent him into his fields to feed swine. </a:t>
            </a:r>
            <a:r>
              <a:rPr lang="en-US" sz="3600" dirty="0"/>
              <a:t>16 </a:t>
            </a:r>
            <a:r>
              <a:rPr lang="en-US" sz="3600" dirty="0">
                <a:solidFill>
                  <a:srgbClr val="FF0000"/>
                </a:solidFill>
              </a:rPr>
              <a:t>And he would gladly have filled his stomach with the pods that the swine ate, and no one gave him anything. </a:t>
            </a:r>
          </a:p>
          <a:p>
            <a:pPr algn="ctr"/>
            <a:r>
              <a:rPr lang="en-US" sz="3600" dirty="0"/>
              <a:t> </a:t>
            </a: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17 </a:t>
            </a:r>
            <a:r>
              <a:rPr lang="en-US" sz="4000" dirty="0">
                <a:solidFill>
                  <a:srgbClr val="FF0000"/>
                </a:solidFill>
              </a:rPr>
              <a:t>But when he came to himself, he said, 'How many of my father's hired servants have bread enough and to spare, and I perish with hunger!</a:t>
            </a:r>
            <a:r>
              <a:rPr lang="en-US" sz="4000" dirty="0"/>
              <a:t> 18 </a:t>
            </a:r>
            <a:r>
              <a:rPr lang="en-US" sz="4000" dirty="0">
                <a:solidFill>
                  <a:srgbClr val="FF0000"/>
                </a:solidFill>
              </a:rPr>
              <a:t>I will arise and go to my father, and will say to him, "Father, I have sinned against heaven and before you,</a:t>
            </a:r>
            <a:r>
              <a:rPr lang="en-US" sz="4000" dirty="0"/>
              <a:t> 19 </a:t>
            </a:r>
            <a:r>
              <a:rPr lang="en-US" sz="4000" dirty="0">
                <a:solidFill>
                  <a:srgbClr val="FF0000"/>
                </a:solidFill>
              </a:rPr>
              <a:t>and I am no longer worthy to be called your son. Make me like one of your hired servants." ' </a:t>
            </a:r>
          </a:p>
          <a:p>
            <a:pPr algn="ctr"/>
            <a:endParaRPr lang="en-US" sz="4000" dirty="0">
              <a:solidFill>
                <a:srgbClr val="FF0000"/>
              </a:solidFill>
              <a:latin typeface="Verdana" pitchFamily="34" charset="0"/>
              <a:cs typeface="Arial" charset="0"/>
            </a:endParaRPr>
          </a:p>
          <a:p>
            <a:pPr algn="ctr"/>
            <a:r>
              <a:rPr lang="en-US" sz="4400" dirty="0"/>
              <a:t> </a:t>
            </a:r>
          </a:p>
        </p:txBody>
      </p:sp>
    </p:spTree>
    <p:extLst>
      <p:ext uri="{BB962C8B-B14F-4D97-AF65-F5344CB8AC3E}">
        <p14:creationId xmlns:p14="http://schemas.microsoft.com/office/powerpoint/2010/main" val="2127313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The condition of your heart determines the direction of your life</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016758"/>
          </a:xfrm>
          <a:prstGeom prst="rect">
            <a:avLst/>
          </a:prstGeom>
        </p:spPr>
        <p:txBody>
          <a:bodyPr wrap="square">
            <a:spAutoFit/>
          </a:bodyPr>
          <a:lstStyle/>
          <a:p>
            <a:pPr algn="ctr"/>
            <a:r>
              <a:rPr lang="en-US" sz="4000" b="1" u="sng" dirty="0"/>
              <a:t>Luke 15:1-2</a:t>
            </a:r>
            <a:endParaRPr lang="en-US" sz="4000" u="sng" dirty="0"/>
          </a:p>
          <a:p>
            <a:pPr algn="ctr"/>
            <a:r>
              <a:rPr lang="en-US" sz="4000" dirty="0"/>
              <a:t>1 Then all the tax collectors and the sinners drew near to Him to hear Him. 2 And the Pharisees and scribes murmured, saying, "This man receives sinners and eats with them."</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8710077"/>
          </a:xfrm>
          <a:prstGeom prst="rect">
            <a:avLst/>
          </a:prstGeom>
        </p:spPr>
        <p:txBody>
          <a:bodyPr wrap="square">
            <a:spAutoFit/>
          </a:bodyPr>
          <a:lstStyle/>
          <a:p>
            <a:pPr algn="ctr"/>
            <a:r>
              <a:rPr lang="en-US" sz="4000" b="1" dirty="0"/>
              <a:t>A Lost Sheep</a:t>
            </a:r>
            <a:endParaRPr lang="en-US" sz="4000" dirty="0"/>
          </a:p>
          <a:p>
            <a:pPr algn="ctr"/>
            <a:r>
              <a:rPr lang="en-US" sz="4000" b="1" u="sng" dirty="0"/>
              <a:t>Luke 15:3-7</a:t>
            </a:r>
            <a:endParaRPr lang="en-US" sz="4000" u="sng" dirty="0"/>
          </a:p>
          <a:p>
            <a:pPr algn="ctr"/>
            <a:r>
              <a:rPr lang="en-US" sz="4000" dirty="0"/>
              <a:t>3 So He spoke this parable to them, saying: 4 </a:t>
            </a:r>
            <a:r>
              <a:rPr lang="en-US" sz="4000" dirty="0">
                <a:solidFill>
                  <a:srgbClr val="FF0000"/>
                </a:solidFill>
              </a:rPr>
              <a:t>What man of you, having a hundred sheep, if he loses one of them, does not leave the ninety-nine in the wilderness, and go after the one which is lost until he finds it? </a:t>
            </a:r>
            <a:r>
              <a:rPr lang="en-US" sz="4000" dirty="0"/>
              <a:t>5 </a:t>
            </a:r>
            <a:r>
              <a:rPr lang="en-US" sz="4000" dirty="0">
                <a:solidFill>
                  <a:srgbClr val="FF0000"/>
                </a:solidFill>
              </a:rPr>
              <a:t>And when he has found it, he lays it on his shoulders, rejoicing. </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22776</TotalTime>
  <Words>1103</Words>
  <Application>Microsoft Office PowerPoint</Application>
  <PresentationFormat>On-screen Show (4:3)</PresentationFormat>
  <Paragraphs>153</Paragraphs>
  <Slides>40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1459</cp:revision>
  <dcterms:created xsi:type="dcterms:W3CDTF">2013-06-05T21:04:28Z</dcterms:created>
  <dcterms:modified xsi:type="dcterms:W3CDTF">2019-01-27T23:58:05Z</dcterms:modified>
</cp:coreProperties>
</file>