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4"/>
  </p:notesMasterIdLst>
  <p:sldIdLst>
    <p:sldId id="956" r:id="rId4"/>
    <p:sldId id="698" r:id="rId5"/>
    <p:sldId id="258" r:id="rId6"/>
    <p:sldId id="894" r:id="rId7"/>
    <p:sldId id="617" r:id="rId8"/>
    <p:sldId id="840" r:id="rId9"/>
    <p:sldId id="841" r:id="rId10"/>
    <p:sldId id="842" r:id="rId11"/>
    <p:sldId id="843" r:id="rId12"/>
    <p:sldId id="848" r:id="rId13"/>
    <p:sldId id="844" r:id="rId14"/>
    <p:sldId id="846" r:id="rId15"/>
    <p:sldId id="615" r:id="rId16"/>
    <p:sldId id="847" r:id="rId17"/>
    <p:sldId id="882" r:id="rId18"/>
    <p:sldId id="883" r:id="rId19"/>
    <p:sldId id="259" r:id="rId20"/>
    <p:sldId id="884" r:id="rId21"/>
    <p:sldId id="838" r:id="rId22"/>
    <p:sldId id="839" r:id="rId23"/>
    <p:sldId id="616" r:id="rId24"/>
    <p:sldId id="885" r:id="rId25"/>
    <p:sldId id="806" r:id="rId26"/>
    <p:sldId id="807" r:id="rId27"/>
    <p:sldId id="260" r:id="rId28"/>
    <p:sldId id="704" r:id="rId29"/>
    <p:sldId id="706" r:id="rId30"/>
    <p:sldId id="707" r:id="rId31"/>
    <p:sldId id="908" r:id="rId32"/>
    <p:sldId id="909" r:id="rId33"/>
    <p:sldId id="910" r:id="rId34"/>
    <p:sldId id="930" r:id="rId35"/>
    <p:sldId id="948" r:id="rId36"/>
    <p:sldId id="949" r:id="rId37"/>
    <p:sldId id="950" r:id="rId38"/>
    <p:sldId id="951" r:id="rId39"/>
    <p:sldId id="952" r:id="rId40"/>
    <p:sldId id="953" r:id="rId41"/>
    <p:sldId id="954"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p:cViewPr varScale="1">
        <p:scale>
          <a:sx n="114" d="100"/>
          <a:sy n="114" d="100"/>
        </p:scale>
        <p:origin x="150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2/6/2019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2/6/2019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2/6/2019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2/6/2019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2/6/2019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90772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14 And I advanced in Judaism beyond many of my contemporaries in my own nation, being more exceedingly zealous for the traditions of my fathers. 15 But when it pleased God, who separated me from my mother's womb and called me through His grace, 16 to reveal His Son in me, that I might preach Him among the Gentiles…</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Matthew 22:37-40</a:t>
            </a:r>
            <a:endParaRPr lang="en-US" sz="4000" u="sng" dirty="0"/>
          </a:p>
          <a:p>
            <a:pPr algn="ctr"/>
            <a:r>
              <a:rPr lang="en-US" sz="4000" dirty="0"/>
              <a:t>37 Jesus said to him, </a:t>
            </a:r>
            <a:r>
              <a:rPr lang="en-US" sz="4000" dirty="0">
                <a:solidFill>
                  <a:srgbClr val="FF0000"/>
                </a:solidFill>
              </a:rPr>
              <a:t>" 'You shall love the LORD your God with all your heart, with all your soul, and with all your mind.'  </a:t>
            </a:r>
            <a:r>
              <a:rPr lang="en-US" sz="4000" dirty="0"/>
              <a:t>38 </a:t>
            </a:r>
            <a:r>
              <a:rPr lang="en-US" sz="4000" dirty="0">
                <a:solidFill>
                  <a:srgbClr val="FF0000"/>
                </a:solidFill>
              </a:rPr>
              <a:t>This is the first and great commandment. </a:t>
            </a:r>
            <a:r>
              <a:rPr lang="en-US" sz="4000" dirty="0"/>
              <a:t>39 </a:t>
            </a:r>
            <a:r>
              <a:rPr lang="en-US" sz="4000" dirty="0">
                <a:solidFill>
                  <a:srgbClr val="FF0000"/>
                </a:solidFill>
              </a:rPr>
              <a:t>And the second is like it: 'You shall love your neighbor as yourself.'</a:t>
            </a:r>
            <a:r>
              <a:rPr lang="en-US" sz="4000" dirty="0"/>
              <a:t>  40 </a:t>
            </a:r>
            <a:r>
              <a:rPr lang="en-US" sz="4000" dirty="0">
                <a:solidFill>
                  <a:srgbClr val="FF0000"/>
                </a:solidFill>
              </a:rPr>
              <a:t>On these two commandments hang all the Law and the Prophets."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James 4:6</a:t>
            </a:r>
            <a:endParaRPr lang="en-US" sz="4000" u="sng" dirty="0"/>
          </a:p>
          <a:p>
            <a:pPr algn="ctr"/>
            <a:r>
              <a:rPr lang="en-US" sz="4000" dirty="0"/>
              <a:t>But He gives more grace. Therefore He says: "God resists the proud, But gives grace to the humble."  </a:t>
            </a:r>
          </a:p>
          <a:p>
            <a:pPr algn="ctr"/>
            <a:r>
              <a:rPr lang="en-US" sz="4000" dirty="0"/>
              <a:t> </a:t>
            </a:r>
          </a:p>
          <a:p>
            <a:pPr algn="ctr"/>
            <a:endParaRPr lang="en-US" sz="4000" dirty="0"/>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Proverbs 3:33-35</a:t>
            </a:r>
            <a:endParaRPr lang="en-US" sz="4000" u="sng" dirty="0"/>
          </a:p>
          <a:p>
            <a:pPr algn="ctr"/>
            <a:r>
              <a:rPr lang="en-US" sz="4000" dirty="0"/>
              <a:t>33 The curse of the LORD is on the house of the wicked, But He blesses the home of the just. 34 Surely He scorns the scornful, But gives grace to the humble. 35 The wise shall inherit glory, But shame shall be the legacy of fools.</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14 When He had called all the multitude to Himself, He said to them, </a:t>
            </a:r>
            <a:r>
              <a:rPr lang="en-US" sz="4000" b="1" dirty="0">
                <a:solidFill>
                  <a:srgbClr val="FF0000"/>
                </a:solidFill>
              </a:rPr>
              <a:t>"Hear Me, everyone, and understand: </a:t>
            </a:r>
            <a:r>
              <a:rPr lang="en-US" sz="4000" b="1" dirty="0"/>
              <a:t>15 </a:t>
            </a:r>
            <a:r>
              <a:rPr lang="en-US" sz="4000" b="1" dirty="0">
                <a:solidFill>
                  <a:srgbClr val="FF0000"/>
                </a:solidFill>
              </a:rPr>
              <a:t>There is nothing that enters a man from outside which can defile him; but the things which come out of him, those are the things that defile a man.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38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694414"/>
          </a:xfrm>
          <a:prstGeom prst="rect">
            <a:avLst/>
          </a:prstGeom>
        </p:spPr>
        <p:txBody>
          <a:bodyPr wrap="square">
            <a:spAutoFit/>
          </a:bodyPr>
          <a:lstStyle/>
          <a:p>
            <a:pPr algn="ctr"/>
            <a:r>
              <a:rPr lang="en-US" sz="3800" b="1" u="sng" dirty="0"/>
              <a:t>Psalm 51:5-9</a:t>
            </a:r>
            <a:endParaRPr lang="en-US" sz="3800" u="sng" dirty="0"/>
          </a:p>
          <a:p>
            <a:pPr algn="ctr"/>
            <a:r>
              <a:rPr lang="en-US" sz="3800" dirty="0"/>
              <a:t>5 Behold, I was </a:t>
            </a:r>
            <a:r>
              <a:rPr lang="en-US" sz="3800" dirty="0" err="1"/>
              <a:t>shapen</a:t>
            </a:r>
            <a:r>
              <a:rPr lang="en-US" sz="3800" dirty="0"/>
              <a:t> in iniquity; and in sin did my mother conceive me. 6 Behold, thou </a:t>
            </a:r>
            <a:r>
              <a:rPr lang="en-US" sz="3800" dirty="0" err="1"/>
              <a:t>desirest</a:t>
            </a:r>
            <a:r>
              <a:rPr lang="en-US" sz="3800" dirty="0"/>
              <a:t> truth in the inward parts: and in the hidden part thou shalt make me to know wisdom. 7 Purge me with hyssop, and I shall be clean: wash me, and I shall be whiter than snow. 8 Make me to hear joy and gladness; that the bones which thou hast broken may rejoice. 9 Hide thy face from my sins, and blot out all mine iniquities.</a:t>
            </a:r>
          </a:p>
          <a:p>
            <a:pPr algn="ctr"/>
            <a:r>
              <a:rPr lang="en-US" sz="3800" dirty="0"/>
              <a:t> </a:t>
            </a:r>
          </a:p>
          <a:p>
            <a:pPr algn="ctr"/>
            <a:endParaRPr lang="en-US" sz="3800" dirty="0"/>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dirty="0"/>
              <a:t>16 </a:t>
            </a:r>
            <a:r>
              <a:rPr lang="en-US" sz="4000" b="1" dirty="0">
                <a:solidFill>
                  <a:srgbClr val="FF0000"/>
                </a:solidFill>
              </a:rPr>
              <a:t>If anyone has ears to hear, let him hear!" </a:t>
            </a:r>
            <a:r>
              <a:rPr lang="en-US" sz="4000" b="1" dirty="0"/>
              <a:t>17 When He had entered a house away from the crowd, His disciples asked Him concerning the parable. 18 So He said to them, </a:t>
            </a:r>
            <a:r>
              <a:rPr lang="en-US" sz="4000" b="1" dirty="0">
                <a:solidFill>
                  <a:srgbClr val="FF0000"/>
                </a:solidFill>
              </a:rPr>
              <a:t>"Are you thus without understanding also? Do you not perceive that whatever enters a man from outside cannot defile him,</a:t>
            </a:r>
            <a:r>
              <a:rPr lang="en-US" sz="4000" b="1" dirty="0"/>
              <a:t> 19 </a:t>
            </a:r>
            <a:r>
              <a:rPr lang="en-US" sz="4000" b="1" dirty="0">
                <a:solidFill>
                  <a:srgbClr val="FF0000"/>
                </a:solidFill>
              </a:rPr>
              <a:t>because it does not enter his heart but his stomach, and is eliminated, thus purifying all foods?" </a:t>
            </a:r>
            <a:endParaRPr lang="en-US" sz="4000" dirty="0">
              <a:solidFill>
                <a:srgbClr val="FF0000"/>
              </a:solidFill>
            </a:endParaRP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u="sng" dirty="0"/>
              <a:t>Mark 7:14-15</a:t>
            </a:r>
            <a:endParaRPr lang="en-US" sz="4000" u="sng" dirty="0"/>
          </a:p>
          <a:p>
            <a:pPr algn="ctr"/>
            <a:r>
              <a:rPr lang="en-US" sz="4000" b="1" dirty="0"/>
              <a:t>14 When He had called all the multitude to Himself, He said to them, </a:t>
            </a:r>
            <a:r>
              <a:rPr lang="en-US" sz="4000" b="1" dirty="0">
                <a:solidFill>
                  <a:srgbClr val="FF0000"/>
                </a:solidFill>
              </a:rPr>
              <a:t>"Hear Me, everyone, and understand: </a:t>
            </a:r>
            <a:r>
              <a:rPr lang="en-US" sz="4000" b="1" dirty="0"/>
              <a:t>15 </a:t>
            </a:r>
            <a:r>
              <a:rPr lang="en-US" sz="4000" b="1" dirty="0">
                <a:solidFill>
                  <a:srgbClr val="FF0000"/>
                </a:solidFill>
              </a:rPr>
              <a:t>There is nothing that enters a man from outside which can defile him; but the things which come out of him, those are the things that defile a man.</a:t>
            </a:r>
            <a:endParaRPr lang="en-US" sz="4000" dirty="0">
              <a:solidFill>
                <a:srgbClr val="FF0000"/>
              </a:solidFill>
            </a:endParaRPr>
          </a:p>
          <a:p>
            <a:pPr algn="ctr"/>
            <a:r>
              <a:rPr lang="en-US" sz="4000" b="1" dirty="0">
                <a:solidFill>
                  <a:srgbClr val="FF0000"/>
                </a:solidFill>
              </a:rPr>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dirty="0"/>
              <a:t> </a:t>
            </a:r>
            <a:r>
              <a:rPr lang="en-US" sz="4000" b="1" u="sng" dirty="0"/>
              <a:t>Acts 10:9-16</a:t>
            </a:r>
            <a:endParaRPr lang="en-US" sz="4000" u="sng" dirty="0"/>
          </a:p>
          <a:p>
            <a:pPr algn="ctr"/>
            <a:r>
              <a:rPr lang="en-US" sz="4000" dirty="0"/>
              <a:t>9 The next day, as they went on their journey and drew near the city, Peter went up on the housetop to pray, about the sixth hour. 10 Then he became very hungry and wanted to eat; but while they made ready, he fell into a trance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dirty="0"/>
              <a:t> 11 and saw heaven opened and an object like a great sheet bound at the four corners, descending to him and let down to the earth. 12 In it were all kinds of four-footed animals of the earth, wild beasts, creeping things, and birds of the air. </a:t>
            </a:r>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dirty="0"/>
              <a:t>13 And a voice came to him, "Rise, Peter; kill and eat." 14 But Peter said, "Not so, Lord! For I have never eaten anything common or unclean." 15 And a voice spoke to him again the second time, "What God has cleansed you must not call common." 16 This was done three times. And the object was taken up into heaven again.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6247864"/>
          </a:xfrm>
          <a:prstGeom prst="rect">
            <a:avLst/>
          </a:prstGeom>
        </p:spPr>
        <p:txBody>
          <a:bodyPr wrap="square">
            <a:spAutoFit/>
          </a:bodyPr>
          <a:lstStyle/>
          <a:p>
            <a:pPr algn="ctr"/>
            <a:r>
              <a:rPr lang="en-US" sz="4000" b="1" dirty="0"/>
              <a:t>20 And He said, </a:t>
            </a:r>
            <a:r>
              <a:rPr lang="en-US" sz="4000" b="1" dirty="0">
                <a:solidFill>
                  <a:srgbClr val="FF0000"/>
                </a:solidFill>
              </a:rPr>
              <a:t>"What comes out of a man, that defiles a man. </a:t>
            </a:r>
            <a:r>
              <a:rPr lang="en-US" sz="4000" b="1" dirty="0"/>
              <a:t>21 </a:t>
            </a:r>
            <a:r>
              <a:rPr lang="en-US" sz="4000" b="1" dirty="0">
                <a:solidFill>
                  <a:srgbClr val="FF0000"/>
                </a:solidFill>
              </a:rPr>
              <a:t>For from within, out of the heart of men, proceed evil thoughts, adulteries, fornications, murders, </a:t>
            </a:r>
            <a:r>
              <a:rPr lang="en-US" sz="4000" b="1" dirty="0"/>
              <a:t>22 </a:t>
            </a:r>
            <a:r>
              <a:rPr lang="en-US" sz="4000" b="1" dirty="0">
                <a:solidFill>
                  <a:srgbClr val="FF0000"/>
                </a:solidFill>
              </a:rPr>
              <a:t>thefts, covetousness, wickedness, deceit, lewdness, an evil eye, blasphemy, pride, foolishness. </a:t>
            </a:r>
            <a:r>
              <a:rPr lang="en-US" sz="4000" b="1" dirty="0"/>
              <a:t>23 </a:t>
            </a:r>
            <a:r>
              <a:rPr lang="en-US" sz="4000" b="1" dirty="0">
                <a:solidFill>
                  <a:srgbClr val="FF0000"/>
                </a:solidFill>
              </a:rPr>
              <a:t>All these evil things come from within and defile a man." </a:t>
            </a:r>
            <a:endParaRPr lang="en-US" sz="4000" dirty="0">
              <a:solidFill>
                <a:srgbClr val="FF0000"/>
              </a:solidFill>
            </a:endParaRP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5632311"/>
          </a:xfrm>
          <a:prstGeom prst="rect">
            <a:avLst/>
          </a:prstGeom>
        </p:spPr>
        <p:txBody>
          <a:bodyPr wrap="square">
            <a:spAutoFit/>
          </a:bodyPr>
          <a:lstStyle/>
          <a:p>
            <a:pPr algn="ctr"/>
            <a:r>
              <a:rPr lang="en-US" sz="4000" b="1" u="sng" dirty="0"/>
              <a:t>Jeremiah 17:9-10</a:t>
            </a:r>
            <a:endParaRPr lang="en-US" sz="4000" u="sng" dirty="0"/>
          </a:p>
          <a:p>
            <a:pPr algn="ctr"/>
            <a:r>
              <a:rPr lang="en-US" sz="4000" dirty="0"/>
              <a:t>9 "The heart is deceitful above all things, And desperately wicked; Who can know it? 10 I, the LORD, search the heart, I test the mind, Even to give every man according to his ways, According to the fruit of his doings.</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5121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3170099"/>
          </a:xfrm>
          <a:prstGeom prst="rect">
            <a:avLst/>
          </a:prstGeom>
        </p:spPr>
        <p:txBody>
          <a:bodyPr wrap="square">
            <a:spAutoFit/>
          </a:bodyPr>
          <a:lstStyle/>
          <a:p>
            <a:pPr algn="ctr"/>
            <a:r>
              <a:rPr lang="en-US" sz="4000" b="1" u="sng" dirty="0"/>
              <a:t>Romans 6:23</a:t>
            </a:r>
            <a:endParaRPr lang="en-US" sz="4000" u="sng" dirty="0"/>
          </a:p>
          <a:p>
            <a:pPr algn="ctr"/>
            <a:r>
              <a:rPr lang="en-US" sz="4000" dirty="0"/>
              <a:t>“For the wages of sin is death, but the gift of God is eternal life in Christ Jesus our Lord.”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459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6247864"/>
          </a:xfrm>
          <a:prstGeom prst="rect">
            <a:avLst/>
          </a:prstGeom>
        </p:spPr>
        <p:txBody>
          <a:bodyPr wrap="square">
            <a:spAutoFit/>
          </a:bodyPr>
          <a:lstStyle/>
          <a:p>
            <a:pPr algn="ctr"/>
            <a:r>
              <a:rPr lang="en-US" sz="4000" b="1" u="sng" dirty="0"/>
              <a:t>Romans 8:1-11</a:t>
            </a:r>
            <a:endParaRPr lang="en-US" sz="4000" u="sng" dirty="0"/>
          </a:p>
          <a:p>
            <a:pPr algn="ctr"/>
            <a:r>
              <a:rPr lang="en-US" sz="4000" dirty="0"/>
              <a:t>1 There is therefore now no condemnation to those who are in Christ Jesus, who do not walk according to the flesh, but according to the Spirit. 2 For the law of the Spirit of life in Christ Jesus has made me free from the law of sin and death.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2938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dirty="0"/>
              <a:t>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 5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8863965"/>
          </a:xfrm>
          <a:prstGeom prst="rect">
            <a:avLst/>
          </a:prstGeom>
        </p:spPr>
        <p:txBody>
          <a:bodyPr wrap="square">
            <a:spAutoFit/>
          </a:bodyPr>
          <a:lstStyle/>
          <a:p>
            <a:pPr algn="ctr"/>
            <a:r>
              <a:rPr lang="en-US" sz="3700" dirty="0"/>
              <a:t>8 So then, those who are in the flesh cannot please God. 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 </a:t>
            </a:r>
          </a:p>
          <a:p>
            <a:pPr algn="ctr"/>
            <a:r>
              <a:rPr lang="en-US" sz="3700" b="1" dirty="0"/>
              <a:t> </a:t>
            </a:r>
            <a:endParaRPr lang="en-US" sz="3700" dirty="0"/>
          </a:p>
          <a:p>
            <a:pPr algn="ctr"/>
            <a:r>
              <a:rPr lang="en-US" sz="3700" dirty="0">
                <a:solidFill>
                  <a:srgbClr val="FF0000"/>
                </a:solidFill>
              </a:rPr>
              <a:t> </a:t>
            </a:r>
          </a:p>
          <a:p>
            <a:pPr algn="ctr"/>
            <a:endParaRPr lang="en-US"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9325630"/>
          </a:xfrm>
          <a:prstGeom prst="rect">
            <a:avLst/>
          </a:prstGeom>
        </p:spPr>
        <p:txBody>
          <a:bodyPr wrap="square">
            <a:spAutoFit/>
          </a:bodyPr>
          <a:lstStyle/>
          <a:p>
            <a:pPr algn="ctr"/>
            <a:r>
              <a:rPr lang="en-US" sz="4000" b="1" dirty="0"/>
              <a:t>1. Sexual immorality</a:t>
            </a:r>
            <a:endParaRPr lang="en-US" sz="4000" dirty="0"/>
          </a:p>
          <a:p>
            <a:pPr algn="ctr"/>
            <a:r>
              <a:rPr lang="en-US" sz="4000" dirty="0"/>
              <a:t>Various kinds of extramarital </a:t>
            </a:r>
          </a:p>
          <a:p>
            <a:pPr algn="ctr"/>
            <a:r>
              <a:rPr lang="en-US" sz="4000" dirty="0"/>
              <a:t>sexual activity</a:t>
            </a:r>
          </a:p>
          <a:p>
            <a:pPr algn="ctr"/>
            <a:r>
              <a:rPr lang="en-US" sz="4000" dirty="0"/>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15973604"/>
          </a:xfrm>
          <a:prstGeom prst="rect">
            <a:avLst/>
          </a:prstGeom>
        </p:spPr>
        <p:txBody>
          <a:bodyPr wrap="square">
            <a:spAutoFit/>
          </a:bodyPr>
          <a:lstStyle/>
          <a:p>
            <a:pPr algn="ctr"/>
            <a:r>
              <a:rPr lang="en-US" sz="4000" b="1" dirty="0"/>
              <a:t>2. Theft</a:t>
            </a:r>
            <a:endParaRPr lang="en-US" sz="4000" dirty="0"/>
          </a:p>
          <a:p>
            <a:pPr algn="ctr"/>
            <a:r>
              <a:rPr lang="en-US" sz="4000" dirty="0"/>
              <a:t>Taking something that belongs to another</a:t>
            </a:r>
          </a:p>
          <a:p>
            <a:pPr algn="ctr"/>
            <a:r>
              <a:rPr lang="en-US" sz="4000" dirty="0"/>
              <a:t> </a:t>
            </a:r>
          </a:p>
          <a:p>
            <a:pPr algn="ctr"/>
            <a:r>
              <a:rPr lang="en-US" sz="4000" dirty="0"/>
              <a:t> </a:t>
            </a:r>
          </a:p>
          <a:p>
            <a:pPr lvl="0" algn="ctr">
              <a:defRPr/>
            </a:pPr>
            <a:endParaRPr lang="en-US" sz="4000" b="1" dirty="0">
              <a:solidFill>
                <a:prstClr val="black"/>
              </a:solidFill>
            </a:endParaRPr>
          </a:p>
          <a:p>
            <a:pPr algn="ctr"/>
            <a:endParaRPr lang="en-US" sz="4000" b="1" dirty="0"/>
          </a:p>
          <a:p>
            <a:pPr algn="ct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algn="ctr"/>
            <a:r>
              <a:rPr lang="en-US" sz="4000" dirty="0"/>
              <a:t> </a:t>
            </a:r>
          </a:p>
          <a:p>
            <a:pPr lvl="0" algn="ctr">
              <a:defRPr/>
            </a:pPr>
            <a:endParaRPr lang="en-US" sz="4000" b="1" dirty="0">
              <a:solidFill>
                <a:prstClr val="black"/>
              </a:solidFill>
            </a:endParaRP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endParaRPr lang="en-US" sz="4000" b="1" dirty="0"/>
          </a:p>
          <a:p>
            <a:pPr algn="ctr"/>
            <a:endParaRPr lang="en-US" sz="4000" b="1" dirty="0"/>
          </a:p>
          <a:p>
            <a:pPr lvl="0" algn="ctr">
              <a:defRPr/>
            </a:pPr>
            <a:endParaRPr lang="en-US" sz="3800" b="1" dirty="0">
              <a:solidFill>
                <a:prstClr val="black"/>
              </a:solidFill>
            </a:endParaRPr>
          </a:p>
          <a:p>
            <a:pPr algn="ctr"/>
            <a:endParaRPr lang="en-US" sz="3800" b="1" dirty="0"/>
          </a:p>
          <a:p>
            <a:pPr algn="ctr"/>
            <a:endParaRPr lang="en-US" sz="3800" b="1" dirty="0"/>
          </a:p>
          <a:p>
            <a:pPr algn="ctr"/>
            <a:r>
              <a:rPr lang="en-US" sz="3800" b="1"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455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Our Own Heart is Deceitful</a:t>
            </a:r>
            <a:endParaRPr lang="en-US" sz="3200" dirty="0"/>
          </a:p>
          <a:p>
            <a:pPr algn="ctr"/>
            <a:r>
              <a:rPr lang="en-US" sz="2800" b="1" dirty="0"/>
              <a:t>By Pastor Fee Soliven</a:t>
            </a:r>
            <a:endParaRPr lang="en-US" sz="2800" dirty="0"/>
          </a:p>
          <a:p>
            <a:pPr algn="ctr"/>
            <a:r>
              <a:rPr lang="en-US" sz="3200" b="1" dirty="0"/>
              <a:t>Mark 7:13-23</a:t>
            </a:r>
            <a:endParaRPr lang="en-US" sz="3200" dirty="0"/>
          </a:p>
          <a:p>
            <a:pPr algn="ctr"/>
            <a:r>
              <a:rPr lang="en-US" sz="3200" b="1" dirty="0"/>
              <a:t>Wednesday Evening</a:t>
            </a:r>
            <a:endParaRPr lang="en-US" sz="3200" dirty="0"/>
          </a:p>
          <a:p>
            <a:pPr algn="ctr"/>
            <a:r>
              <a:rPr lang="en-US" sz="3200" b="1" dirty="0"/>
              <a:t>February 6, 2019</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6247864"/>
          </a:xfrm>
          <a:prstGeom prst="rect">
            <a:avLst/>
          </a:prstGeom>
        </p:spPr>
        <p:txBody>
          <a:bodyPr wrap="square">
            <a:spAutoFit/>
          </a:bodyPr>
          <a:lstStyle/>
          <a:p>
            <a:pPr algn="ctr"/>
            <a:r>
              <a:rPr lang="en-US" sz="4000" b="1" dirty="0"/>
              <a:t>3. Murder</a:t>
            </a:r>
            <a:endParaRPr lang="en-US" sz="4000" dirty="0"/>
          </a:p>
          <a:p>
            <a:pPr algn="ctr"/>
            <a:r>
              <a:rPr lang="en-US" sz="4000" dirty="0"/>
              <a:t>Taking the God-given life of another person</a:t>
            </a:r>
          </a:p>
          <a:p>
            <a:pPr algn="ctr"/>
            <a:endParaRPr lang="en-US" sz="4000" b="1" dirty="0"/>
          </a:p>
          <a:p>
            <a:pPr algn="ctr"/>
            <a:endParaRPr lang="en-US" sz="4000" b="1" dirty="0"/>
          </a:p>
          <a:p>
            <a:pPr algn="ctr"/>
            <a:r>
              <a:rPr lang="en-US" sz="4000" b="1" dirty="0"/>
              <a:t> </a:t>
            </a:r>
            <a:endParaRPr lang="en-US" sz="4000" dirty="0"/>
          </a:p>
          <a:p>
            <a:pPr lvl="0" algn="ctr">
              <a:defRPr/>
            </a:pPr>
            <a:endParaRPr lang="en-US" sz="4000" b="1" dirty="0">
              <a:solidFill>
                <a:prstClr val="black"/>
              </a:solidFill>
            </a:endParaRPr>
          </a:p>
          <a:p>
            <a:pPr lvl="0" algn="ctr">
              <a:defRPr/>
            </a:pPr>
            <a:endParaRPr lang="en-US" sz="4000" b="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1111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13018949"/>
          </a:xfrm>
          <a:prstGeom prst="rect">
            <a:avLst/>
          </a:prstGeom>
        </p:spPr>
        <p:txBody>
          <a:bodyPr wrap="square">
            <a:spAutoFit/>
          </a:bodyPr>
          <a:lstStyle/>
          <a:p>
            <a:pPr algn="ctr"/>
            <a:r>
              <a:rPr lang="en-US" sz="4000" b="1" dirty="0"/>
              <a:t>4. Adultery</a:t>
            </a:r>
            <a:endParaRPr lang="en-US" sz="4000" dirty="0"/>
          </a:p>
          <a:p>
            <a:pPr algn="ctr"/>
            <a:r>
              <a:rPr lang="en-US" sz="4000" dirty="0"/>
              <a:t>A married person having sex with someone other than his or her spouse</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19521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14250055"/>
          </a:xfrm>
          <a:prstGeom prst="rect">
            <a:avLst/>
          </a:prstGeom>
        </p:spPr>
        <p:txBody>
          <a:bodyPr wrap="square">
            <a:spAutoFit/>
          </a:bodyPr>
          <a:lstStyle/>
          <a:p>
            <a:pPr algn="ctr"/>
            <a:r>
              <a:rPr lang="en-US" sz="4000" b="1" dirty="0"/>
              <a:t>5. Greed</a:t>
            </a:r>
            <a:endParaRPr lang="en-US" sz="4000" dirty="0"/>
          </a:p>
          <a:p>
            <a:pPr algn="ctr"/>
            <a:r>
              <a:rPr lang="en-US" sz="4000" dirty="0"/>
              <a:t>Relentless urge to get more for oneself</a:t>
            </a:r>
          </a:p>
          <a:p>
            <a:pPr algn="ctr"/>
            <a:endParaRPr lang="en-US" sz="4000" b="1" dirty="0"/>
          </a:p>
          <a:p>
            <a:pPr algn="ctr"/>
            <a:r>
              <a:rPr lang="en-US" sz="4000" b="1" dirty="0"/>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dirty="0"/>
              <a:t> </a:t>
            </a:r>
          </a:p>
          <a:p>
            <a:pPr lvl="0" algn="ctr">
              <a:defRPr/>
            </a:pPr>
            <a:endParaRPr lang="en-US" sz="4000" b="1" dirty="0">
              <a:solidFill>
                <a:srgbClr val="FF0000"/>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p>
          <a:p>
            <a:pPr lvl="0" algn="ctr">
              <a:defRPr/>
            </a:pPr>
            <a:r>
              <a:rPr lang="en-US" sz="4000" b="1" dirty="0">
                <a:solidFill>
                  <a:srgbClr val="FF0000"/>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71054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2554545"/>
          </a:xfrm>
          <a:prstGeom prst="rect">
            <a:avLst/>
          </a:prstGeom>
        </p:spPr>
        <p:txBody>
          <a:bodyPr wrap="square">
            <a:spAutoFit/>
          </a:bodyPr>
          <a:lstStyle/>
          <a:p>
            <a:pPr algn="ctr"/>
            <a:r>
              <a:rPr lang="en-US" sz="4000" b="1" dirty="0"/>
              <a:t>6. Wickedness</a:t>
            </a:r>
            <a:endParaRPr lang="en-US" sz="4000" dirty="0"/>
          </a:p>
          <a:p>
            <a:pPr algn="ctr"/>
            <a:r>
              <a:rPr lang="en-US" sz="4000" dirty="0"/>
              <a:t>Doing evil despite the good that has been received (malice)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96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3785652"/>
          </a:xfrm>
          <a:prstGeom prst="rect">
            <a:avLst/>
          </a:prstGeom>
        </p:spPr>
        <p:txBody>
          <a:bodyPr wrap="square">
            <a:spAutoFit/>
          </a:bodyPr>
          <a:lstStyle/>
          <a:p>
            <a:pPr algn="ctr"/>
            <a:r>
              <a:rPr lang="en-US" sz="4000" b="1" dirty="0"/>
              <a:t>7. Deceit</a:t>
            </a:r>
            <a:endParaRPr lang="en-US" sz="4000" dirty="0"/>
          </a:p>
          <a:p>
            <a:pPr algn="ctr"/>
            <a:r>
              <a:rPr lang="en-US" sz="4000" dirty="0"/>
              <a:t>To trick or mislead by lying</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3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11172289"/>
          </a:xfrm>
          <a:prstGeom prst="rect">
            <a:avLst/>
          </a:prstGeom>
        </p:spPr>
        <p:txBody>
          <a:bodyPr wrap="square">
            <a:spAutoFit/>
          </a:bodyPr>
          <a:lstStyle/>
          <a:p>
            <a:pPr algn="ctr"/>
            <a:r>
              <a:rPr lang="en-US" sz="4000" b="1" dirty="0"/>
              <a:t>8. Eagerness for lustful pleasure</a:t>
            </a:r>
            <a:endParaRPr lang="en-US" sz="4000" dirty="0"/>
          </a:p>
          <a:p>
            <a:pPr algn="ctr"/>
            <a:r>
              <a:rPr lang="en-US" sz="4000" dirty="0"/>
              <a:t>Immoral behavior that is neither restrained nor concealed</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77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9325630"/>
          </a:xfrm>
          <a:prstGeom prst="rect">
            <a:avLst/>
          </a:prstGeom>
        </p:spPr>
        <p:txBody>
          <a:bodyPr wrap="square">
            <a:spAutoFit/>
          </a:bodyPr>
          <a:lstStyle/>
          <a:p>
            <a:pPr algn="ctr"/>
            <a:r>
              <a:rPr lang="en-US" sz="4000" b="1" dirty="0"/>
              <a:t>9. Envy</a:t>
            </a:r>
            <a:endParaRPr lang="en-US" sz="4000" dirty="0"/>
          </a:p>
          <a:p>
            <a:pPr algn="ctr"/>
            <a:r>
              <a:rPr lang="en-US" sz="4000" dirty="0"/>
              <a:t>Desire for something possessed by another</a:t>
            </a:r>
          </a:p>
          <a:p>
            <a:pPr lvl="0" algn="ctr">
              <a:defRPr/>
            </a:pPr>
            <a:endParaRPr lang="en-US" sz="4000" b="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12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16712267"/>
          </a:xfrm>
          <a:prstGeom prst="rect">
            <a:avLst/>
          </a:prstGeom>
        </p:spPr>
        <p:txBody>
          <a:bodyPr wrap="square">
            <a:spAutoFit/>
          </a:bodyPr>
          <a:lstStyle/>
          <a:p>
            <a:pPr algn="ctr"/>
            <a:r>
              <a:rPr lang="en-US" sz="4000" b="1" dirty="0"/>
              <a:t>10. Slander</a:t>
            </a:r>
            <a:endParaRPr lang="en-US" sz="4000" dirty="0"/>
          </a:p>
          <a:p>
            <a:pPr algn="ctr"/>
            <a:r>
              <a:rPr lang="en-US" sz="4000" dirty="0"/>
              <a:t>To destroy another’s good reputation</a:t>
            </a:r>
          </a:p>
          <a:p>
            <a:pPr algn="ctr"/>
            <a:endParaRPr lang="en-US" sz="4000" b="1" dirty="0"/>
          </a:p>
          <a:p>
            <a:pPr lvl="0" algn="ctr">
              <a:defRPr/>
            </a:pPr>
            <a:endParaRPr lang="en-US" sz="4000" b="1" dirty="0">
              <a:solidFill>
                <a:prstClr val="black"/>
              </a:solidFill>
            </a:endParaRPr>
          </a:p>
          <a:p>
            <a:pPr algn="ctr"/>
            <a:endParaRPr lang="en-US" sz="4000" b="1" dirty="0"/>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46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7478970"/>
          </a:xfrm>
          <a:prstGeom prst="rect">
            <a:avLst/>
          </a:prstGeom>
        </p:spPr>
        <p:txBody>
          <a:bodyPr wrap="square">
            <a:spAutoFit/>
          </a:bodyPr>
          <a:lstStyle/>
          <a:p>
            <a:pPr algn="ctr"/>
            <a:r>
              <a:rPr lang="en-US" sz="4000" b="1" dirty="0"/>
              <a:t>11. Pride</a:t>
            </a:r>
            <a:endParaRPr lang="en-US" sz="4000" dirty="0"/>
          </a:p>
          <a:p>
            <a:pPr algn="ctr"/>
            <a:r>
              <a:rPr lang="en-US" sz="4000" dirty="0"/>
              <a:t>Making claims of superior intelligence or importance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163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8710077"/>
          </a:xfrm>
          <a:prstGeom prst="rect">
            <a:avLst/>
          </a:prstGeom>
        </p:spPr>
        <p:txBody>
          <a:bodyPr wrap="square">
            <a:spAutoFit/>
          </a:bodyPr>
          <a:lstStyle/>
          <a:p>
            <a:pPr algn="ctr"/>
            <a:r>
              <a:rPr lang="en-US" sz="4000" b="1" dirty="0"/>
              <a:t>12. Foolishness</a:t>
            </a:r>
            <a:endParaRPr lang="en-US" sz="4000" dirty="0"/>
          </a:p>
          <a:p>
            <a:pPr algn="ctr"/>
            <a:r>
              <a:rPr lang="en-US" sz="4000" dirty="0"/>
              <a:t>Inability to discern between immorality and morality</a:t>
            </a:r>
          </a:p>
          <a:p>
            <a:pPr lvl="0" algn="ctr">
              <a:defRPr/>
            </a:pPr>
            <a:endParaRPr lang="en-US" sz="4000" b="1" dirty="0">
              <a:solidFill>
                <a:prstClr val="black"/>
              </a:solidFill>
            </a:endParaRPr>
          </a:p>
          <a:p>
            <a:pPr lvl="0" algn="ctr">
              <a:defRPr/>
            </a:pPr>
            <a:endParaRPr lang="en-US" sz="4000" b="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675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13 </a:t>
            </a:r>
            <a:r>
              <a:rPr lang="en-US" sz="4000" b="1" dirty="0">
                <a:solidFill>
                  <a:srgbClr val="FF0000"/>
                </a:solidFill>
              </a:rPr>
              <a:t>making the word of God of no effect through your tradition which you have handed down. And many such things you do."</a:t>
            </a:r>
            <a:endParaRPr lang="en-US" sz="4000" dirty="0">
              <a:solidFill>
                <a:srgbClr val="FF0000"/>
              </a:solidFill>
            </a:endParaRPr>
          </a:p>
          <a:p>
            <a:pPr algn="ctr"/>
            <a:endParaRPr lang="en-US" sz="4000" dirty="0"/>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14 When He had called all the multitude to Himself, He said to them, </a:t>
            </a:r>
            <a:r>
              <a:rPr lang="en-US" sz="4000" b="1" dirty="0">
                <a:solidFill>
                  <a:srgbClr val="FF0000"/>
                </a:solidFill>
              </a:rPr>
              <a:t>"Hear Me, everyone, and understand: </a:t>
            </a:r>
            <a:r>
              <a:rPr lang="en-US" sz="4000" b="1" dirty="0"/>
              <a:t>15 </a:t>
            </a:r>
            <a:r>
              <a:rPr lang="en-US" sz="4000" b="1" dirty="0">
                <a:solidFill>
                  <a:srgbClr val="FF0000"/>
                </a:solidFill>
              </a:rPr>
              <a:t>There is nothing that enters a man from outside which can defile him; but the things which come out of him, those are the things that defile a man.</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dirty="0"/>
              <a:t>16 </a:t>
            </a:r>
            <a:r>
              <a:rPr lang="en-US" sz="4000" b="1" dirty="0">
                <a:solidFill>
                  <a:srgbClr val="FF0000"/>
                </a:solidFill>
              </a:rPr>
              <a:t>If anyone has ears to hear, let him hear!" </a:t>
            </a:r>
            <a:r>
              <a:rPr lang="en-US" sz="4000" b="1" dirty="0"/>
              <a:t>17 When He had entered a house away from the crowd, His disciples asked Him concerning the parable. 18 So He said to them, </a:t>
            </a:r>
            <a:r>
              <a:rPr lang="en-US" sz="4000" b="1" dirty="0">
                <a:solidFill>
                  <a:srgbClr val="FF0000"/>
                </a:solidFill>
              </a:rPr>
              <a:t>"Are you thus without understanding also? Do you not perceive that whatever enters a man from outside cannot defile him,</a:t>
            </a:r>
            <a:r>
              <a:rPr lang="en-US" sz="4000" b="1" dirty="0"/>
              <a:t> 19 </a:t>
            </a:r>
            <a:r>
              <a:rPr lang="en-US" sz="4000" b="1" dirty="0">
                <a:solidFill>
                  <a:srgbClr val="FF0000"/>
                </a:solidFill>
              </a:rPr>
              <a:t>because it does not enter his heart but his stomach, and is eliminated, thus purifying all foods?" </a:t>
            </a: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algn="ct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984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dirty="0"/>
              <a:t>20 And He said, </a:t>
            </a:r>
            <a:r>
              <a:rPr lang="en-US" sz="4000" b="1" dirty="0">
                <a:solidFill>
                  <a:srgbClr val="FF0000"/>
                </a:solidFill>
              </a:rPr>
              <a:t>"What comes out of a man, that defiles a man. </a:t>
            </a:r>
            <a:r>
              <a:rPr lang="en-US" sz="4000" b="1" dirty="0"/>
              <a:t>21 </a:t>
            </a:r>
            <a:r>
              <a:rPr lang="en-US" sz="4000" b="1" dirty="0">
                <a:solidFill>
                  <a:srgbClr val="FF0000"/>
                </a:solidFill>
              </a:rPr>
              <a:t>For from within, out of the heart of men, proceed evil thoughts, adulteries, fornications, murders,</a:t>
            </a:r>
            <a:r>
              <a:rPr lang="en-US" sz="4000" b="1" dirty="0"/>
              <a:t> 22 </a:t>
            </a:r>
            <a:r>
              <a:rPr lang="en-US" sz="4000" b="1" dirty="0">
                <a:solidFill>
                  <a:srgbClr val="FF0000"/>
                </a:solidFill>
              </a:rPr>
              <a:t>thefts, covetousness, wickedness, deceit, lewdness, an evil eye, blasphemy, pride, foolishness. </a:t>
            </a:r>
            <a:r>
              <a:rPr lang="en-US" sz="4000" b="1" dirty="0"/>
              <a:t>23 </a:t>
            </a:r>
            <a:r>
              <a:rPr lang="en-US" sz="4000" b="1" dirty="0">
                <a:solidFill>
                  <a:srgbClr val="FF0000"/>
                </a:solidFill>
              </a:rPr>
              <a:t>All these evil things come from within and defile a man." </a:t>
            </a:r>
            <a:endParaRPr lang="en-US" sz="4000" dirty="0">
              <a:solidFill>
                <a:srgbClr val="FF0000"/>
              </a:solidFill>
            </a:endParaRPr>
          </a:p>
          <a:p>
            <a:pPr algn="ctr"/>
            <a:endParaRPr lang="en-US" sz="4000" dirty="0">
              <a:solidFill>
                <a:srgbClr val="FF0000"/>
              </a:solidFill>
            </a:endParaRPr>
          </a:p>
          <a:p>
            <a:pPr algn="ctr"/>
            <a:r>
              <a:rPr lang="en-US" sz="4000" b="1" dirty="0"/>
              <a:t> </a:t>
            </a:r>
            <a:endParaRPr lang="en-US" sz="4000" dirty="0"/>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 13 </a:t>
            </a:r>
            <a:r>
              <a:rPr lang="en-US" sz="4000" b="1" dirty="0">
                <a:solidFill>
                  <a:srgbClr val="FF0000"/>
                </a:solidFill>
              </a:rPr>
              <a:t>making the word of God of no effect through your tradition which you have handed down. And many such things you do."</a:t>
            </a:r>
            <a:endParaRPr lang="en-US" sz="4000" dirty="0">
              <a:solidFill>
                <a:srgbClr val="FF0000"/>
              </a:solidFill>
            </a:endParaRPr>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Galatians 1:11-16</a:t>
            </a:r>
            <a:endParaRPr lang="en-US" sz="4000" u="sng" dirty="0"/>
          </a:p>
          <a:p>
            <a:pPr algn="ctr"/>
            <a:r>
              <a:rPr lang="en-US" sz="4000" dirty="0"/>
              <a:t>11 But I make known to you, brethren, that the gospel which was preached by me is not according to man. 12 For I neither received it from man, nor was I taught it, but it came through the revelation of Jesus Christ. 13 For you have heard of my former conduct in Judaism, how I persecuted the church of God beyond measure and tried to destroy it.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24801</TotalTime>
  <Words>1461</Words>
  <Application>Microsoft Office PowerPoint</Application>
  <PresentationFormat>On-screen Show (4:3)</PresentationFormat>
  <Paragraphs>239</Paragraphs>
  <Slides>40</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1492</cp:revision>
  <dcterms:created xsi:type="dcterms:W3CDTF">2013-06-05T21:04:28Z</dcterms:created>
  <dcterms:modified xsi:type="dcterms:W3CDTF">2019-02-07T06:45:11Z</dcterms:modified>
</cp:coreProperties>
</file>