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0"/>
  </p:notesMasterIdLst>
  <p:sldIdLst>
    <p:sldId id="964" r:id="rId4"/>
    <p:sldId id="698" r:id="rId5"/>
    <p:sldId id="258" r:id="rId6"/>
    <p:sldId id="894" r:id="rId7"/>
    <p:sldId id="617" r:id="rId8"/>
    <p:sldId id="840" r:id="rId9"/>
    <p:sldId id="841" r:id="rId10"/>
    <p:sldId id="842" r:id="rId11"/>
    <p:sldId id="843" r:id="rId12"/>
    <p:sldId id="848" r:id="rId13"/>
    <p:sldId id="844" r:id="rId14"/>
    <p:sldId id="846" r:id="rId15"/>
    <p:sldId id="615" r:id="rId16"/>
    <p:sldId id="847" r:id="rId17"/>
    <p:sldId id="882" r:id="rId18"/>
    <p:sldId id="883" r:id="rId19"/>
    <p:sldId id="259" r:id="rId20"/>
    <p:sldId id="884" r:id="rId21"/>
    <p:sldId id="838" r:id="rId22"/>
    <p:sldId id="839" r:id="rId23"/>
    <p:sldId id="616" r:id="rId24"/>
    <p:sldId id="885" r:id="rId25"/>
    <p:sldId id="806" r:id="rId26"/>
    <p:sldId id="807" r:id="rId27"/>
    <p:sldId id="260" r:id="rId28"/>
    <p:sldId id="704" r:id="rId29"/>
    <p:sldId id="706" r:id="rId30"/>
    <p:sldId id="707" r:id="rId31"/>
    <p:sldId id="908" r:id="rId32"/>
    <p:sldId id="909" r:id="rId33"/>
    <p:sldId id="910" r:id="rId34"/>
    <p:sldId id="930" r:id="rId35"/>
    <p:sldId id="959" r:id="rId36"/>
    <p:sldId id="961" r:id="rId37"/>
    <p:sldId id="962" r:id="rId38"/>
    <p:sldId id="298"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p:cViewPr varScale="1">
        <p:scale>
          <a:sx n="114" d="100"/>
          <a:sy n="114" d="100"/>
        </p:scale>
        <p:origin x="150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3/13/2019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3/13/2019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3/13/2019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3/13/2019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3/13/2019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3/13/2019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31776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Psalm 140:1-5</a:t>
            </a:r>
            <a:endParaRPr lang="en-US" sz="4000" u="sng" dirty="0"/>
          </a:p>
          <a:p>
            <a:pPr algn="ctr"/>
            <a:r>
              <a:rPr lang="en-US" sz="4000" dirty="0"/>
              <a:t>1 Deliver me, O LORD, from evil men; Preserve me from violent men, 2 Who plan evil things in their hearts; They continually gather together for war. 3 They sharpen their tongues like a serpent; The poison of asps is under their lips.</a:t>
            </a:r>
          </a:p>
          <a:p>
            <a:pPr algn="ctr"/>
            <a:r>
              <a:rPr lang="en-US" sz="4000" dirty="0"/>
              <a:t>Selah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4 Keep me, O LORD, from the hands of the wicked; Preserve me from violent men, Who have purposed to make my steps stumble. 5 The proud have hidden a snare for me, and cords; They have spread a net by the wayside; They have set traps for me.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2 Corinthians 13:5-6</a:t>
            </a:r>
            <a:endParaRPr lang="en-US" sz="4000" u="sng" dirty="0"/>
          </a:p>
          <a:p>
            <a:pPr algn="ctr"/>
            <a:r>
              <a:rPr lang="en-US" sz="4000" dirty="0"/>
              <a:t>5 Examine yourselves as to whether you are in the faith. Test yourselves. Do you not know yourselves, that Jesus Christ is in you?--unless indeed you are disqualified. 6 But I trust that you will know that we are not disqualified. </a:t>
            </a:r>
          </a:p>
          <a:p>
            <a:pPr algn="ctr"/>
            <a:r>
              <a:rPr lang="en-US" sz="4000" dirty="0"/>
              <a:t> </a:t>
            </a:r>
          </a:p>
          <a:p>
            <a:pPr algn="ctr"/>
            <a:endParaRPr lang="en-US" sz="40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Galatians 5:9</a:t>
            </a:r>
            <a:endParaRPr lang="en-US" sz="4000" dirty="0"/>
          </a:p>
          <a:p>
            <a:pPr algn="ctr"/>
            <a:r>
              <a:rPr lang="en-US" sz="4000" dirty="0"/>
              <a:t>“A little leaven leavens the whole lump.”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Scripture frames the “Problem of Evil”</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Genesis 1:31</a:t>
            </a:r>
            <a:endParaRPr lang="en-US" sz="4000" u="sng" dirty="0"/>
          </a:p>
          <a:p>
            <a:pPr algn="ctr"/>
            <a:r>
              <a:rPr lang="en-US" sz="4000" dirty="0"/>
              <a:t>“God saw all that he had made, and it was very good.”</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Genesis 2:16–17</a:t>
            </a:r>
            <a:endParaRPr lang="en-US" sz="4000" u="sng" dirty="0"/>
          </a:p>
          <a:p>
            <a:pPr algn="ctr"/>
            <a:r>
              <a:rPr lang="en-US" sz="4000" dirty="0"/>
              <a:t>16 “And the Lord God commanded the man, ‘You are free to eat from any tree in the garden; 17 but you must not eat from the tree of the knowledge of good and evil, for when you eat from it you will certainly die.’“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632859"/>
          </a:xfrm>
          <a:prstGeom prst="rect">
            <a:avLst/>
          </a:prstGeom>
        </p:spPr>
        <p:txBody>
          <a:bodyPr wrap="square">
            <a:spAutoFit/>
          </a:bodyPr>
          <a:lstStyle/>
          <a:p>
            <a:pPr algn="ctr"/>
            <a:r>
              <a:rPr lang="en-US" sz="3500" b="1" u="sng" dirty="0"/>
              <a:t>Genesis 3:17–19 </a:t>
            </a:r>
            <a:endParaRPr lang="en-US" sz="3500" u="sng" dirty="0"/>
          </a:p>
          <a:p>
            <a:pPr algn="ctr"/>
            <a:r>
              <a:rPr lang="en-US" sz="3500" dirty="0"/>
              <a:t>17 “To Adam he said, ‘Because you listened to your wife and ate fruit from the tree about which I commanded you, ‘You must not eat from it,’ cursed is the ground because of you; through painful toil you will eat food from it all the days of your life. 18 It will produce thorns and thistles for you, and you will eat the plants of the field. 19 By the sweat of your brow you will eat your food until you return to the ground, since from it you were taken; for dust you are and to dust you will return.”</a:t>
            </a:r>
          </a:p>
          <a:p>
            <a:pPr algn="ctr"/>
            <a:r>
              <a:rPr lang="en-US" sz="35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Proverbs 14:34</a:t>
            </a:r>
            <a:endParaRPr lang="en-US" sz="4000" u="sng" dirty="0"/>
          </a:p>
          <a:p>
            <a:pPr algn="ctr"/>
            <a:r>
              <a:rPr lang="en-US" sz="4000" dirty="0"/>
              <a:t>“Righteousness exalts a nation, but sin condemns any people.”</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877711"/>
          </a:xfrm>
          <a:prstGeom prst="rect">
            <a:avLst/>
          </a:prstGeom>
        </p:spPr>
        <p:txBody>
          <a:bodyPr wrap="square">
            <a:spAutoFit/>
          </a:bodyPr>
          <a:lstStyle/>
          <a:p>
            <a:pPr algn="ctr"/>
            <a:r>
              <a:rPr lang="en-US" sz="3600" b="1" u="sng" dirty="0"/>
              <a:t>Proverbs 19:3</a:t>
            </a:r>
            <a:endParaRPr lang="en-US" sz="3600" u="sng" dirty="0"/>
          </a:p>
          <a:p>
            <a:pPr algn="ctr"/>
            <a:r>
              <a:rPr lang="en-US" sz="3600" dirty="0"/>
              <a:t>“A person’s own folly leads to their ruin, yet their heart rages against the Lord.”</a:t>
            </a:r>
          </a:p>
          <a:p>
            <a:pPr algn="ctr"/>
            <a:endParaRPr lang="en-US" sz="3600" u="sng"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John 9:1–3</a:t>
            </a:r>
            <a:endParaRPr lang="en-US" sz="4000" u="sng" dirty="0"/>
          </a:p>
          <a:p>
            <a:pPr algn="ctr"/>
            <a:r>
              <a:rPr lang="en-US" sz="4000" dirty="0"/>
              <a:t>1 “As he went along, he saw a man blind from birth. His disciples asked him, 2 ‘Rabbi, who sinned, this man or his parents, that he was born blind?’ ‘</a:t>
            </a:r>
            <a:r>
              <a:rPr lang="en-US" sz="4000" dirty="0">
                <a:solidFill>
                  <a:srgbClr val="FF0000"/>
                </a:solidFill>
              </a:rPr>
              <a:t>Neither this man nor his parents sinned,’ </a:t>
            </a:r>
            <a:r>
              <a:rPr lang="en-US" sz="4000" dirty="0"/>
              <a:t>said Jesus, 3 </a:t>
            </a:r>
            <a:r>
              <a:rPr lang="en-US" sz="4000" dirty="0">
                <a:solidFill>
                  <a:srgbClr val="FF0000"/>
                </a:solidFill>
              </a:rPr>
              <a:t>‘but this happened so that the works of God might be displayed in him.’”</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632311"/>
          </a:xfrm>
          <a:prstGeom prst="rect">
            <a:avLst/>
          </a:prstGeom>
        </p:spPr>
        <p:txBody>
          <a:bodyPr wrap="square">
            <a:spAutoFit/>
          </a:bodyPr>
          <a:lstStyle/>
          <a:p>
            <a:pPr algn="ctr"/>
            <a:r>
              <a:rPr lang="en-US" sz="4000" b="1" u="sng" dirty="0"/>
              <a:t>Romans 1:18-32</a:t>
            </a:r>
            <a:endParaRPr lang="en-US" sz="4000" u="sng" dirty="0"/>
          </a:p>
          <a:p>
            <a:pPr algn="ctr"/>
            <a:r>
              <a:rPr lang="en-US" sz="4000" dirty="0"/>
              <a:t>18 For the wrath of God is revealed from heaven against all ungodliness and unrighteousness of men, who suppress the truth in unrighteousness, 19 because what may be known of God is manifest in them, for God has shown it to them.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6863417"/>
          </a:xfrm>
          <a:prstGeom prst="rect">
            <a:avLst/>
          </a:prstGeom>
        </p:spPr>
        <p:txBody>
          <a:bodyPr wrap="square">
            <a:spAutoFit/>
          </a:bodyPr>
          <a:lstStyle/>
          <a:p>
            <a:pPr algn="ctr"/>
            <a:r>
              <a:rPr lang="en-US" sz="4000" dirty="0"/>
              <a:t>20 For since the creation of the world His invisible attributes are clearly seen, being understood by the things that are made, even His eternal power and Godhead, so that they are without excuse, 21 because, although they knew God, they did not glorify Him as God, nor were thankful, but became futile in their thoughts, and their foolish hearts were darkened.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5121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7494359"/>
          </a:xfrm>
          <a:prstGeom prst="rect">
            <a:avLst/>
          </a:prstGeom>
        </p:spPr>
        <p:txBody>
          <a:bodyPr wrap="square">
            <a:spAutoFit/>
          </a:bodyPr>
          <a:lstStyle/>
          <a:p>
            <a:pPr algn="ctr"/>
            <a:r>
              <a:rPr lang="en-US" sz="3700" dirty="0"/>
              <a:t>22 Professing to be wise, they became fools, 23 and changed the glory of the incorruptible God into an image made like corruptible man--and birds and four-footed animals and creeping things. 24 Therefore God also gave them up to uncleanness, in the lusts of their hearts, to dishonor their bodies among themselves, 25 who exchanged the truth of God for the lie, and worshiped and served the creature rather than the Creator, who is blessed forever. Amen.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8063746"/>
          </a:xfrm>
          <a:prstGeom prst="rect">
            <a:avLst/>
          </a:prstGeom>
        </p:spPr>
        <p:txBody>
          <a:bodyPr wrap="square">
            <a:spAutoFit/>
          </a:bodyPr>
          <a:lstStyle/>
          <a:p>
            <a:pPr algn="ctr"/>
            <a:r>
              <a:rPr lang="en-US" sz="3700" dirty="0"/>
              <a:t>26 For this reason God gave them up to vile passions. For even their women exchanged the natural use for what is against nature. 27 Likewise also the men, leaving the natural use of the woman, burned in their lust for one another, men with men committing what is shameful, and receiving in themselves the penalty of their error which was due. 28 And even as they did not like to retain God in their knowledge, God gave them over to a debased mind, to do those things which are not fitting;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29 being filled with all unrighteousness, sexual immorality, wickedness, covetousness, maliciousness; full of envy, murder, strife, deceit, evil-mindedness; they are whisperers, 30 backbiters, haters of God, violent, proud, boasters, inventors of evil things, disobedient to parents, 31 undiscerning, untrustworthy, unloving, unforgiving, unmerciful;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32 who, knowing the righteous judgment of God, that those who practice such things are worthy of death, not only do the same but also approve of those who practice them.</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Romans 3:23</a:t>
            </a:r>
            <a:endParaRPr lang="en-US" sz="4000" u="sng" dirty="0"/>
          </a:p>
          <a:p>
            <a:pPr algn="ctr"/>
            <a:r>
              <a:rPr lang="en-US" sz="4000" dirty="0"/>
              <a:t>“For all have sinned and fall short of the glory of God.”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4526"/>
            <a:ext cx="8915400" cy="3985706"/>
          </a:xfrm>
          <a:prstGeom prst="rect">
            <a:avLst/>
          </a:prstGeom>
        </p:spPr>
        <p:txBody>
          <a:bodyPr wrap="square">
            <a:spAutoFit/>
          </a:bodyPr>
          <a:lstStyle/>
          <a:p>
            <a:pPr algn="ctr"/>
            <a:r>
              <a:rPr lang="en-US" sz="3600" b="1" u="sng" dirty="0"/>
              <a:t>Romans 5:12</a:t>
            </a:r>
            <a:endParaRPr lang="en-US" sz="3600" u="sng" dirty="0"/>
          </a:p>
          <a:p>
            <a:pPr algn="ctr"/>
            <a:r>
              <a:rPr lang="en-US" sz="3600" dirty="0"/>
              <a:t>“Therefore, just as sin entered the world through one man, and death through sin, and in this way death came to all people, because all sinned.”</a:t>
            </a:r>
          </a:p>
          <a:p>
            <a:pPr algn="ctr"/>
            <a:r>
              <a:rPr lang="en-US" sz="3600" dirty="0"/>
              <a:t> </a:t>
            </a:r>
          </a:p>
          <a:p>
            <a:pPr algn="ctr"/>
            <a:endParaRPr lang="en-US" sz="3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8771632"/>
          </a:xfrm>
          <a:prstGeom prst="rect">
            <a:avLst/>
          </a:prstGeom>
        </p:spPr>
        <p:txBody>
          <a:bodyPr wrap="square">
            <a:spAutoFit/>
          </a:bodyPr>
          <a:lstStyle/>
          <a:p>
            <a:pPr algn="ctr"/>
            <a:r>
              <a:rPr lang="en-US" sz="4000" b="1" u="sng" dirty="0"/>
              <a:t>Hebrews 2:2–3</a:t>
            </a:r>
            <a:endParaRPr lang="en-US" sz="4000" u="sng" dirty="0"/>
          </a:p>
          <a:p>
            <a:pPr algn="ctr"/>
            <a:r>
              <a:rPr lang="en-US" sz="4000" dirty="0"/>
              <a:t>2 “For since the message spoken through angels was binding, and every violation and disobedience received its just punishment, 3 how shall we escape if we ignore so great a salvation?”</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4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4551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Jesus Help Me Understand</a:t>
            </a:r>
            <a:endParaRPr lang="en-US" sz="3200" dirty="0"/>
          </a:p>
          <a:p>
            <a:pPr algn="ctr"/>
            <a:r>
              <a:rPr lang="en-US" sz="2800" b="1" dirty="0"/>
              <a:t>By Pastor Fee Soliven</a:t>
            </a:r>
            <a:endParaRPr lang="en-US" sz="2800" dirty="0"/>
          </a:p>
          <a:p>
            <a:pPr algn="ctr"/>
            <a:r>
              <a:rPr lang="en-US" sz="3200" b="1" dirty="0"/>
              <a:t>Mark 8:14-21</a:t>
            </a:r>
            <a:endParaRPr lang="en-US" sz="3200" dirty="0"/>
          </a:p>
          <a:p>
            <a:pPr algn="ctr"/>
            <a:r>
              <a:rPr lang="en-US" sz="3200" b="1" dirty="0"/>
              <a:t>Wednesday Evening</a:t>
            </a:r>
            <a:endParaRPr lang="en-US" sz="3200" dirty="0"/>
          </a:p>
          <a:p>
            <a:pPr algn="ctr"/>
            <a:r>
              <a:rPr lang="en-US" sz="3200" b="1" dirty="0"/>
              <a:t>March 13, 2019</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247864"/>
          </a:xfrm>
          <a:prstGeom prst="rect">
            <a:avLst/>
          </a:prstGeom>
        </p:spPr>
        <p:txBody>
          <a:bodyPr wrap="square">
            <a:spAutoFit/>
          </a:bodyPr>
          <a:lstStyle/>
          <a:p>
            <a:pPr algn="ctr"/>
            <a:r>
              <a:rPr lang="en-US" sz="4000" b="1" u="sng" dirty="0"/>
              <a:t>2 Corinthians 1:3-4</a:t>
            </a:r>
            <a:endParaRPr lang="en-US" sz="4000" u="sng" dirty="0"/>
          </a:p>
          <a:p>
            <a:pPr algn="ctr"/>
            <a:r>
              <a:rPr lang="en-US" sz="4000" dirty="0"/>
              <a:t>3 Blessed be the God and Father of our Lord Jesus Christ, the Father of mercies and God of all comfort, 4 who comforts us in all our tribulation, that we may be able to comfort those who are in any trouble, with the comfort with which we ourselves are comforted by God.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1110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9941183"/>
          </a:xfrm>
          <a:prstGeom prst="rect">
            <a:avLst/>
          </a:prstGeom>
        </p:spPr>
        <p:txBody>
          <a:bodyPr wrap="square">
            <a:spAutoFit/>
          </a:bodyPr>
          <a:lstStyle/>
          <a:p>
            <a:pPr algn="ctr"/>
            <a:r>
              <a:rPr lang="en-US" sz="4000" b="1" dirty="0"/>
              <a:t>16 And they reasoned among themselves, saying, "It is because we have no bread." </a:t>
            </a:r>
            <a:endParaRPr lang="en-US" sz="4000" dirty="0"/>
          </a:p>
          <a:p>
            <a:pPr algn="ctr"/>
            <a:r>
              <a:rPr lang="en-US" sz="4000" b="1" dirty="0"/>
              <a:t> </a:t>
            </a:r>
            <a:endParaRPr lang="en-US" sz="4000" dirty="0"/>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endParaRPr lang="en-US" sz="4000"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952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863417"/>
          </a:xfrm>
          <a:prstGeom prst="rect">
            <a:avLst/>
          </a:prstGeom>
        </p:spPr>
        <p:txBody>
          <a:bodyPr wrap="square">
            <a:spAutoFit/>
          </a:bodyPr>
          <a:lstStyle/>
          <a:p>
            <a:pPr algn="ctr"/>
            <a:r>
              <a:rPr lang="en-US" sz="4000" b="1" u="sng" dirty="0"/>
              <a:t>2 Corinthians 13:7-9</a:t>
            </a:r>
            <a:endParaRPr lang="en-US" sz="4000" u="sng" dirty="0"/>
          </a:p>
          <a:p>
            <a:pPr algn="ctr"/>
            <a:r>
              <a:rPr lang="en-US" sz="4000" dirty="0"/>
              <a:t>7 Now I pray to God that you do no evil, not that we should appear approved, but that you should do what is honorable, though we may seem disqualified. 8 For we can do nothing against the truth, but for the truth. 9 For we are glad when we are weak and you are strong. And this also we pray, that you may be made complete.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71054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31485542"/>
          </a:xfrm>
          <a:prstGeom prst="rect">
            <a:avLst/>
          </a:prstGeom>
        </p:spPr>
        <p:txBody>
          <a:bodyPr wrap="square">
            <a:spAutoFit/>
          </a:bodyPr>
          <a:lstStyle/>
          <a:p>
            <a:pPr algn="ctr"/>
            <a:r>
              <a:rPr lang="en-US" sz="4000" b="1" dirty="0"/>
              <a:t>17 But Jesus, being aware of it, said to them, </a:t>
            </a:r>
            <a:r>
              <a:rPr lang="en-US" sz="4000" b="1" dirty="0">
                <a:solidFill>
                  <a:srgbClr val="FF0000"/>
                </a:solidFill>
              </a:rPr>
              <a:t>"Why do you reason because you have no bread? Do you not yet perceive nor understand? Is your heart still hardened? </a:t>
            </a:r>
            <a:r>
              <a:rPr lang="en-US" sz="4000" b="1" dirty="0"/>
              <a:t>18 </a:t>
            </a:r>
            <a:r>
              <a:rPr lang="en-US" sz="4000" b="1" dirty="0">
                <a:solidFill>
                  <a:srgbClr val="FF0000"/>
                </a:solidFill>
              </a:rPr>
              <a:t>Having eyes, do you not see? And having ears, do you not hear? And do you not remember?</a:t>
            </a: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b="1"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009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2403395"/>
          </a:xfrm>
          <a:prstGeom prst="rect">
            <a:avLst/>
          </a:prstGeom>
        </p:spPr>
        <p:txBody>
          <a:bodyPr wrap="square">
            <a:spAutoFit/>
          </a:bodyPr>
          <a:lstStyle/>
          <a:p>
            <a:pPr algn="ctr"/>
            <a:r>
              <a:rPr lang="en-US" sz="4000" b="1" dirty="0"/>
              <a:t> 19 </a:t>
            </a:r>
            <a:r>
              <a:rPr lang="en-US" sz="4000" b="1" dirty="0">
                <a:solidFill>
                  <a:srgbClr val="FF0000"/>
                </a:solidFill>
              </a:rPr>
              <a:t>When I broke the five loaves for the five thousand, how many baskets full of fragments did you take up?" </a:t>
            </a:r>
            <a:r>
              <a:rPr lang="en-US" sz="4000" b="1" dirty="0"/>
              <a:t>They said to Him, "Twelve." 20 </a:t>
            </a:r>
            <a:r>
              <a:rPr lang="en-US" sz="4000" b="1" dirty="0">
                <a:solidFill>
                  <a:srgbClr val="FF0000"/>
                </a:solidFill>
              </a:rPr>
              <a:t>"And when I broke the seven for the four thousand, how many large baskets full of fragments did you take up?"</a:t>
            </a:r>
            <a:r>
              <a:rPr lang="en-US" sz="4000" b="1" dirty="0"/>
              <a:t> And they said, "Seven."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433969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938992"/>
          </a:xfrm>
          <a:prstGeom prst="rect">
            <a:avLst/>
          </a:prstGeom>
        </p:spPr>
        <p:txBody>
          <a:bodyPr wrap="square">
            <a:spAutoFit/>
          </a:bodyPr>
          <a:lstStyle/>
          <a:p>
            <a:pPr lvl="0" algn="ctr"/>
            <a:r>
              <a:rPr lang="en-US" sz="4000" b="1" dirty="0"/>
              <a:t>21 So He said to them, </a:t>
            </a:r>
            <a:r>
              <a:rPr lang="en-US" sz="4000" b="1" dirty="0">
                <a:solidFill>
                  <a:srgbClr val="FF0000"/>
                </a:solidFill>
              </a:rPr>
              <a:t>"How is it you do not understand?" </a:t>
            </a:r>
            <a:r>
              <a:rPr kumimoji="0" lang="en-US" sz="4000" b="0" i="0" u="none" strike="noStrike" kern="1200" cap="none" spc="0" normalizeH="0" baseline="0" noProof="0" dirty="0">
                <a:ln>
                  <a:noFill/>
                </a:ln>
                <a:solidFill>
                  <a:srgbClr val="FF0000"/>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413248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dirty="0"/>
              <a:t> 14 Now the disciples had forgotten to take bread, and they did not have more than one loaf with them in the boat. 15 Then He charged them, saying, </a:t>
            </a:r>
            <a:r>
              <a:rPr lang="en-US" sz="4000" b="1" dirty="0">
                <a:solidFill>
                  <a:srgbClr val="FF0000"/>
                </a:solidFill>
              </a:rPr>
              <a:t>"Take heed, beware of the leaven of the Pharisees and the leaven of Herod.“</a:t>
            </a:r>
            <a:r>
              <a:rPr lang="en-US" sz="4000" b="1" dirty="0"/>
              <a:t>16 And they reasoned among themselves, saying, "It is because we have no bread.“</a:t>
            </a:r>
          </a:p>
          <a:p>
            <a:pPr algn="ctr"/>
            <a:r>
              <a:rPr lang="en-US" sz="4000" b="1" dirty="0"/>
              <a:t> </a:t>
            </a:r>
          </a:p>
          <a:p>
            <a:pPr algn="ctr"/>
            <a:endParaRPr lang="en-US" sz="4000" dirty="0">
              <a:solidFill>
                <a:srgbClr val="FF0000"/>
              </a:solidFill>
            </a:endParaRPr>
          </a:p>
          <a:p>
            <a:pPr algn="ctr"/>
            <a:endParaRPr lang="en-US" sz="4000" dirty="0">
              <a:solidFill>
                <a:srgbClr val="FF0000"/>
              </a:solidFill>
            </a:endParaRPr>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17 But Jesus, being aware of it, said to them, </a:t>
            </a:r>
            <a:r>
              <a:rPr lang="en-US" sz="4000" b="1" dirty="0">
                <a:solidFill>
                  <a:srgbClr val="FF0000"/>
                </a:solidFill>
              </a:rPr>
              <a:t>"Why do you reason because you have no bread? Do you not yet perceive nor understand? Is your heart still hardened? </a:t>
            </a:r>
            <a:r>
              <a:rPr lang="en-US" sz="4000" b="1" dirty="0"/>
              <a:t>18 </a:t>
            </a:r>
            <a:r>
              <a:rPr lang="en-US" sz="4000" b="1" dirty="0">
                <a:solidFill>
                  <a:srgbClr val="FF0000"/>
                </a:solidFill>
              </a:rPr>
              <a:t>Having eyes, do you not see? And having ears, do you not hear? And do you not remember?</a:t>
            </a: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dirty="0"/>
              <a:t>19 </a:t>
            </a:r>
            <a:r>
              <a:rPr lang="en-US" sz="4000" b="1" dirty="0">
                <a:solidFill>
                  <a:srgbClr val="FF0000"/>
                </a:solidFill>
              </a:rPr>
              <a:t>When I broke the five loaves for the five thousand, how many baskets full of fragments did you take up?" </a:t>
            </a:r>
            <a:r>
              <a:rPr lang="en-US" sz="4000" b="1" dirty="0"/>
              <a:t>They said to Him, "Twelve." 20 </a:t>
            </a:r>
            <a:r>
              <a:rPr lang="en-US" sz="4000" b="1" dirty="0">
                <a:solidFill>
                  <a:srgbClr val="FF0000"/>
                </a:solidFill>
              </a:rPr>
              <a:t>"And when I broke the seven for the four thousand, how many large baskets full of fragments did you take up?"</a:t>
            </a:r>
            <a:r>
              <a:rPr lang="en-US" sz="4000" b="1" dirty="0"/>
              <a:t> And they said, "Seven." </a:t>
            </a:r>
          </a:p>
          <a:p>
            <a:pPr algn="ctr"/>
            <a:r>
              <a:rPr lang="en-US" sz="4000" b="1" dirty="0"/>
              <a:t>21 So He said to them, </a:t>
            </a:r>
            <a:r>
              <a:rPr lang="en-US" sz="4000" b="1" dirty="0">
                <a:solidFill>
                  <a:srgbClr val="FF0000"/>
                </a:solidFill>
              </a:rPr>
              <a:t>"How is it you do not understand?“</a:t>
            </a:r>
            <a:r>
              <a:rPr lang="en-US" sz="4000" b="1" dirty="0"/>
              <a:t>21 So He said to them, </a:t>
            </a:r>
            <a:r>
              <a:rPr lang="en-US" sz="4000" b="1" dirty="0">
                <a:solidFill>
                  <a:srgbClr val="FF0000"/>
                </a:solidFill>
              </a:rPr>
              <a:t>"How is it you do not understand?"  </a:t>
            </a:r>
          </a:p>
          <a:p>
            <a:pPr algn="ctr"/>
            <a:endParaRPr lang="en-US" sz="4000" dirty="0"/>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14 Now the disciples had forgotten to take bread, and they did not have more than one loaf with them in the boat. 15 Then He charged them, saying, </a:t>
            </a:r>
            <a:r>
              <a:rPr lang="en-US" sz="4000" b="1" dirty="0">
                <a:solidFill>
                  <a:srgbClr val="FF0000"/>
                </a:solidFill>
              </a:rPr>
              <a:t>"Take heed, beware of the leaven of the Pharisees and the leaven of Herod."</a:t>
            </a: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109639"/>
          </a:xfrm>
          <a:prstGeom prst="rect">
            <a:avLst/>
          </a:prstGeom>
        </p:spPr>
        <p:txBody>
          <a:bodyPr wrap="square">
            <a:spAutoFit/>
          </a:bodyPr>
          <a:lstStyle/>
          <a:p>
            <a:pPr algn="ctr"/>
            <a:r>
              <a:rPr lang="en-US" sz="3800" b="1" u="sng" dirty="0"/>
              <a:t>Proverbs 2:6-15</a:t>
            </a:r>
            <a:endParaRPr lang="en-US" sz="3800" u="sng" dirty="0"/>
          </a:p>
          <a:p>
            <a:pPr algn="ctr"/>
            <a:r>
              <a:rPr lang="en-US" sz="3800" dirty="0"/>
              <a:t>6 For the LORD gives wisdom; From His mouth come knowledge and understanding; 7 He stores up sound wisdom for the upright; He is a shield to those who walk uprightly; 8 He guards the paths of justice, And preserves the way of His saints. 9 Then you will understand righteousness and justice, Equity and every good path. 10 When wisdom enters your heart, And knowledge is pleasant to your soul, </a:t>
            </a:r>
          </a:p>
          <a:p>
            <a:pPr algn="ctr"/>
            <a:r>
              <a:rPr lang="en-US" sz="3800" dirty="0"/>
              <a:t> </a:t>
            </a: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11 Discretion will preserve you; Understanding will keep you, 12 To deliver you from the way of evil, From the man who speaks perverse things, 13 From those who leave the paths of uprightness To walk in the ways of darkness; 14 Who rejoice in doing evil, And delight in the perversity of the wicked; 15 Whose ways are crooked, And who are devious in their paths…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25950</TotalTime>
  <Words>1594</Words>
  <Application>Microsoft Office PowerPoint</Application>
  <PresentationFormat>On-screen Show (4:3)</PresentationFormat>
  <Paragraphs>163</Paragraphs>
  <Slides>36</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36</vt:i4>
      </vt:variant>
    </vt:vector>
  </HeadingPairs>
  <TitlesOfParts>
    <vt:vector size="43"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1522</cp:revision>
  <dcterms:created xsi:type="dcterms:W3CDTF">2013-06-05T21:04:28Z</dcterms:created>
  <dcterms:modified xsi:type="dcterms:W3CDTF">2019-03-14T05:52:05Z</dcterms:modified>
</cp:coreProperties>
</file>