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6"/>
  </p:notesMasterIdLst>
  <p:sldIdLst>
    <p:sldId id="1210" r:id="rId2"/>
    <p:sldId id="698" r:id="rId3"/>
    <p:sldId id="258" r:id="rId4"/>
    <p:sldId id="790" r:id="rId5"/>
    <p:sldId id="793" r:id="rId6"/>
    <p:sldId id="1074" r:id="rId7"/>
    <p:sldId id="259" r:id="rId8"/>
    <p:sldId id="617" r:id="rId9"/>
    <p:sldId id="615" r:id="rId10"/>
    <p:sldId id="616" r:id="rId11"/>
    <p:sldId id="260" r:id="rId12"/>
    <p:sldId id="789" r:id="rId13"/>
    <p:sldId id="518" r:id="rId14"/>
    <p:sldId id="704" r:id="rId15"/>
    <p:sldId id="706" r:id="rId16"/>
    <p:sldId id="874" r:id="rId17"/>
    <p:sldId id="875" r:id="rId18"/>
    <p:sldId id="876" r:id="rId19"/>
    <p:sldId id="877" r:id="rId20"/>
    <p:sldId id="878" r:id="rId21"/>
    <p:sldId id="879" r:id="rId22"/>
    <p:sldId id="709" r:id="rId23"/>
    <p:sldId id="708" r:id="rId24"/>
    <p:sldId id="519" r:id="rId25"/>
    <p:sldId id="520" r:id="rId26"/>
    <p:sldId id="522" r:id="rId27"/>
    <p:sldId id="523" r:id="rId28"/>
    <p:sldId id="524" r:id="rId29"/>
    <p:sldId id="614" r:id="rId30"/>
    <p:sldId id="717" r:id="rId31"/>
    <p:sldId id="666" r:id="rId32"/>
    <p:sldId id="713" r:id="rId33"/>
    <p:sldId id="718" r:id="rId34"/>
    <p:sldId id="1089" r:id="rId35"/>
    <p:sldId id="1090" r:id="rId36"/>
    <p:sldId id="1091" r:id="rId37"/>
    <p:sldId id="1092" r:id="rId38"/>
    <p:sldId id="1093" r:id="rId39"/>
    <p:sldId id="1094" r:id="rId40"/>
    <p:sldId id="1095" r:id="rId41"/>
    <p:sldId id="1096" r:id="rId42"/>
    <p:sldId id="1207" r:id="rId43"/>
    <p:sldId id="1206" r:id="rId44"/>
    <p:sldId id="1209"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4" autoAdjust="0"/>
    <p:restoredTop sz="94660"/>
  </p:normalViewPr>
  <p:slideViewPr>
    <p:cSldViewPr>
      <p:cViewPr varScale="1">
        <p:scale>
          <a:sx n="108" d="100"/>
          <a:sy n="108" d="100"/>
        </p:scale>
        <p:origin x="150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3/10/2019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29</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5.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6.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7.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8.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9.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1.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2.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3.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796550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5016758"/>
          </a:xfrm>
          <a:prstGeom prst="rect">
            <a:avLst/>
          </a:prstGeom>
        </p:spPr>
        <p:txBody>
          <a:bodyPr wrap="square">
            <a:spAutoFit/>
          </a:bodyPr>
          <a:lstStyle/>
          <a:p>
            <a:pPr algn="ctr"/>
            <a:r>
              <a:rPr lang="en-US" sz="4000" dirty="0"/>
              <a:t>30 Even the youths shall faint and be weary, And the young men shall utterly fall, 31 But those who wait on the LORD Shall renew their strength; They shall mount up with wings like eagles, They shall run and not be weary, They shall walk and not faint.</a:t>
            </a:r>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Psalm 25:3 </a:t>
            </a:r>
            <a:endParaRPr lang="en-US" sz="4000" u="sng" dirty="0"/>
          </a:p>
          <a:p>
            <a:pPr algn="ctr"/>
            <a:r>
              <a:rPr lang="en-US" sz="4000" dirty="0"/>
              <a:t>“None of those who wait for You will be ashamed.” If we obey God, we will not be ashamed because He works in our lives as we follow Jesus and depend on Him rather than jumping ahead”</a:t>
            </a:r>
          </a:p>
          <a:p>
            <a:pPr algn="ctr"/>
            <a:r>
              <a:rPr lang="en-US" sz="4000" b="1" dirty="0"/>
              <a:t> </a:t>
            </a:r>
            <a:endParaRPr lang="en-US" sz="4000" dirty="0"/>
          </a:p>
          <a:p>
            <a:pPr algn="ctr"/>
            <a:r>
              <a:rPr lang="en-US" sz="4000" dirty="0"/>
              <a:t>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8094524"/>
          </a:xfrm>
          <a:prstGeom prst="rect">
            <a:avLst/>
          </a:prstGeom>
        </p:spPr>
        <p:txBody>
          <a:bodyPr wrap="square">
            <a:spAutoFit/>
          </a:bodyPr>
          <a:lstStyle/>
          <a:p>
            <a:pPr algn="ctr"/>
            <a:r>
              <a:rPr lang="en-US" sz="4000" b="1" u="sng" dirty="0"/>
              <a:t>Psalm 37:9 </a:t>
            </a:r>
            <a:endParaRPr lang="en-US" sz="4000" u="sng" dirty="0"/>
          </a:p>
          <a:p>
            <a:pPr algn="ctr"/>
            <a:r>
              <a:rPr lang="en-US" sz="4000" dirty="0"/>
              <a:t>“For evildoers will be cut off, but those who wait for the Lord, they will inherit the land.”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b="1" dirty="0"/>
              <a:t>What are Wrong Ways to Wait on God</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Impatiently</a:t>
            </a:r>
            <a:endParaRPr lang="en-US" sz="4000" dirty="0"/>
          </a:p>
          <a:p>
            <a:pPr algn="ctr"/>
            <a:r>
              <a:rPr lang="en-US" sz="4000" dirty="0"/>
              <a:t>Fussing at the Lord because He hasn’t Done Anything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Nervously</a:t>
            </a:r>
            <a:endParaRPr lang="en-US" sz="4000" dirty="0"/>
          </a:p>
          <a:p>
            <a:pPr algn="ctr"/>
            <a:r>
              <a:rPr lang="en-US" sz="4000" dirty="0"/>
              <a:t>Being Anxious about the Outcome</a:t>
            </a:r>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b="1" dirty="0"/>
              <a:t>Complaining</a:t>
            </a:r>
            <a:r>
              <a:rPr lang="en-US" sz="4000" dirty="0"/>
              <a:t> </a:t>
            </a:r>
          </a:p>
          <a:p>
            <a:pPr algn="ctr"/>
            <a:r>
              <a:rPr lang="en-US" sz="4000" dirty="0"/>
              <a:t>Grumbling at the Lord for His lack of Response</a:t>
            </a:r>
          </a:p>
          <a:p>
            <a:pPr algn="ctr"/>
            <a:r>
              <a:rPr lang="en-US" sz="4000" dirty="0"/>
              <a:t> </a:t>
            </a:r>
          </a:p>
          <a:p>
            <a:pPr algn="ctr"/>
            <a:endParaRPr lang="en-US" sz="4000" dirty="0"/>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Questioning</a:t>
            </a:r>
            <a:endParaRPr lang="en-US" sz="4000" dirty="0"/>
          </a:p>
          <a:p>
            <a:pPr algn="ctr"/>
            <a:r>
              <a:rPr lang="en-US" sz="4000" dirty="0"/>
              <a:t>Doubting that God’s Judgment is Right</a:t>
            </a:r>
          </a:p>
          <a:p>
            <a:pPr algn="ctr"/>
            <a:r>
              <a:rPr lang="en-US" sz="4000" dirty="0"/>
              <a:t> </a:t>
            </a:r>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b="1" dirty="0"/>
              <a:t>Frustrated</a:t>
            </a:r>
            <a:endParaRPr lang="en-US" sz="4000" dirty="0"/>
          </a:p>
          <a:p>
            <a:pPr algn="ctr"/>
            <a:r>
              <a:rPr lang="en-US" sz="4000" dirty="0"/>
              <a:t>Being annoyed because God isn’t working According to your Desires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dirty="0"/>
              <a:t> </a:t>
            </a:r>
            <a:r>
              <a:rPr lang="en-US" sz="4000" b="1" dirty="0"/>
              <a:t>Irritated</a:t>
            </a:r>
            <a:endParaRPr lang="en-US" sz="4000" dirty="0"/>
          </a:p>
          <a:p>
            <a:pPr algn="ctr"/>
            <a:r>
              <a:rPr lang="en-US" sz="4000" dirty="0"/>
              <a:t>Becoming Aggravated by His Seeming Inactivity</a:t>
            </a:r>
          </a:p>
          <a:p>
            <a:pPr algn="ctr"/>
            <a:r>
              <a:rPr lang="en-US" sz="4000" dirty="0"/>
              <a:t> </a:t>
            </a:r>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b="1" dirty="0"/>
              <a:t>Miserable</a:t>
            </a:r>
            <a:endParaRPr lang="en-US" sz="4000" dirty="0"/>
          </a:p>
          <a:p>
            <a:pPr algn="ctr"/>
            <a:r>
              <a:rPr lang="en-US" sz="4000" dirty="0"/>
              <a:t>Feeling that God is Withholding Something from You</a:t>
            </a:r>
          </a:p>
          <a:p>
            <a:pPr algn="ctr"/>
            <a:r>
              <a:rPr lang="en-US" sz="4000" dirty="0"/>
              <a:t> </a:t>
            </a:r>
          </a:p>
          <a:p>
            <a:pPr algn="ctr"/>
            <a:endParaRPr lang="en-US" sz="4000" dirty="0"/>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7478970"/>
          </a:xfrm>
          <a:prstGeom prst="rect">
            <a:avLst/>
          </a:prstGeom>
        </p:spPr>
        <p:txBody>
          <a:bodyPr wrap="square">
            <a:spAutoFit/>
          </a:bodyPr>
          <a:lstStyle/>
          <a:p>
            <a:pPr algn="ctr"/>
            <a:r>
              <a:rPr lang="en-US" sz="4000" b="1" u="sng" dirty="0"/>
              <a:t>Genesis 50:19-21</a:t>
            </a:r>
            <a:endParaRPr lang="en-US" sz="4000" u="sng" dirty="0"/>
          </a:p>
          <a:p>
            <a:pPr algn="ctr"/>
            <a:r>
              <a:rPr lang="en-US" sz="4000" dirty="0"/>
              <a:t>19 Joseph said to them, "Do not be afraid, for am I in the place of God? 20 But as for you, you meant evil against me; but God meant it for good, in order to bring it about as it is this day, to save many people alive. 21 Now therefore, do not be afraid; I will provide for you and your little ones." And he comforted them and spoke kindly to them.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u="sng" dirty="0"/>
              <a:t>Psalm 119:68</a:t>
            </a:r>
            <a:endParaRPr lang="en-US" sz="4000" u="sng" dirty="0"/>
          </a:p>
          <a:p>
            <a:pPr algn="ctr"/>
            <a:r>
              <a:rPr lang="en-US" sz="4000" dirty="0"/>
              <a:t>“You are good, and do good; Teach me Your statutes.”</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Psalm 100:5</a:t>
            </a:r>
            <a:endParaRPr lang="en-US" sz="4000" u="sng" dirty="0"/>
          </a:p>
          <a:p>
            <a:pPr algn="ctr"/>
            <a:r>
              <a:rPr lang="en-US" sz="4000" dirty="0"/>
              <a:t>“For the LORD is good; His mercy is everlasting, And His truth endures to all generations.”</a:t>
            </a:r>
          </a:p>
          <a:p>
            <a:pPr algn="ctr"/>
            <a:r>
              <a:rPr lang="en-US" sz="4000" dirty="0"/>
              <a:t>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5016758"/>
          </a:xfrm>
          <a:prstGeom prst="rect">
            <a:avLst/>
          </a:prstGeom>
        </p:spPr>
        <p:txBody>
          <a:bodyPr wrap="square">
            <a:spAutoFit/>
          </a:bodyPr>
          <a:lstStyle/>
          <a:p>
            <a:pPr algn="ctr"/>
            <a:r>
              <a:rPr lang="en-US" sz="4000" b="1" dirty="0"/>
              <a:t>“Good News”</a:t>
            </a: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b="1" dirty="0"/>
              <a:t> </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2 Peter 3:9</a:t>
            </a:r>
            <a:endParaRPr lang="en-US" sz="4000" u="sng" dirty="0"/>
          </a:p>
          <a:p>
            <a:pPr algn="ctr"/>
            <a:r>
              <a:rPr lang="en-US" sz="4000" dirty="0"/>
              <a:t>“The Lord is not slack concerning His promise, as some count slackness, but is longsuffering toward us, not willing that any should perish but that all should come to repentance.” </a:t>
            </a:r>
          </a:p>
          <a:p>
            <a:pPr algn="ctr"/>
            <a:r>
              <a:rPr lang="en-US" sz="4000" dirty="0"/>
              <a:t> </a:t>
            </a:r>
          </a:p>
          <a:p>
            <a:pPr algn="ctr"/>
            <a:r>
              <a:rPr lang="en-US" sz="4000" b="1" dirty="0"/>
              <a:t> </a:t>
            </a:r>
            <a:endParaRPr lang="en-US" sz="4000" dirty="0"/>
          </a:p>
          <a:p>
            <a:pPr algn="ctr"/>
            <a:r>
              <a:rPr lang="en-US" sz="4000" dirty="0"/>
              <a:t> </a:t>
            </a:r>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5016758"/>
          </a:xfrm>
          <a:prstGeom prst="rect">
            <a:avLst/>
          </a:prstGeom>
        </p:spPr>
        <p:txBody>
          <a:bodyPr wrap="square">
            <a:spAutoFit/>
          </a:bodyPr>
          <a:lstStyle/>
          <a:p>
            <a:pPr algn="ctr"/>
            <a:r>
              <a:rPr lang="en-US" sz="4000" b="1" u="sng" dirty="0"/>
              <a:t>Romans 2:4</a:t>
            </a:r>
            <a:endParaRPr lang="en-US" sz="4000" u="sng" dirty="0"/>
          </a:p>
          <a:p>
            <a:pPr algn="ctr"/>
            <a:r>
              <a:rPr lang="en-US" sz="4000" dirty="0"/>
              <a:t>“Or do you despise the riches of His goodness, forbearance, and longsuffering, not knowing that the goodness of God leads you to repentance?”</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How Should we Wait on the Lord?</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1. Patiently</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b="1" u="sng" dirty="0"/>
              <a:t>Psalm 40:1-3</a:t>
            </a:r>
            <a:endParaRPr lang="en-US" sz="4000" u="sng" dirty="0"/>
          </a:p>
          <a:p>
            <a:pPr algn="ctr"/>
            <a:r>
              <a:rPr lang="en-US" sz="4000" dirty="0"/>
              <a:t>1 I waited patiently for the LORD; And He inclined to me, And heard my cry. 2 He also brought me up out of a horrible pit, Out of the miry clay, And set my feet upon a rock, And established my steps. 3 He has put a new song in my mouth--Praise to our God; Many will see it and fear, And will trust in the LORD.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30480"/>
            <a:ext cx="8686800" cy="3539430"/>
          </a:xfrm>
          <a:prstGeom prst="rect">
            <a:avLst/>
          </a:prstGeom>
          <a:noFill/>
        </p:spPr>
        <p:txBody>
          <a:bodyPr wrap="square" rtlCol="0">
            <a:spAutoFit/>
          </a:bodyPr>
          <a:lstStyle/>
          <a:p>
            <a:pPr algn="ctr"/>
            <a:r>
              <a:rPr lang="en-US" sz="3200" b="1" dirty="0"/>
              <a:t>Teach Me and Lead Me God</a:t>
            </a:r>
            <a:endParaRPr lang="en-US" sz="3200" dirty="0"/>
          </a:p>
          <a:p>
            <a:pPr algn="ctr"/>
            <a:r>
              <a:rPr lang="en-US" sz="2800" b="1" dirty="0"/>
              <a:t>By Pastor Fee Soliven</a:t>
            </a:r>
            <a:endParaRPr lang="en-US" sz="2800" dirty="0"/>
          </a:p>
          <a:p>
            <a:pPr algn="ctr"/>
            <a:r>
              <a:rPr lang="en-US" sz="3200" b="1" dirty="0"/>
              <a:t>Psalm 25:4-7</a:t>
            </a:r>
            <a:endParaRPr lang="en-US" sz="3200" dirty="0"/>
          </a:p>
          <a:p>
            <a:pPr algn="ctr"/>
            <a:r>
              <a:rPr lang="en-US" sz="3200" b="1" dirty="0"/>
              <a:t>Sunday Morning</a:t>
            </a:r>
            <a:endParaRPr lang="en-US" sz="3200" dirty="0"/>
          </a:p>
          <a:p>
            <a:pPr algn="ctr"/>
            <a:r>
              <a:rPr lang="en-US" sz="3200" b="1" dirty="0"/>
              <a:t>March 10, 2019</a:t>
            </a:r>
            <a:endParaRPr lang="en-US" sz="3200" dirty="0"/>
          </a:p>
          <a:p>
            <a:pPr algn="ctr"/>
            <a:r>
              <a:rPr lang="en-US" sz="3200" dirty="0"/>
              <a:t> </a:t>
            </a:r>
          </a:p>
          <a:p>
            <a:pPr algn="ctr"/>
            <a:endParaRPr lang="en-US" sz="3200" dirty="0"/>
          </a:p>
        </p:txBody>
      </p:sp>
      <p:pic>
        <p:nvPicPr>
          <p:cNvPr id="3" name="Picture 2" descr="A close up of a blackboard&#10;&#10;Description automatically generated">
            <a:extLst>
              <a:ext uri="{FF2B5EF4-FFF2-40B4-BE49-F238E27FC236}">
                <a16:creationId xmlns:a16="http://schemas.microsoft.com/office/drawing/2014/main" id="{28CB9AB9-488A-432F-8732-BB59F3ED46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38400"/>
            <a:ext cx="9144000" cy="4495800"/>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8035031" y="6134469"/>
            <a:ext cx="1094913" cy="82118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938992"/>
          </a:xfrm>
          <a:prstGeom prst="rect">
            <a:avLst/>
          </a:prstGeom>
        </p:spPr>
        <p:txBody>
          <a:bodyPr wrap="square">
            <a:spAutoFit/>
          </a:bodyPr>
          <a:lstStyle/>
          <a:p>
            <a:pPr algn="ctr"/>
            <a:r>
              <a:rPr lang="en-US" sz="4000" b="1" dirty="0"/>
              <a:t>2. Quietly</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3170099"/>
          </a:xfrm>
          <a:prstGeom prst="rect">
            <a:avLst/>
          </a:prstGeom>
        </p:spPr>
        <p:txBody>
          <a:bodyPr wrap="square">
            <a:spAutoFit/>
          </a:bodyPr>
          <a:lstStyle/>
          <a:p>
            <a:pPr algn="ctr"/>
            <a:r>
              <a:rPr lang="en-US" sz="4000" b="1" u="sng" dirty="0"/>
              <a:t>Psalm 62:5</a:t>
            </a:r>
            <a:endParaRPr lang="en-US" sz="4000" u="sng" dirty="0"/>
          </a:p>
          <a:p>
            <a:pPr algn="ctr"/>
            <a:r>
              <a:rPr lang="en-US" sz="4000" dirty="0"/>
              <a:t>“My soul, wait in silence for God only, for my hope is from Him”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3. Trusting</a:t>
            </a:r>
            <a:endParaRPr lang="en-US" sz="4000" dirty="0"/>
          </a:p>
          <a:p>
            <a:pPr algn="ctr"/>
            <a:r>
              <a:rPr lang="en-US" sz="4000" dirty="0"/>
              <a:t> </a:t>
            </a:r>
          </a:p>
          <a:p>
            <a:pPr algn="ctr"/>
            <a:endParaRPr lang="en-US" sz="4000" b="1" dirty="0"/>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ext uri="{D42A27DB-BD31-4B8C-83A1-F6EECF244321}">
                    <p14:modId xmlns:p14="http://schemas.microsoft.com/office/powerpoint/2010/main" val="2785181017"/>
                  </p:ext>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Jeremiah 29:11</a:t>
            </a:r>
            <a:endParaRPr lang="en-US" sz="4000" u="sng" dirty="0"/>
          </a:p>
          <a:p>
            <a:pPr algn="ctr"/>
            <a:r>
              <a:rPr lang="en-US" sz="4000" dirty="0"/>
              <a:t>“For I know the thoughts that I think toward you, says the LORD, thoughts of peace and not of evil, to give you a future and a hope.” </a:t>
            </a:r>
          </a:p>
          <a:p>
            <a:pPr algn="ctr"/>
            <a:r>
              <a:rPr lang="en-US" sz="4000" dirty="0"/>
              <a:t> </a:t>
            </a:r>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4. Expectantly</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794632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Psalm 27:13</a:t>
            </a:r>
            <a:endParaRPr lang="en-US" sz="4000" u="sng" dirty="0"/>
          </a:p>
          <a:p>
            <a:pPr algn="ctr"/>
            <a:r>
              <a:rPr lang="en-US" sz="4000" dirty="0"/>
              <a:t>“I would have lost heart, unless I had believed That I would see the goodness of the LORD In the land of the living.” </a:t>
            </a:r>
          </a:p>
          <a:p>
            <a:pPr algn="ctr"/>
            <a:r>
              <a:rPr lang="en-US" sz="4000" dirty="0"/>
              <a:t>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655599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John 14:26</a:t>
            </a:r>
            <a:endParaRPr lang="en-US" sz="4000" u="sng" dirty="0"/>
          </a:p>
          <a:p>
            <a:pPr algn="ctr"/>
            <a:r>
              <a:rPr lang="en-US" sz="4000" dirty="0">
                <a:solidFill>
                  <a:srgbClr val="FF0000"/>
                </a:solidFill>
              </a:rPr>
              <a:t>“But the Helper, the Holy Spirit, whom the Father will send in My name, He will teach you all things, and bring to your remembrance all things that I said to you.”</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93073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dirty="0"/>
              <a:t> </a:t>
            </a:r>
            <a:r>
              <a:rPr lang="en-US" sz="4000" b="1" dirty="0"/>
              <a:t>5. Courageously</a:t>
            </a:r>
            <a:endParaRPr lang="en-US" sz="4000" dirty="0"/>
          </a:p>
          <a:p>
            <a:pPr algn="ctr"/>
            <a:r>
              <a:rPr lang="en-US" sz="4000" b="1" dirty="0"/>
              <a:t> </a:t>
            </a:r>
            <a:endParaRPr lang="en-US" sz="4000" dirty="0"/>
          </a:p>
          <a:p>
            <a:pPr algn="ctr"/>
            <a:r>
              <a:rPr lang="en-US" sz="4000" dirty="0"/>
              <a:t> </a:t>
            </a:r>
          </a:p>
          <a:p>
            <a:pPr algn="ctr"/>
            <a:r>
              <a:rPr lang="en-US" sz="4000" dirty="0"/>
              <a:t> </a:t>
            </a:r>
          </a:p>
          <a:p>
            <a:pPr algn="ctr"/>
            <a:endParaRPr lang="en-US" sz="4000" b="1" dirty="0"/>
          </a:p>
          <a:p>
            <a:pPr algn="ctr"/>
            <a:endParaRPr lang="en-US" sz="4000" b="1" dirty="0"/>
          </a:p>
          <a:p>
            <a:pPr algn="ctr"/>
            <a:r>
              <a:rPr lang="en-US" sz="4000" b="1" dirty="0"/>
              <a:t> </a:t>
            </a:r>
            <a:endParaRPr lang="en-US" sz="4000" dirty="0"/>
          </a:p>
          <a:p>
            <a:pPr algn="ctr"/>
            <a:r>
              <a:rPr lang="en-US" sz="4000" dirty="0">
                <a:solidFill>
                  <a:srgbClr val="FF0000"/>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786668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Psalm 27:14</a:t>
            </a:r>
            <a:endParaRPr lang="en-US" sz="4000" u="sng" dirty="0"/>
          </a:p>
          <a:p>
            <a:pPr algn="ctr"/>
            <a:r>
              <a:rPr lang="en-US" sz="4000" dirty="0"/>
              <a:t> “Wait for the Lord; be strong and let your heart take courage; yes, wait for the Lord”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238470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6. Standing on God’s Word</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262600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76200"/>
            <a:ext cx="9144000" cy="5029200"/>
          </a:xfrm>
          <a:prstGeom prst="rect">
            <a:avLst/>
          </a:prstGeom>
        </p:spPr>
        <p:txBody>
          <a:bodyPr/>
          <a:lstStyle/>
          <a:p>
            <a:pPr algn="ctr"/>
            <a:r>
              <a:rPr lang="en-US" sz="3800" b="1" u="sng" dirty="0"/>
              <a:t>Psalm 25:4-7</a:t>
            </a:r>
            <a:endParaRPr lang="en-US" sz="3800" u="sng" dirty="0"/>
          </a:p>
          <a:p>
            <a:pPr algn="ctr"/>
            <a:r>
              <a:rPr lang="en-US" sz="3800" dirty="0"/>
              <a:t>4 Show me Your ways, O LORD; Teach me Your paths. 5 Lead me in Your truth and teach me, For You are the God of my salvation; On You I wait all the day. 6 Remember, O LORD, Your tender mercies and Your </a:t>
            </a:r>
            <a:r>
              <a:rPr lang="en-US" sz="3800" dirty="0" err="1"/>
              <a:t>lovingkindnesses</a:t>
            </a:r>
            <a:r>
              <a:rPr lang="en-US" sz="3800" dirty="0"/>
              <a:t>, For they are from of old. 7 Do not remember the sins of my youth, nor my transgressions; According to Your mercy remember me, For Your goodness' sake, O LORD. </a:t>
            </a:r>
          </a:p>
          <a:p>
            <a:pPr algn="ctr"/>
            <a:endParaRPr kumimoji="0" lang="en-US" sz="38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u="sng" dirty="0"/>
              <a:t>Psalm 130:5</a:t>
            </a:r>
            <a:endParaRPr lang="en-US" sz="4000" u="sng" dirty="0"/>
          </a:p>
          <a:p>
            <a:pPr algn="ctr"/>
            <a:r>
              <a:rPr lang="en-US" sz="4000" dirty="0"/>
              <a:t>“I wait for the Lord, my soul does wait, and in His word do I hope” </a:t>
            </a:r>
          </a:p>
          <a:p>
            <a:pPr algn="ctr"/>
            <a:r>
              <a:rPr lang="en-US" sz="4000" dirty="0"/>
              <a:t> </a:t>
            </a: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494884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1 John 5:14-15</a:t>
            </a:r>
            <a:endParaRPr lang="en-US" sz="4000" u="sng" dirty="0"/>
          </a:p>
          <a:p>
            <a:pPr algn="ctr"/>
            <a:r>
              <a:rPr lang="en-US" sz="4000" dirty="0"/>
              <a:t>1 “This is the confidence which we have before Him, that, if we ask anything according to His will, He hears us. 15 And if we know that He hears us in whatever we ask, we know that we have the requests which we have asked from Him”</a:t>
            </a:r>
          </a:p>
          <a:p>
            <a:pPr algn="ctr"/>
            <a:r>
              <a:rPr lang="en-US" sz="4000" b="1" dirty="0"/>
              <a:t> </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471421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kumimoji="0" lang="en-US" sz="4000" b="1" i="0" u="none" strike="noStrike" kern="1200" cap="none" spc="0" normalizeH="0" baseline="0" noProof="0" dirty="0">
                <a:ln>
                  <a:noFill/>
                </a:ln>
                <a:solidFill>
                  <a:srgbClr val="FFFFFF"/>
                </a:solidFill>
                <a:effectLst/>
                <a:uLnTx/>
                <a:uFillTx/>
                <a:latin typeface="Arial"/>
                <a:ea typeface="+mn-ea"/>
                <a:cs typeface="Arial"/>
              </a:rPr>
              <a:t>1. Look at the lists of right and wrong ways to wait for God. Which one more closely resembles your response?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755142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2. How does your view of God influence your trust in Him and shape how you wait for Him?</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937503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2309239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 </a:t>
            </a:r>
            <a:r>
              <a:rPr lang="en-US" sz="4000" b="1" dirty="0"/>
              <a:t>Whether you’re about to make a purchase or facing an emergency, the last thing you want to do is wait</a:t>
            </a:r>
            <a:endParaRPr lang="en-US" sz="4000" dirty="0"/>
          </a:p>
          <a:p>
            <a:pPr algn="ctr"/>
            <a:r>
              <a:rPr lang="en-US" sz="4000" dirty="0"/>
              <a:t> </a:t>
            </a:r>
          </a:p>
          <a:p>
            <a:pPr algn="ctr"/>
            <a:r>
              <a:rPr lang="en-US" sz="4000" dirty="0"/>
              <a:t> </a:t>
            </a:r>
          </a:p>
          <a:p>
            <a:pPr lvl="0" algn="ctr" fontAlgn="base">
              <a:spcBef>
                <a:spcPct val="0"/>
              </a:spcBef>
              <a:spcAft>
                <a:spcPct val="0"/>
              </a:spcAf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148698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Psalm 27:14</a:t>
            </a:r>
            <a:endParaRPr lang="en-US" sz="4000" u="sng" dirty="0"/>
          </a:p>
          <a:p>
            <a:pPr algn="ctr"/>
            <a:r>
              <a:rPr lang="en-US" sz="4000" dirty="0"/>
              <a:t>“Wait for the Lord; be strong and let your heart take courage; yes, wait for the Lord.”</a:t>
            </a:r>
          </a:p>
          <a:p>
            <a:pPr algn="ctr"/>
            <a:r>
              <a:rPr lang="en-US" sz="4000" dirty="0"/>
              <a:t> </a:t>
            </a:r>
          </a:p>
          <a:p>
            <a:pPr algn="ctr"/>
            <a:r>
              <a:rPr lang="en-US" sz="4000" dirty="0"/>
              <a:t> </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937510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016758"/>
          </a:xfrm>
          <a:prstGeom prst="rect">
            <a:avLst/>
          </a:prstGeom>
        </p:spPr>
        <p:txBody>
          <a:bodyPr wrap="square">
            <a:spAutoFit/>
          </a:bodyPr>
          <a:lstStyle/>
          <a:p>
            <a:pPr algn="ctr"/>
            <a:r>
              <a:rPr lang="en-US" sz="4000" b="1" u="sng" dirty="0"/>
              <a:t>Psalm 33:20-22 </a:t>
            </a:r>
            <a:endParaRPr lang="en-US" sz="4000" u="sng" dirty="0"/>
          </a:p>
          <a:p>
            <a:pPr algn="ctr"/>
            <a:r>
              <a:rPr lang="en-US" sz="4000" dirty="0"/>
              <a:t>“Our soul waits for the Lord; he is our help and our shield. For our heart is glad in him, because we trust in his holy name. Let your steadfast love, O Lord, be upon us, even as we hope in you.”</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936"/>
            <a:ext cx="8915400" cy="3170099"/>
          </a:xfrm>
          <a:prstGeom prst="rect">
            <a:avLst/>
          </a:prstGeom>
        </p:spPr>
        <p:txBody>
          <a:bodyPr wrap="square">
            <a:spAutoFit/>
          </a:bodyPr>
          <a:lstStyle/>
          <a:p>
            <a:pPr algn="ctr"/>
            <a:r>
              <a:rPr lang="en-US" sz="4000" b="1" dirty="0"/>
              <a:t>Waiting on God is a Principle in </a:t>
            </a:r>
          </a:p>
          <a:p>
            <a:pPr algn="ctr"/>
            <a:r>
              <a:rPr lang="en-US" sz="4000" b="1" dirty="0"/>
              <a:t>His Word</a:t>
            </a:r>
            <a:endParaRPr lang="en-US" sz="4000" dirty="0"/>
          </a:p>
          <a:p>
            <a:pPr algn="ctr"/>
            <a:r>
              <a:rPr lang="en-US" sz="4000" dirty="0"/>
              <a:t> </a:t>
            </a:r>
          </a:p>
          <a:p>
            <a:pPr algn="ctr"/>
            <a:r>
              <a:rPr lang="en-US" sz="4000" dirty="0"/>
              <a:t> </a:t>
            </a:r>
          </a:p>
          <a:p>
            <a:pPr algn="ctr"/>
            <a:endParaRPr lang="en-US"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5632311"/>
          </a:xfrm>
          <a:prstGeom prst="rect">
            <a:avLst/>
          </a:prstGeom>
        </p:spPr>
        <p:txBody>
          <a:bodyPr wrap="square">
            <a:spAutoFit/>
          </a:bodyPr>
          <a:lstStyle/>
          <a:p>
            <a:pPr algn="ctr"/>
            <a:r>
              <a:rPr lang="en-US" sz="4000" b="1" dirty="0"/>
              <a:t>Isaiah 40:28-31</a:t>
            </a:r>
          </a:p>
          <a:p>
            <a:pPr algn="ctr"/>
            <a:r>
              <a:rPr lang="en-US" sz="4000" dirty="0"/>
              <a:t>28 Have you not known? Have you not heard? The everlasting God, the LORD, The Creator of the ends of the earth, Neither faints nor is weary. His understanding is unsearchable. 29 He gives power to the weak, And to those who have no might He increases strength. </a:t>
            </a: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22665</TotalTime>
  <Words>999</Words>
  <Application>Microsoft Office PowerPoint</Application>
  <PresentationFormat>On-screen Show (4:3)</PresentationFormat>
  <Paragraphs>144</Paragraphs>
  <Slides>44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44</vt:i4>
      </vt:variant>
    </vt:vector>
  </HeadingPairs>
  <TitlesOfParts>
    <vt:vector size="48"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1438</cp:revision>
  <dcterms:created xsi:type="dcterms:W3CDTF">2013-06-05T21:04:28Z</dcterms:created>
  <dcterms:modified xsi:type="dcterms:W3CDTF">2019-03-11T02:45:23Z</dcterms:modified>
</cp:coreProperties>
</file>