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38"/>
  </p:notesMasterIdLst>
  <p:sldIdLst>
    <p:sldId id="1028" r:id="rId4"/>
    <p:sldId id="698" r:id="rId5"/>
    <p:sldId id="258" r:id="rId6"/>
    <p:sldId id="894" r:id="rId7"/>
    <p:sldId id="617" r:id="rId8"/>
    <p:sldId id="974" r:id="rId9"/>
    <p:sldId id="841" r:id="rId10"/>
    <p:sldId id="842" r:id="rId11"/>
    <p:sldId id="843" r:id="rId12"/>
    <p:sldId id="848" r:id="rId13"/>
    <p:sldId id="844" r:id="rId14"/>
    <p:sldId id="846" r:id="rId15"/>
    <p:sldId id="615" r:id="rId16"/>
    <p:sldId id="847" r:id="rId17"/>
    <p:sldId id="882" r:id="rId18"/>
    <p:sldId id="883" r:id="rId19"/>
    <p:sldId id="259" r:id="rId20"/>
    <p:sldId id="1021" r:id="rId21"/>
    <p:sldId id="884" r:id="rId22"/>
    <p:sldId id="838" r:id="rId23"/>
    <p:sldId id="839" r:id="rId24"/>
    <p:sldId id="616" r:id="rId25"/>
    <p:sldId id="260" r:id="rId26"/>
    <p:sldId id="704" r:id="rId27"/>
    <p:sldId id="706" r:id="rId28"/>
    <p:sldId id="991" r:id="rId29"/>
    <p:sldId id="992" r:id="rId30"/>
    <p:sldId id="993" r:id="rId31"/>
    <p:sldId id="1005" r:id="rId32"/>
    <p:sldId id="1006" r:id="rId33"/>
    <p:sldId id="1007" r:id="rId34"/>
    <p:sldId id="1025" r:id="rId35"/>
    <p:sldId id="1026" r:id="rId36"/>
    <p:sldId id="298"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712" autoAdjust="0"/>
  </p:normalViewPr>
  <p:slideViewPr>
    <p:cSldViewPr>
      <p:cViewPr varScale="1">
        <p:scale>
          <a:sx n="108" d="100"/>
          <a:sy n="108" d="100"/>
        </p:scale>
        <p:origin x="168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7/10/2019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56270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36787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AFAD8AB-C685-4702-9014-ADA2C1441788}"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81894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7/10/2019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7/10/2019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7/10/2019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7/10/2019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7/10/2019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6B80C8-9C17-4C8D-80FA-039A6827A3A1}" type="datetimeFigureOut">
              <a:rPr lang="en-US" smtClean="0">
                <a:solidFill>
                  <a:prstClr val="black">
                    <a:tint val="75000"/>
                  </a:prstClr>
                </a:solidFill>
              </a:rPr>
              <a:pPr/>
              <a:t>7/10/2019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prstClr val="black">
                    <a:tint val="75000"/>
                  </a:prstClr>
                </a:solidFill>
              </a:rPr>
              <a:pPr/>
              <a:t>7/10/2019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prstClr val="black">
                    <a:tint val="75000"/>
                  </a:prstClr>
                </a:solidFill>
              </a:rPr>
              <a:pPr/>
              <a:t>7/10/2019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7/10/2019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prstClr val="black">
                    <a:tint val="75000"/>
                  </a:prstClr>
                </a:solidFill>
              </a:rPr>
              <a:pPr/>
              <a:t>7/10/2019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7/10/2019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A6B80C8-9C17-4C8D-80FA-039A6827A3A1}" type="datetimeFigureOut">
              <a:rPr lang="en-US" smtClean="0">
                <a:solidFill>
                  <a:prstClr val="black">
                    <a:tint val="75000"/>
                  </a:prstClr>
                </a:solidFill>
              </a:rPr>
              <a:pPr/>
              <a:t>7/10/2019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6A6B80C8-9C17-4C8D-80FA-039A6827A3A1}" type="datetimeFigureOut">
              <a:rPr lang="en-US" smtClean="0">
                <a:solidFill>
                  <a:srgbClr val="DBF5F9">
                    <a:shade val="90000"/>
                  </a:srgbClr>
                </a:solidFill>
              </a:rPr>
              <a:pPr/>
              <a:t>7/10/2019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7/10/2019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DBF5F9">
                    <a:shade val="90000"/>
                  </a:srgbClr>
                </a:solidFill>
              </a:rPr>
              <a:pPr/>
              <a:t>7/10/2019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DBF5F9">
                    <a:shade val="90000"/>
                  </a:srgbClr>
                </a:solidFill>
              </a:rPr>
              <a:pPr/>
              <a:t>‹#›</a:t>
            </a:fld>
            <a:endParaRPr lang="en-US">
              <a:solidFill>
                <a:srgbClr val="DBF5F9">
                  <a:shade val="90000"/>
                </a:srgbClr>
              </a:solidFil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6B80C8-9C17-4C8D-80FA-039A6827A3A1}" type="datetimeFigureOut">
              <a:rPr lang="en-US" smtClean="0">
                <a:solidFill>
                  <a:prstClr val="black">
                    <a:tint val="75000"/>
                  </a:prstClr>
                </a:solidFill>
              </a:rPr>
              <a:pPr/>
              <a:t>7/10/2019</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426CE2-90E3-4B1E-80FF-F519754C6738}" type="slidenum">
              <a:rPr lang="en-US" smtClean="0">
                <a:solidFill>
                  <a:prstClr val="black">
                    <a:tint val="75000"/>
                  </a:prstClr>
                </a:solidFill>
              </a:rPr>
              <a:p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A6B80C8-9C17-4C8D-80FA-039A6827A3A1}" type="datetimeFigureOut">
              <a:rPr lang="en-US" smtClean="0">
                <a:solidFill>
                  <a:srgbClr val="04617B">
                    <a:shade val="90000"/>
                  </a:srgbClr>
                </a:solidFill>
              </a:rPr>
              <a:pPr/>
              <a:t>7/10/2019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1426CE2-90E3-4B1E-80FF-F519754C6738}"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25658074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b="1" u="sng" dirty="0"/>
              <a:t>Isaiah 5:1-7</a:t>
            </a:r>
            <a:endParaRPr lang="en-US" sz="4000" u="sng" dirty="0"/>
          </a:p>
          <a:p>
            <a:pPr algn="ctr"/>
            <a:r>
              <a:rPr lang="en-US" sz="4000" dirty="0"/>
              <a:t>1 Now let me sing to my Well-beloved A song of my Beloved regarding His vineyard: My Well-beloved has a vineyard On a very fruitful hill. 2 He dug it up and cleared out its stones, And planted it with the choicest vine. He built a tower in its midst, And also made a winepress in it; So He expected it to bring forth good grapes, But it brought forth wild grapes.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870371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555093"/>
          </a:xfrm>
          <a:prstGeom prst="rect">
            <a:avLst/>
          </a:prstGeom>
        </p:spPr>
        <p:txBody>
          <a:bodyPr wrap="square">
            <a:spAutoFit/>
          </a:bodyPr>
          <a:lstStyle/>
          <a:p>
            <a:pPr algn="ctr"/>
            <a:r>
              <a:rPr lang="en-US" sz="3600" dirty="0"/>
              <a:t>3 "And now, O inhabitants of Jerusalem and men of Judah, Judge, please, between Me and My vineyard. 4 What more could have been done to My vineyard That I have not done in it? Why then, when I expected it to bring forth good grapes, Did it bring forth wild grapes? </a:t>
            </a:r>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8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570116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5 And now, please let Me tell you what I will do to My vineyard: I will take away its hedge, and it shall be burned; And break down its wall, and it shall be trampled down. 6 I will lay it waste; It shall not be pruned or dug, But there shall come up briers and thorns. I will also command the clouds That they rain no rain on it." </a:t>
            </a:r>
          </a:p>
          <a:p>
            <a:pPr algn="ctr"/>
            <a:r>
              <a:rPr lang="en-US" sz="4000" dirty="0"/>
              <a:t> </a:t>
            </a:r>
          </a:p>
          <a:p>
            <a:pPr algn="ctr"/>
            <a:endParaRPr lang="en-US" sz="4000" dirty="0"/>
          </a:p>
        </p:txBody>
      </p:sp>
    </p:spTree>
    <p:extLst>
      <p:ext uri="{BB962C8B-B14F-4D97-AF65-F5344CB8AC3E}">
        <p14:creationId xmlns:p14="http://schemas.microsoft.com/office/powerpoint/2010/main" val="1169266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986528"/>
          </a:xfrm>
          <a:prstGeom prst="rect">
            <a:avLst/>
          </a:prstGeom>
        </p:spPr>
        <p:txBody>
          <a:bodyPr wrap="square">
            <a:spAutoFit/>
          </a:bodyPr>
          <a:lstStyle/>
          <a:p>
            <a:pPr algn="ctr"/>
            <a:r>
              <a:rPr lang="en-US" sz="4000" dirty="0"/>
              <a:t>7 For the vineyard of the LORD of hosts is the house of Israel, And the men of Judah are His pleasant plant. He looked for justice, but behold, oppression; For righteousness, but behold, a cry for help. </a:t>
            </a:r>
          </a:p>
          <a:p>
            <a:pPr algn="ctr"/>
            <a:endParaRPr lang="en-US" sz="4400" dirty="0">
              <a:solidFill>
                <a:srgbClr val="FF0000"/>
              </a:solidFill>
            </a:endParaRPr>
          </a:p>
          <a:p>
            <a:pPr algn="ctr"/>
            <a:r>
              <a:rPr lang="en-US" sz="4400" b="1" dirty="0">
                <a:solidFill>
                  <a:srgbClr val="FF0000"/>
                </a:solidFill>
              </a:rPr>
              <a:t> </a:t>
            </a:r>
            <a:endParaRPr lang="en-US" sz="4400" dirty="0">
              <a:solidFill>
                <a:srgbClr val="FF0000"/>
              </a:solidFill>
            </a:endParaRPr>
          </a:p>
          <a:p>
            <a:pPr algn="ctr"/>
            <a:r>
              <a:rPr lang="en-US" sz="4000" b="1" dirty="0"/>
              <a:t> </a:t>
            </a:r>
            <a:endParaRPr lang="en-US" sz="4000" dirty="0"/>
          </a:p>
          <a:p>
            <a:pPr algn="ctr"/>
            <a:r>
              <a:rPr lang="en-US" sz="4000" dirty="0">
                <a:solidFill>
                  <a:srgbClr val="FF0000"/>
                </a:solidFill>
              </a:rPr>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marL="742950" indent="-742950" algn="ctr">
              <a:buAutoNum type="arabicPeriod"/>
            </a:pPr>
            <a:r>
              <a:rPr lang="en-US" sz="4000" b="1" dirty="0"/>
              <a:t>The man who planted the </a:t>
            </a:r>
          </a:p>
          <a:p>
            <a:pPr algn="ctr"/>
            <a:r>
              <a:rPr lang="en-US" sz="4000" b="1" dirty="0"/>
              <a:t>vineyard—God </a:t>
            </a:r>
            <a:endParaRPr lang="en-US" sz="4000" dirty="0"/>
          </a:p>
          <a:p>
            <a:pPr algn="ctr"/>
            <a:r>
              <a:rPr lang="en-US" sz="4000" b="1" dirty="0"/>
              <a:t> </a:t>
            </a:r>
            <a:endParaRPr lang="en-US" sz="4000" dirty="0"/>
          </a:p>
          <a:p>
            <a:pPr algn="ctr"/>
            <a:r>
              <a:rPr lang="en-US" sz="4000" b="1" dirty="0"/>
              <a:t>2. The vineyard—Israel </a:t>
            </a:r>
            <a:endParaRPr lang="en-US" sz="4000" dirty="0"/>
          </a:p>
          <a:p>
            <a:pPr algn="ctr"/>
            <a:r>
              <a:rPr lang="en-US" sz="4000" b="1" dirty="0"/>
              <a:t> </a:t>
            </a:r>
            <a:endParaRPr lang="en-US" sz="4000" dirty="0"/>
          </a:p>
          <a:p>
            <a:pPr algn="ctr"/>
            <a:r>
              <a:rPr lang="en-US" sz="4000" b="1" dirty="0"/>
              <a:t>3.  The tenant farmers—the Jewish religious leaders</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43888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dirty="0"/>
              <a:t>4. The landowner’s servants—the prophets and priests who remained faithful to God and preached to Israel</a:t>
            </a:r>
            <a:endParaRPr lang="en-US" sz="4000" dirty="0"/>
          </a:p>
          <a:p>
            <a:pPr algn="ctr"/>
            <a:endParaRPr lang="en-US" sz="4000" b="1" dirty="0"/>
          </a:p>
          <a:p>
            <a:pPr algn="ctr"/>
            <a:r>
              <a:rPr lang="en-US" sz="4000" b="1" dirty="0"/>
              <a:t>5. The son—Jesus</a:t>
            </a:r>
            <a:endParaRPr lang="en-US" sz="4000" dirty="0"/>
          </a:p>
          <a:p>
            <a:pPr algn="ctr"/>
            <a:r>
              <a:rPr lang="en-US" sz="4000" b="1" dirty="0"/>
              <a:t> </a:t>
            </a:r>
            <a:endParaRPr lang="en-US" sz="4000" dirty="0"/>
          </a:p>
          <a:p>
            <a:pPr algn="ctr"/>
            <a:r>
              <a:rPr lang="en-US" sz="4000" b="1" dirty="0"/>
              <a:t>6. The others to whom the vineyard was given—the Gentiles</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3368143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Romans 9:1-17</a:t>
            </a:r>
            <a:endParaRPr lang="en-US" sz="4000" u="sng" dirty="0"/>
          </a:p>
          <a:p>
            <a:pPr algn="ctr"/>
            <a:r>
              <a:rPr lang="en-US" sz="4000" dirty="0"/>
              <a:t>1 I tell the truth in Christ, I am not lying, my conscience also bearing me witness in the Holy Spirit, 2 that I have great sorrow and continual grief in my heart. 3 For I could wish that I myself were accursed from Christ for my brethren, my countrymen according to the flesh,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227801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dirty="0"/>
              <a:t>4 who are Israelites, to whom pertain the adoption, the glory, the covenants, the giving of the law, the service of God, and the promises; 5 of whom are the fathers and from whom, according to the flesh, Christ came, who is over all, the eternally blessed God. Amen. 6 But it is not that the word of God has taken no effect. For they are not all Israel who are of Israel,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dirty="0"/>
              <a:t> 7 nor are they all children because they are the seed of Abraham; but, "In Isaac your seed shall be called."  8 That is, those who are the children of the flesh, these are not the children of God; but the children of the promise are counted as the seed. 9 For this is the word of promise: "At this time I will come and Sarah shall have a son."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60450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dirty="0"/>
              <a:t>10 And not only this, but when Rebecca also had conceived by one man, even by our father Isaac 11(for the children not yet being born, nor having done any good or evil, that the purpose of God according to election might stand, not of works but of Him who calls), 12 it was said to her, "The older shall serve the younger."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099860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dirty="0"/>
              <a:t>13 As it is written, "Jacob I have loved, but Esau I have hated." 14 What shall we say then? Is there unrighteousness with God? Certainly not! 15 For He says to Moses, "I will have mercy on whomever I will have mercy, and I will have compassion on whomever I will have compassion."  16 So then it is not of him who wills, nor of him who runs, but of God who shows mercy. </a:t>
            </a:r>
          </a:p>
          <a:p>
            <a:pPr algn="ctr"/>
            <a:r>
              <a:rPr lang="en-US" sz="4000" dirty="0"/>
              <a:t> </a:t>
            </a:r>
          </a:p>
          <a:p>
            <a:pPr algn="ctr"/>
            <a:r>
              <a:rPr lang="en-US" sz="4000" dirty="0"/>
              <a:t> </a:t>
            </a:r>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5403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94359"/>
          </a:xfrm>
          <a:prstGeom prst="rect">
            <a:avLst/>
          </a:prstGeom>
        </p:spPr>
        <p:txBody>
          <a:bodyPr wrap="square">
            <a:spAutoFit/>
          </a:bodyPr>
          <a:lstStyle/>
          <a:p>
            <a:pPr algn="ctr"/>
            <a:r>
              <a:rPr lang="en-US" sz="3700" b="1" dirty="0"/>
              <a:t> 2 </a:t>
            </a:r>
            <a:r>
              <a:rPr lang="en-US" sz="3700" b="1" dirty="0">
                <a:solidFill>
                  <a:srgbClr val="FF0000"/>
                </a:solidFill>
              </a:rPr>
              <a:t>Now at vintage-time he sent a servant to the vinedressers, that he might receive some of the fruit of the vineyard from the vinedressers. </a:t>
            </a:r>
            <a:r>
              <a:rPr lang="en-US" sz="3700" b="1" dirty="0"/>
              <a:t>3 </a:t>
            </a:r>
            <a:r>
              <a:rPr lang="en-US" sz="3700" b="1" dirty="0">
                <a:solidFill>
                  <a:srgbClr val="FF0000"/>
                </a:solidFill>
              </a:rPr>
              <a:t>And they took him and beat him and sent him away empty-handed. </a:t>
            </a:r>
            <a:r>
              <a:rPr lang="en-US" sz="3700" b="1" dirty="0"/>
              <a:t>4 </a:t>
            </a:r>
            <a:r>
              <a:rPr lang="en-US" sz="3700" b="1" dirty="0">
                <a:solidFill>
                  <a:srgbClr val="FF0000"/>
                </a:solidFill>
              </a:rPr>
              <a:t>Again he sent them another servant, and at him they threw stones, wounded him in the head, and sent him away shamefully treated. </a:t>
            </a:r>
            <a:r>
              <a:rPr lang="en-US" sz="3700" b="1" dirty="0"/>
              <a:t>5 </a:t>
            </a:r>
            <a:r>
              <a:rPr lang="en-US" sz="3700" b="1" dirty="0">
                <a:solidFill>
                  <a:srgbClr val="FF0000"/>
                </a:solidFill>
              </a:rPr>
              <a:t>And again he sent another, and him they killed; and many others, beating some and killing some. </a:t>
            </a:r>
          </a:p>
          <a:p>
            <a:pPr algn="ctr"/>
            <a:r>
              <a:rPr lang="en-US" sz="3700" b="1"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9226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3785652"/>
          </a:xfrm>
          <a:prstGeom prst="rect">
            <a:avLst/>
          </a:prstGeom>
        </p:spPr>
        <p:txBody>
          <a:bodyPr wrap="square">
            <a:spAutoFit/>
          </a:bodyPr>
          <a:lstStyle/>
          <a:p>
            <a:pPr algn="ctr"/>
            <a:r>
              <a:rPr lang="en-US" sz="4000" b="1" dirty="0"/>
              <a:t>6 </a:t>
            </a:r>
            <a:r>
              <a:rPr lang="en-US" sz="4000" b="1" dirty="0">
                <a:solidFill>
                  <a:srgbClr val="FF0000"/>
                </a:solidFill>
              </a:rPr>
              <a:t>Therefore still having one son, his beloved, he also sent him to them last, saying, 'They will respect my son.' </a:t>
            </a:r>
          </a:p>
          <a:p>
            <a:pPr algn="ctr"/>
            <a:r>
              <a:rPr lang="en-US" sz="4000" b="1" dirty="0">
                <a:solidFill>
                  <a:srgbClr val="FF0000"/>
                </a:solidFill>
              </a:rPr>
              <a:t> </a:t>
            </a:r>
          </a:p>
          <a:p>
            <a:pPr algn="ctr"/>
            <a:r>
              <a:rPr lang="en-US" sz="4000" b="1" dirty="0"/>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785652"/>
          </a:xfrm>
          <a:prstGeom prst="rect">
            <a:avLst/>
          </a:prstGeom>
        </p:spPr>
        <p:txBody>
          <a:bodyPr wrap="square">
            <a:spAutoFit/>
          </a:bodyPr>
          <a:lstStyle/>
          <a:p>
            <a:pPr algn="ctr"/>
            <a:r>
              <a:rPr lang="en-US" sz="4000" b="1" dirty="0"/>
              <a:t> 7 </a:t>
            </a:r>
            <a:r>
              <a:rPr lang="en-US" sz="4000" b="1" dirty="0">
                <a:solidFill>
                  <a:srgbClr val="FF0000"/>
                </a:solidFill>
              </a:rPr>
              <a:t>"But those vinedressers said among themselves, 'This is the heir. Come, let us kill him, and the inheritance will be ours.' </a:t>
            </a:r>
            <a:r>
              <a:rPr lang="en-US" sz="4000" b="1" dirty="0"/>
              <a:t>8 </a:t>
            </a:r>
            <a:r>
              <a:rPr lang="en-US" sz="4000" b="1" dirty="0">
                <a:solidFill>
                  <a:srgbClr val="FF0000"/>
                </a:solidFill>
              </a:rPr>
              <a:t>"So they took him and killed him and cast him out of the vineyard.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9 </a:t>
            </a:r>
            <a:r>
              <a:rPr lang="en-US" sz="4000" b="1" dirty="0">
                <a:solidFill>
                  <a:srgbClr val="FF0000"/>
                </a:solidFill>
              </a:rPr>
              <a:t>Therefore what will the owner of the vineyard do? He will come and destroy the vinedressers, and give the vineyard to others.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8094524"/>
          </a:xfrm>
          <a:prstGeom prst="rect">
            <a:avLst/>
          </a:prstGeom>
        </p:spPr>
        <p:txBody>
          <a:bodyPr wrap="square">
            <a:spAutoFit/>
          </a:bodyPr>
          <a:lstStyle/>
          <a:p>
            <a:pPr algn="ctr"/>
            <a:r>
              <a:rPr lang="en-US" sz="4000" b="1" u="sng" dirty="0"/>
              <a:t>Matthew 23:37-39</a:t>
            </a:r>
            <a:endParaRPr lang="en-US" sz="4000" u="sng" dirty="0"/>
          </a:p>
          <a:p>
            <a:pPr algn="ctr"/>
            <a:r>
              <a:rPr lang="en-US" sz="4000" dirty="0"/>
              <a:t>37 </a:t>
            </a:r>
            <a:r>
              <a:rPr lang="en-US" sz="4000" dirty="0">
                <a:solidFill>
                  <a:srgbClr val="FF0000"/>
                </a:solidFill>
              </a:rPr>
              <a:t>"O Jerusalem, Jerusalem, the one who kills the prophets and stones those who are sent to her! How often I wanted to gather your children together, as a hen gathers her chicks under her wings, but you were not willing! </a:t>
            </a:r>
            <a:r>
              <a:rPr lang="en-US" sz="4000" dirty="0"/>
              <a:t>38 </a:t>
            </a:r>
            <a:r>
              <a:rPr lang="en-US" sz="4000" dirty="0">
                <a:solidFill>
                  <a:srgbClr val="FF0000"/>
                </a:solidFill>
              </a:rPr>
              <a:t>See! Your house is left to you desolate; </a:t>
            </a:r>
            <a:r>
              <a:rPr lang="en-US" sz="4000" dirty="0"/>
              <a:t>39 </a:t>
            </a:r>
            <a:r>
              <a:rPr lang="en-US" sz="4000" dirty="0">
                <a:solidFill>
                  <a:srgbClr val="FF0000"/>
                </a:solidFill>
              </a:rPr>
              <a:t>for I say to you, you shall see Me no more till you say, 'Blessed is He who comes in the name of the LORD!' "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247864"/>
          </a:xfrm>
          <a:prstGeom prst="rect">
            <a:avLst/>
          </a:prstGeom>
        </p:spPr>
        <p:txBody>
          <a:bodyPr wrap="square">
            <a:spAutoFit/>
          </a:bodyPr>
          <a:lstStyle/>
          <a:p>
            <a:pPr algn="ctr"/>
            <a:r>
              <a:rPr lang="en-US" sz="4000" b="1" u="sng" dirty="0"/>
              <a:t>Romans 11:25-32</a:t>
            </a:r>
            <a:endParaRPr lang="en-US" sz="4000" u="sng" dirty="0"/>
          </a:p>
          <a:p>
            <a:pPr algn="ctr"/>
            <a:r>
              <a:rPr lang="en-US" sz="4000" dirty="0"/>
              <a:t>25 For I do not desire, brethren, that you should be ignorant of this mystery, lest you should be wise in your own opinion, that blindness in part has happened to Israel until the fullness of the Gentiles has come in. </a:t>
            </a:r>
          </a:p>
          <a:p>
            <a:pPr algn="ctr"/>
            <a:r>
              <a:rPr lang="en-US" sz="4000" dirty="0"/>
              <a: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453999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5616922"/>
          </a:xfrm>
          <a:prstGeom prst="rect">
            <a:avLst/>
          </a:prstGeom>
        </p:spPr>
        <p:txBody>
          <a:bodyPr wrap="square">
            <a:spAutoFit/>
          </a:bodyPr>
          <a:lstStyle/>
          <a:p>
            <a:pPr algn="ctr"/>
            <a:r>
              <a:rPr lang="en-US" sz="3600" dirty="0"/>
              <a:t> 26 And so all Israel will be saved, as it is written: "The Deliverer will come out of Zion, And He will turn away ungodliness from Jacob;  27 For this is My covenant with them, When I take away their sins." 28 Concerning the gospel they are enemies for your sake, but concerning the election they are beloved for the sake of the fathers. </a:t>
            </a:r>
          </a:p>
          <a:p>
            <a:pPr algn="ctr"/>
            <a:r>
              <a:rPr lang="en-US" sz="36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5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81173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2403395"/>
          </a:xfrm>
          <a:prstGeom prst="rect">
            <a:avLst/>
          </a:prstGeom>
        </p:spPr>
        <p:txBody>
          <a:bodyPr wrap="square">
            <a:spAutoFit/>
          </a:bodyPr>
          <a:lstStyle/>
          <a:p>
            <a:pPr algn="ctr"/>
            <a:r>
              <a:rPr lang="en-US" sz="4000" dirty="0"/>
              <a:t> 29 For the gifts and the calling of God are irrevocable. 30 For as you were once disobedient to God, yet have now obtained mercy through their disobedience, 31 even so these also have now been disobedient, that through the mercy shown you they also may obtain mercy. 32 For God has committed them all to disobedience, that He might have mercy on all. </a:t>
            </a:r>
          </a:p>
          <a:p>
            <a:pPr algn="ctr"/>
            <a:r>
              <a:rPr lang="en-US" sz="4000" dirty="0"/>
              <a:t> </a:t>
            </a:r>
          </a:p>
          <a:p>
            <a:pPr algn="ctr"/>
            <a:r>
              <a:rPr lang="en-US" sz="4000" dirty="0">
                <a:solidFill>
                  <a:srgbClr val="FF0000"/>
                </a:solidFill>
              </a:rPr>
              <a:t> </a:t>
            </a:r>
          </a:p>
          <a:p>
            <a:pPr algn="ctr"/>
            <a:endParaRPr lang="en-US" sz="4000" dirty="0"/>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dirty="0">
              <a:solidFill>
                <a:srgbClr val="FF0000"/>
              </a:solidFill>
            </a:endParaRP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943121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785652"/>
          </a:xfrm>
          <a:prstGeom prst="rect">
            <a:avLst/>
          </a:prstGeom>
        </p:spPr>
        <p:txBody>
          <a:bodyPr wrap="square">
            <a:spAutoFit/>
          </a:bodyPr>
          <a:lstStyle/>
          <a:p>
            <a:pPr algn="ctr"/>
            <a:r>
              <a:rPr lang="en-US" sz="4000" b="1" dirty="0"/>
              <a:t>10 </a:t>
            </a:r>
            <a:r>
              <a:rPr lang="en-US" sz="4000" b="1" dirty="0">
                <a:solidFill>
                  <a:srgbClr val="FF0000"/>
                </a:solidFill>
              </a:rPr>
              <a:t>Have you not read this Scripture: 'The stone which the builders rejected Has become the chief cornerstone. </a:t>
            </a:r>
            <a:r>
              <a:rPr lang="en-US" sz="4000" b="1" dirty="0"/>
              <a:t>11 </a:t>
            </a:r>
            <a:r>
              <a:rPr lang="en-US" sz="4000" b="1" dirty="0">
                <a:solidFill>
                  <a:srgbClr val="FF0000"/>
                </a:solidFill>
              </a:rPr>
              <a:t>This was the LORD's doing, And it is marvelous in our eyes'?"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087881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p:cNvSpPr txBox="1"/>
          <p:nvPr/>
        </p:nvSpPr>
        <p:spPr>
          <a:xfrm>
            <a:off x="228600" y="0"/>
            <a:ext cx="8686800" cy="3046988"/>
          </a:xfrm>
          <a:prstGeom prst="rect">
            <a:avLst/>
          </a:prstGeom>
          <a:noFill/>
        </p:spPr>
        <p:txBody>
          <a:bodyPr wrap="square" rtlCol="0">
            <a:spAutoFit/>
          </a:bodyPr>
          <a:lstStyle/>
          <a:p>
            <a:pPr algn="ctr"/>
            <a:r>
              <a:rPr lang="en-US" sz="3200" b="1" dirty="0"/>
              <a:t>I Am that Man</a:t>
            </a:r>
            <a:endParaRPr lang="en-US" sz="3200" dirty="0"/>
          </a:p>
          <a:p>
            <a:pPr algn="ctr"/>
            <a:r>
              <a:rPr lang="en-US" sz="2800" b="1" dirty="0"/>
              <a:t>by Pastor Fee Soliven</a:t>
            </a:r>
            <a:endParaRPr lang="en-US" sz="2800" dirty="0"/>
          </a:p>
          <a:p>
            <a:pPr algn="ctr"/>
            <a:r>
              <a:rPr lang="en-US" sz="3200" b="1" dirty="0"/>
              <a:t>Mark 12:1-12</a:t>
            </a:r>
            <a:endParaRPr lang="en-US" sz="3200" dirty="0"/>
          </a:p>
          <a:p>
            <a:pPr algn="ctr"/>
            <a:r>
              <a:rPr lang="en-US" sz="3200" b="1" dirty="0"/>
              <a:t>Wednesday Evening</a:t>
            </a:r>
            <a:endParaRPr lang="en-US" sz="3200" dirty="0"/>
          </a:p>
          <a:p>
            <a:pPr algn="ctr"/>
            <a:r>
              <a:rPr lang="en-US" sz="3200" b="1" dirty="0"/>
              <a:t>July 10, 2019</a:t>
            </a:r>
            <a:endParaRPr lang="en-US" sz="3200" dirty="0"/>
          </a:p>
          <a:p>
            <a:pPr algn="ctr"/>
            <a:endParaRPr lang="en-US" sz="3200" dirty="0"/>
          </a:p>
        </p:txBody>
      </p:sp>
      <p:pic>
        <p:nvPicPr>
          <p:cNvPr id="5" name="Picture 4" descr="C:\Users\Placido Soliven\Desktop\AllAboutJesus-Image1.jpg"/>
          <p:cNvPicPr>
            <a:picLocks noChangeAspect="1" noChangeArrowheads="1"/>
          </p:cNvPicPr>
          <p:nvPr/>
        </p:nvPicPr>
        <p:blipFill>
          <a:blip r:embed="rId3" cstate="print"/>
          <a:srcRect/>
          <a:stretch>
            <a:fillRect/>
          </a:stretch>
        </p:blipFill>
        <p:spPr bwMode="auto">
          <a:xfrm>
            <a:off x="0" y="2428043"/>
            <a:ext cx="9161755" cy="4419600"/>
          </a:xfrm>
          <a:prstGeom prst="rect">
            <a:avLst/>
          </a:prstGeom>
          <a:noFill/>
        </p:spPr>
      </p:pic>
      <p:pic>
        <p:nvPicPr>
          <p:cNvPr id="9" name="Picture 8" descr="AGCF highest resolution.jpg"/>
          <p:cNvPicPr>
            <a:picLocks noChangeAspect="1"/>
          </p:cNvPicPr>
          <p:nvPr/>
        </p:nvPicPr>
        <p:blipFill>
          <a:blip r:embed="rId4" cstate="print"/>
          <a:stretch>
            <a:fillRect/>
          </a:stretch>
        </p:blipFill>
        <p:spPr>
          <a:xfrm>
            <a:off x="-12577" y="5829300"/>
            <a:ext cx="1371600" cy="1028700"/>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Psalm 118:22-24</a:t>
            </a:r>
            <a:endParaRPr lang="en-US" sz="4000" u="sng" dirty="0"/>
          </a:p>
          <a:p>
            <a:pPr algn="ctr"/>
            <a:r>
              <a:rPr lang="en-US" sz="4000" dirty="0"/>
              <a:t>22 The stone which the builders rejected  Has become the chief cornerstone. 23 This was the LORD's doing; It is marvelous in our eyes. 24 This is the day the LORD has made; We will rejoice and be glad in it.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74424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632311"/>
          </a:xfrm>
          <a:prstGeom prst="rect">
            <a:avLst/>
          </a:prstGeom>
        </p:spPr>
        <p:txBody>
          <a:bodyPr wrap="square">
            <a:spAutoFit/>
          </a:bodyPr>
          <a:lstStyle/>
          <a:p>
            <a:pPr algn="ctr"/>
            <a:r>
              <a:rPr lang="en-US" sz="4000" b="1" u="sng" dirty="0"/>
              <a:t>Acts 4:11-12</a:t>
            </a:r>
            <a:endParaRPr lang="en-US" sz="4000" u="sng" dirty="0"/>
          </a:p>
          <a:p>
            <a:pPr algn="ctr"/>
            <a:r>
              <a:rPr lang="en-US" sz="4000" dirty="0"/>
              <a:t>11 This is the 'stone which was rejected by you builders, which has become the chief cornerstone.'  12 Nor is there salvation in any other, for there is no other name under heaven given among men by which we must be saved."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827476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63746"/>
          </a:xfrm>
          <a:prstGeom prst="rect">
            <a:avLst/>
          </a:prstGeom>
        </p:spPr>
        <p:txBody>
          <a:bodyPr wrap="square">
            <a:spAutoFit/>
          </a:bodyPr>
          <a:lstStyle/>
          <a:p>
            <a:pPr algn="ctr"/>
            <a:r>
              <a:rPr lang="en-US" sz="3700" b="1" u="sng" dirty="0"/>
              <a:t>1 Peter 2:6-8</a:t>
            </a:r>
            <a:endParaRPr lang="en-US" sz="3700" u="sng" dirty="0"/>
          </a:p>
          <a:p>
            <a:pPr algn="ctr"/>
            <a:r>
              <a:rPr lang="en-US" sz="3700" dirty="0"/>
              <a:t>6 Therefore it is also contained in the Scripture, "Behold, I lay in Zion A chief cornerstone, elect, precious, And he who believes on Him will by no means be put to shame."  7 Therefore, to you who believe, He is precious; but to those who are disobedient, "The stone which the builders rejected Has become the chief cornerstone,"  8 and "A stone of stumbling And a rock of offense." They stumble, being disobedient to the word, to which they also were appointed. </a:t>
            </a:r>
          </a:p>
          <a:p>
            <a:pPr algn="ctr"/>
            <a:r>
              <a:rPr lang="en-US" sz="37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700" b="0"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34365655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9325630"/>
          </a:xfrm>
          <a:prstGeom prst="rect">
            <a:avLst/>
          </a:prstGeom>
        </p:spPr>
        <p:txBody>
          <a:bodyPr wrap="square">
            <a:spAutoFit/>
          </a:bodyPr>
          <a:lstStyle/>
          <a:p>
            <a:pPr algn="ctr"/>
            <a:r>
              <a:rPr lang="en-US" sz="4000" b="1" dirty="0"/>
              <a:t>12 And they sought to lay hands on Him, but feared the multitude, for they knew He had spoken the parable against them. So they left Him and went away.</a:t>
            </a:r>
            <a:endParaRPr lang="en-US" sz="4000" dirty="0"/>
          </a:p>
          <a:p>
            <a:pPr algn="ctr"/>
            <a:r>
              <a:rPr lang="en-US" sz="4000" dirty="0"/>
              <a:t> </a:t>
            </a:r>
          </a:p>
          <a:p>
            <a:pPr algn="ctr"/>
            <a:r>
              <a:rPr lang="en-US" sz="4000" b="1" dirty="0"/>
              <a:t> </a:t>
            </a:r>
            <a:endParaRPr lang="en-US" sz="4000" dirty="0"/>
          </a:p>
          <a:p>
            <a:pPr algn="ctr"/>
            <a:r>
              <a:rPr lang="en-US" sz="4000" b="1" dirty="0"/>
              <a:t> </a:t>
            </a:r>
            <a:endParaRPr lang="en-US" sz="4000" dirty="0"/>
          </a:p>
          <a:p>
            <a:pPr algn="ctr"/>
            <a:r>
              <a:rPr lang="en-US" sz="4000" dirty="0">
                <a:solidFill>
                  <a:srgbClr val="FF0000"/>
                </a:solidFill>
              </a:rPr>
              <a:t> </a:t>
            </a:r>
          </a:p>
          <a:p>
            <a:pPr algn="ctr"/>
            <a:r>
              <a:rPr lang="en-US" sz="4000" dirty="0"/>
              <a:t> </a:t>
            </a:r>
          </a:p>
          <a:p>
            <a:pPr algn="ctr"/>
            <a:r>
              <a:rPr lang="en-US" sz="4000" dirty="0"/>
              <a:t> </a:t>
            </a:r>
          </a:p>
          <a:p>
            <a:pPr algn="ctr"/>
            <a:r>
              <a:rPr lang="en-US" sz="4000" dirty="0"/>
              <a:t> </a:t>
            </a:r>
          </a:p>
          <a:p>
            <a:pPr algn="ctr"/>
            <a:r>
              <a:rPr lang="en-US" sz="4000" b="1" dirty="0"/>
              <a:t> </a:t>
            </a:r>
            <a:endParaRPr lang="en-US" sz="4000" dirty="0"/>
          </a:p>
          <a:p>
            <a:pPr algn="ctr"/>
            <a:r>
              <a:rPr lang="en-US" sz="4000" dirty="0"/>
              <a:t> </a:t>
            </a:r>
          </a:p>
          <a:p>
            <a:pPr lvl="0" algn="ctr">
              <a:defRPr/>
            </a:pPr>
            <a:r>
              <a:rPr lang="en-US" sz="4000" dirty="0">
                <a:solidFill>
                  <a:prstClr val="black"/>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38263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b="1" dirty="0"/>
              <a:t>1 Then He began to speak to them in parables: </a:t>
            </a:r>
            <a:r>
              <a:rPr lang="en-US" sz="4000" b="1" dirty="0">
                <a:solidFill>
                  <a:srgbClr val="FF0000"/>
                </a:solidFill>
              </a:rPr>
              <a:t>"A man planted a vineyard and set a hedge around it, dug a place for the wine vat and built a tower. And he leased it to vinedressers and went into a far country. </a:t>
            </a:r>
            <a:r>
              <a:rPr lang="en-US" sz="4000" b="1" dirty="0"/>
              <a:t>2 </a:t>
            </a:r>
            <a:r>
              <a:rPr lang="en-US" sz="4000" b="1" dirty="0">
                <a:solidFill>
                  <a:srgbClr val="FF0000"/>
                </a:solidFill>
              </a:rPr>
              <a:t>Now at vintage-time he sent a servant to the vinedressers, that he might receive some of the fruit of the vineyard from the vinedressers.</a:t>
            </a:r>
          </a:p>
          <a:p>
            <a:pPr algn="ctr"/>
            <a:r>
              <a:rPr lang="en-US" sz="4000" b="1" dirty="0"/>
              <a:t> </a:t>
            </a:r>
          </a:p>
          <a:p>
            <a:pPr algn="ctr"/>
            <a:endParaRPr lang="en-US" sz="4000" b="1" dirty="0"/>
          </a:p>
        </p:txBody>
      </p:sp>
    </p:spTree>
    <p:extLst>
      <p:ext uri="{BB962C8B-B14F-4D97-AF65-F5344CB8AC3E}">
        <p14:creationId xmlns:p14="http://schemas.microsoft.com/office/powerpoint/2010/main" val="2522188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dirty="0"/>
              <a:t>3 </a:t>
            </a:r>
            <a:r>
              <a:rPr lang="en-US" sz="4000" b="1" dirty="0">
                <a:solidFill>
                  <a:srgbClr val="FF0000"/>
                </a:solidFill>
              </a:rPr>
              <a:t>And they took him and beat him and sent him away empty-handed. </a:t>
            </a:r>
            <a:r>
              <a:rPr lang="en-US" sz="4000" b="1" dirty="0"/>
              <a:t>4 </a:t>
            </a:r>
            <a:r>
              <a:rPr lang="en-US" sz="4000" b="1" dirty="0">
                <a:solidFill>
                  <a:srgbClr val="FF0000"/>
                </a:solidFill>
              </a:rPr>
              <a:t>Again he sent them another servant, and at him they threw stones, wounded him in the head, and sent him away shamefully treated. </a:t>
            </a:r>
            <a:r>
              <a:rPr lang="en-US" sz="4000" b="1" dirty="0"/>
              <a:t>5 </a:t>
            </a:r>
            <a:r>
              <a:rPr lang="en-US" sz="4000" b="1" dirty="0">
                <a:solidFill>
                  <a:srgbClr val="FF0000"/>
                </a:solidFill>
              </a:rPr>
              <a:t>And again he sent another, and him they killed; and many others, beating some and killing some. </a:t>
            </a:r>
          </a:p>
          <a:p>
            <a:pPr algn="ctr"/>
            <a:r>
              <a:rPr lang="en-US" sz="4000" b="1" dirty="0"/>
              <a:t> </a:t>
            </a:r>
          </a:p>
          <a:p>
            <a:pPr algn="ctr"/>
            <a:endParaRPr lang="en-US" sz="4000" b="1"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863417"/>
          </a:xfrm>
          <a:prstGeom prst="rect">
            <a:avLst/>
          </a:prstGeom>
        </p:spPr>
        <p:txBody>
          <a:bodyPr wrap="square">
            <a:spAutoFit/>
          </a:bodyPr>
          <a:lstStyle/>
          <a:p>
            <a:pPr algn="ctr"/>
            <a:r>
              <a:rPr lang="en-US" sz="4000" b="1" dirty="0"/>
              <a:t> 6 </a:t>
            </a:r>
            <a:r>
              <a:rPr lang="en-US" sz="4000" b="1" dirty="0">
                <a:solidFill>
                  <a:srgbClr val="FF0000"/>
                </a:solidFill>
              </a:rPr>
              <a:t>Therefore still having one son, his beloved, he also sent him to them last, saying, 'They will respect my son.’ </a:t>
            </a:r>
            <a:r>
              <a:rPr lang="en-US" sz="4000" b="1" dirty="0"/>
              <a:t>7 </a:t>
            </a:r>
            <a:r>
              <a:rPr lang="en-US" sz="4000" b="1" dirty="0">
                <a:solidFill>
                  <a:srgbClr val="FF0000"/>
                </a:solidFill>
              </a:rPr>
              <a:t>"But those vinedressers said among themselves, 'This is the heir. Come, let us kill him, and the inheritance will be ours.' </a:t>
            </a:r>
            <a:r>
              <a:rPr lang="en-US" sz="4000" b="1" dirty="0"/>
              <a:t>8 </a:t>
            </a:r>
            <a:r>
              <a:rPr lang="en-US" sz="4000" b="1" dirty="0">
                <a:solidFill>
                  <a:srgbClr val="FF0000"/>
                </a:solidFill>
              </a:rPr>
              <a:t>"So they took him and killed him and cast him out of the vineyard. </a:t>
            </a:r>
          </a:p>
          <a:p>
            <a:pPr algn="ctr"/>
            <a:endParaRPr lang="en-US" sz="4000" b="1" dirty="0"/>
          </a:p>
          <a:p>
            <a:pPr algn="ctr"/>
            <a:r>
              <a:rPr lang="en-US" sz="4000" b="1" dirty="0"/>
              <a:t> </a:t>
            </a:r>
          </a:p>
          <a:p>
            <a:pPr algn="ctr"/>
            <a:endParaRPr lang="en-US" sz="4000" b="1" dirty="0">
              <a:solidFill>
                <a:srgbClr val="FF0000"/>
              </a:solidFill>
            </a:endParaRPr>
          </a:p>
        </p:txBody>
      </p:sp>
    </p:spTree>
    <p:extLst>
      <p:ext uri="{BB962C8B-B14F-4D97-AF65-F5344CB8AC3E}">
        <p14:creationId xmlns:p14="http://schemas.microsoft.com/office/powerpoint/2010/main" val="2836494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2403395"/>
          </a:xfrm>
          <a:prstGeom prst="rect">
            <a:avLst/>
          </a:prstGeom>
        </p:spPr>
        <p:txBody>
          <a:bodyPr wrap="square">
            <a:spAutoFit/>
          </a:bodyPr>
          <a:lstStyle/>
          <a:p>
            <a:pPr algn="ctr"/>
            <a:r>
              <a:rPr lang="en-US" sz="4000" b="1" dirty="0"/>
              <a:t>9 </a:t>
            </a:r>
            <a:r>
              <a:rPr lang="en-US" sz="4000" b="1" dirty="0">
                <a:solidFill>
                  <a:srgbClr val="FF0000"/>
                </a:solidFill>
              </a:rPr>
              <a:t>Therefore what will the owner of the vineyard do? He will come and destroy the vinedressers, and give the vineyard to others. </a:t>
            </a:r>
            <a:r>
              <a:rPr lang="en-US" sz="4000" b="1" dirty="0"/>
              <a:t> 10 </a:t>
            </a:r>
            <a:r>
              <a:rPr lang="en-US" sz="4000" b="1" dirty="0">
                <a:solidFill>
                  <a:srgbClr val="FF0000"/>
                </a:solidFill>
              </a:rPr>
              <a:t>Have you not read this Scripture: 'The stone which the builders rejected Has become the chief cornerstone. </a:t>
            </a:r>
            <a:r>
              <a:rPr lang="en-US" sz="4000" b="1" dirty="0"/>
              <a:t>11 </a:t>
            </a:r>
            <a:r>
              <a:rPr lang="en-US" sz="4000" b="1" dirty="0">
                <a:solidFill>
                  <a:srgbClr val="FF0000"/>
                </a:solidFill>
              </a:rPr>
              <a:t>This was the LORD's doing, And it is marvelous in our eyes'?" </a:t>
            </a:r>
            <a:endParaRPr lang="en-US" sz="4000" dirty="0">
              <a:solidFill>
                <a:srgbClr val="FF0000"/>
              </a:solidFill>
            </a:endParaRPr>
          </a:p>
          <a:p>
            <a:endParaRPr lang="en-US" sz="4000" dirty="0">
              <a:solidFill>
                <a:srgbClr val="FF0000"/>
              </a:solidFill>
            </a:endParaRPr>
          </a:p>
          <a:p>
            <a:r>
              <a:rPr lang="en-US" sz="4000" dirty="0"/>
              <a:t> </a:t>
            </a:r>
          </a:p>
          <a:p>
            <a:pPr algn="ctr"/>
            <a:r>
              <a:rPr lang="en-US" sz="4000" b="1" dirty="0"/>
              <a:t> </a:t>
            </a:r>
            <a:endParaRPr lang="en-US" sz="4000" dirty="0"/>
          </a:p>
          <a:p>
            <a:pPr algn="ctr"/>
            <a:endParaRPr lang="en-US" sz="4000" dirty="0"/>
          </a:p>
          <a:p>
            <a:pPr algn="ctr"/>
            <a:r>
              <a:rPr lang="en-US" sz="4000" b="1" dirty="0"/>
              <a:t> </a:t>
            </a:r>
            <a:endParaRPr lang="en-US" sz="4000" dirty="0"/>
          </a:p>
          <a:p>
            <a:pPr algn="ctr"/>
            <a:endParaRPr lang="en-US" sz="4000" dirty="0">
              <a:solidFill>
                <a:srgbClr val="FF0000"/>
              </a:solidFill>
            </a:endParaRPr>
          </a:p>
          <a:p>
            <a:pPr algn="ctr"/>
            <a:endParaRPr lang="en-US" sz="4000" dirty="0">
              <a:solidFill>
                <a:srgbClr val="FF0000"/>
              </a:solidFill>
            </a:endParaRPr>
          </a:p>
          <a:p>
            <a:pPr algn="ctr"/>
            <a:r>
              <a:rPr lang="en-US" sz="4000" b="1" dirty="0">
                <a:solidFill>
                  <a:srgbClr val="FF0000"/>
                </a:solidFill>
              </a:rPr>
              <a:t> </a:t>
            </a:r>
            <a:endParaRPr lang="en-US" sz="4000" dirty="0">
              <a:solidFill>
                <a:srgbClr val="FF0000"/>
              </a:solidFill>
            </a:endParaRPr>
          </a:p>
          <a:p>
            <a:pPr algn="ctr"/>
            <a:endParaRPr lang="en-US" sz="4000" dirty="0"/>
          </a:p>
          <a:p>
            <a:pPr algn="ctr"/>
            <a:r>
              <a:rPr lang="en-US" sz="4000" b="1" dirty="0"/>
              <a:t> </a:t>
            </a:r>
            <a:endParaRPr lang="en-US" sz="4000" dirty="0"/>
          </a:p>
          <a:p>
            <a:pPr algn="ctr"/>
            <a:r>
              <a:rPr lang="en-US" sz="4000" dirty="0"/>
              <a:t> </a:t>
            </a:r>
          </a:p>
          <a:p>
            <a:pPr algn="ctr"/>
            <a:endParaRPr lang="en-US" sz="4000" b="1" dirty="0"/>
          </a:p>
        </p:txBody>
      </p:sp>
    </p:spTree>
    <p:extLst>
      <p:ext uri="{BB962C8B-B14F-4D97-AF65-F5344CB8AC3E}">
        <p14:creationId xmlns:p14="http://schemas.microsoft.com/office/powerpoint/2010/main" val="476606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dirty="0"/>
              <a:t> </a:t>
            </a:r>
            <a:r>
              <a:rPr lang="en-US" sz="4000" b="1" dirty="0"/>
              <a:t>12 And they sought to lay hands on Him, but feared the multitude, for they knew He had spoken the parable against them. So they left Him and went away.</a:t>
            </a:r>
            <a:endParaRPr lang="en-US" sz="4000" dirty="0"/>
          </a:p>
          <a:p>
            <a:pPr algn="ctr"/>
            <a:endParaRPr lang="en-US" sz="4000" dirty="0"/>
          </a:p>
        </p:txBody>
      </p:sp>
    </p:spTree>
    <p:extLst>
      <p:ext uri="{BB962C8B-B14F-4D97-AF65-F5344CB8AC3E}">
        <p14:creationId xmlns:p14="http://schemas.microsoft.com/office/powerpoint/2010/main" val="3566596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b="1" dirty="0"/>
              <a:t>1 Then He began to speak to them in parables: </a:t>
            </a:r>
            <a:r>
              <a:rPr lang="en-US" sz="4000" b="1" dirty="0">
                <a:solidFill>
                  <a:srgbClr val="FF0000"/>
                </a:solidFill>
              </a:rPr>
              <a:t>"A man planted a vineyard and set a hedge around it, dug a place for the wine vat and built a tower. And he leased it to vinedressers and went into a far country.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1" i="0" u="none"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1701952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27474</TotalTime>
  <Words>1312</Words>
  <Application>Microsoft Office PowerPoint</Application>
  <PresentationFormat>On-screen Show (4:3)</PresentationFormat>
  <Paragraphs>118</Paragraphs>
  <Slides>34</Slides>
  <Notes>4</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34</vt:i4>
      </vt:variant>
    </vt:vector>
  </HeadingPairs>
  <TitlesOfParts>
    <vt:vector size="41" baseType="lpstr">
      <vt:lpstr>Arial</vt:lpstr>
      <vt:lpstr>Calibri</vt:lpstr>
      <vt:lpstr>Constantia</vt:lpstr>
      <vt:lpstr>Wingdings 2</vt:lpstr>
      <vt:lpstr>Flow</vt:lpstr>
      <vt:lpstr>1_Office Theme</vt:lpstr>
      <vt:lpstr>1_Flow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1615</cp:revision>
  <dcterms:created xsi:type="dcterms:W3CDTF">2013-06-05T21:04:28Z</dcterms:created>
  <dcterms:modified xsi:type="dcterms:W3CDTF">2019-07-11T06:45:51Z</dcterms:modified>
</cp:coreProperties>
</file>