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9"/>
  </p:notesMasterIdLst>
  <p:sldIdLst>
    <p:sldId id="1241" r:id="rId2"/>
    <p:sldId id="698" r:id="rId3"/>
    <p:sldId id="258" r:id="rId4"/>
    <p:sldId id="790" r:id="rId5"/>
    <p:sldId id="793" r:id="rId6"/>
    <p:sldId id="617" r:id="rId7"/>
    <p:sldId id="615" r:id="rId8"/>
    <p:sldId id="616" r:id="rId9"/>
    <p:sldId id="260" r:id="rId10"/>
    <p:sldId id="789" r:id="rId11"/>
    <p:sldId id="518" r:id="rId12"/>
    <p:sldId id="704" r:id="rId13"/>
    <p:sldId id="706" r:id="rId14"/>
    <p:sldId id="707" r:id="rId15"/>
    <p:sldId id="709" r:id="rId16"/>
    <p:sldId id="708" r:id="rId17"/>
    <p:sldId id="519" r:id="rId18"/>
    <p:sldId id="520" r:id="rId19"/>
    <p:sldId id="522" r:id="rId20"/>
    <p:sldId id="523" r:id="rId21"/>
    <p:sldId id="524" r:id="rId22"/>
    <p:sldId id="614" r:id="rId23"/>
    <p:sldId id="717" r:id="rId24"/>
    <p:sldId id="666" r:id="rId25"/>
    <p:sldId id="713" r:id="rId26"/>
    <p:sldId id="1212" r:id="rId27"/>
    <p:sldId id="1213" r:id="rId28"/>
    <p:sldId id="1214" r:id="rId29"/>
    <p:sldId id="1215" r:id="rId30"/>
    <p:sldId id="1216" r:id="rId31"/>
    <p:sldId id="1217" r:id="rId32"/>
    <p:sldId id="1218" r:id="rId33"/>
    <p:sldId id="1219" r:id="rId34"/>
    <p:sldId id="1220" r:id="rId35"/>
    <p:sldId id="1221" r:id="rId36"/>
    <p:sldId id="1222" r:id="rId37"/>
    <p:sldId id="1260" r:id="rId38"/>
    <p:sldId id="1261" r:id="rId39"/>
    <p:sldId id="1262" r:id="rId40"/>
    <p:sldId id="1263" r:id="rId41"/>
    <p:sldId id="1264" r:id="rId42"/>
    <p:sldId id="1265" r:id="rId43"/>
    <p:sldId id="1266" r:id="rId44"/>
    <p:sldId id="1267" r:id="rId45"/>
    <p:sldId id="1268" r:id="rId46"/>
    <p:sldId id="1269" r:id="rId47"/>
    <p:sldId id="1271"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4" autoAdjust="0"/>
    <p:restoredTop sz="94660"/>
  </p:normalViewPr>
  <p:slideViewPr>
    <p:cSldViewPr>
      <p:cViewPr varScale="1">
        <p:scale>
          <a:sx n="108" d="100"/>
          <a:sy n="108" d="100"/>
        </p:scale>
        <p:origin x="150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7/7/2019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22</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2589945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938992"/>
          </a:xfrm>
          <a:prstGeom prst="rect">
            <a:avLst/>
          </a:prstGeom>
        </p:spPr>
        <p:txBody>
          <a:bodyPr wrap="square">
            <a:spAutoFit/>
          </a:bodyPr>
          <a:lstStyle/>
          <a:p>
            <a:pPr algn="ctr"/>
            <a:r>
              <a:rPr lang="en-US" sz="4000" b="1" dirty="0"/>
              <a:t>“If the foundations are Destroyed, what can the Righteous Do?”</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710077"/>
          </a:xfrm>
          <a:prstGeom prst="rect">
            <a:avLst/>
          </a:prstGeom>
        </p:spPr>
        <p:txBody>
          <a:bodyPr wrap="square">
            <a:spAutoFit/>
          </a:bodyPr>
          <a:lstStyle/>
          <a:p>
            <a:pPr algn="ctr"/>
            <a:r>
              <a:rPr lang="en-US" sz="4000" b="1" u="sng" dirty="0"/>
              <a:t>2 Timothy 2:15-16</a:t>
            </a:r>
            <a:endParaRPr lang="en-US" sz="4000" u="sng" dirty="0"/>
          </a:p>
          <a:p>
            <a:pPr algn="ctr"/>
            <a:r>
              <a:rPr lang="en-US" sz="4000" dirty="0"/>
              <a:t>15 Be diligent to present yourself approved to God, a worker who does not need to be ashamed, rightly dividing the word of truth. 16 But shun profane and idle babblings, for they will increase to more ungodliness. </a:t>
            </a:r>
          </a:p>
          <a:p>
            <a:pPr algn="ctr"/>
            <a:r>
              <a:rPr lang="en-US" sz="4000" dirty="0"/>
              <a:t> </a:t>
            </a:r>
          </a:p>
          <a:p>
            <a:pPr algn="ctr"/>
            <a:r>
              <a:rPr lang="en-US" sz="4000" dirty="0"/>
              <a:t> </a:t>
            </a:r>
          </a:p>
          <a:p>
            <a:pPr algn="ctr"/>
            <a:r>
              <a:rPr lang="en-US" sz="4000" b="1" dirty="0"/>
              <a:t> </a:t>
            </a:r>
            <a:endParaRPr lang="en-US" sz="4000" dirty="0"/>
          </a:p>
          <a:p>
            <a:pPr algn="ctr"/>
            <a:r>
              <a:rPr lang="en-US" sz="4000" b="1" dirty="0"/>
              <a:t> </a:t>
            </a:r>
          </a:p>
          <a:p>
            <a:pPr algn="ctr"/>
            <a:endParaRPr lang="en-US" sz="4000" b="1" dirty="0"/>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u="sng" dirty="0"/>
              <a:t> </a:t>
            </a:r>
            <a:r>
              <a:rPr lang="en-US" sz="4000" b="1" u="sng" dirty="0"/>
              <a:t>Psalm 119:105</a:t>
            </a:r>
            <a:endParaRPr lang="en-US" sz="4000" u="sng" dirty="0"/>
          </a:p>
          <a:p>
            <a:pPr algn="ctr"/>
            <a:r>
              <a:rPr lang="en-US" sz="4000" dirty="0"/>
              <a:t>“Your word is a lamp to my feet And a light to my path.”</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785652"/>
          </a:xfrm>
          <a:prstGeom prst="rect">
            <a:avLst/>
          </a:prstGeom>
        </p:spPr>
        <p:txBody>
          <a:bodyPr wrap="square">
            <a:spAutoFit/>
          </a:bodyPr>
          <a:lstStyle/>
          <a:p>
            <a:pPr algn="ctr"/>
            <a:r>
              <a:rPr lang="en-US" sz="4000" u="sng" dirty="0"/>
              <a:t> </a:t>
            </a:r>
            <a:r>
              <a:rPr lang="en-US" sz="4000" b="1" u="sng" dirty="0"/>
              <a:t>Proverbs 29:2</a:t>
            </a:r>
            <a:endParaRPr lang="en-US" sz="4000" u="sng" dirty="0"/>
          </a:p>
          <a:p>
            <a:pPr algn="ctr"/>
            <a:r>
              <a:rPr lang="en-US" sz="4000" dirty="0"/>
              <a:t>“When the righteous are in authority, the people rejoice; But when a wicked man rules, the people groan.”</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4714458"/>
          </a:xfrm>
          <a:prstGeom prst="rect">
            <a:avLst/>
          </a:prstGeom>
        </p:spPr>
        <p:txBody>
          <a:bodyPr wrap="square">
            <a:spAutoFit/>
          </a:bodyPr>
          <a:lstStyle/>
          <a:p>
            <a:pPr algn="ctr"/>
            <a:r>
              <a:rPr lang="en-US" sz="4000" dirty="0"/>
              <a:t> </a:t>
            </a:r>
            <a:r>
              <a:rPr lang="en-US" sz="4000" b="1" dirty="0"/>
              <a:t>How should we Respond if the Foundations are Destroyed?</a:t>
            </a:r>
            <a:endParaRPr lang="en-US" sz="4000" dirty="0"/>
          </a:p>
          <a:p>
            <a:pPr algn="ctr"/>
            <a:r>
              <a:rPr lang="en-US" sz="4000" b="1" dirty="0"/>
              <a:t> </a:t>
            </a:r>
            <a:endParaRPr lang="en-US" sz="4000" dirty="0"/>
          </a:p>
          <a:p>
            <a:pPr algn="ctr"/>
            <a:endParaRPr lang="en-US" sz="4000"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dirty="0"/>
              <a:t> </a:t>
            </a:r>
          </a:p>
          <a:p>
            <a:pPr lvl="0" algn="ctr">
              <a:defRPr/>
            </a:pPr>
            <a:endParaRPr lang="en-US" sz="4000" dirty="0">
              <a:solidFill>
                <a:prstClr val="black"/>
              </a:solidFill>
              <a:latin typeface="Calibri"/>
            </a:endParaRPr>
          </a:p>
          <a:p>
            <a:pPr lvl="0" algn="ctr">
              <a:defRPr/>
            </a:pPr>
            <a:r>
              <a:rPr lang="en-US" sz="4000" dirty="0">
                <a:solidFill>
                  <a:prstClr val="black"/>
                </a:solidFill>
                <a:latin typeface="Calibri"/>
              </a:rPr>
              <a:t> </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r>
              <a:rPr lang="en-US" sz="4000" dirty="0">
                <a:solidFill>
                  <a:prstClr val="black"/>
                </a:solidFill>
                <a:latin typeface="Calibri"/>
              </a:rPr>
              <a:t> </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308324"/>
          </a:xfrm>
          <a:prstGeom prst="rect">
            <a:avLst/>
          </a:prstGeom>
        </p:spPr>
        <p:txBody>
          <a:bodyPr wrap="square">
            <a:spAutoFit/>
          </a:bodyPr>
          <a:lstStyle/>
          <a:p>
            <a:pPr algn="ctr"/>
            <a:r>
              <a:rPr lang="en-US" sz="3600" b="1" dirty="0"/>
              <a:t>1. Turn to God</a:t>
            </a:r>
            <a:endParaRPr lang="en-US" sz="3600" dirty="0"/>
          </a:p>
          <a:p>
            <a:pPr algn="ctr"/>
            <a:r>
              <a:rPr lang="en-US" sz="3600" dirty="0"/>
              <a:t> </a:t>
            </a:r>
          </a:p>
          <a:p>
            <a:pPr algn="ctr"/>
            <a:r>
              <a:rPr lang="en-US" sz="3600" dirty="0"/>
              <a:t> </a:t>
            </a:r>
          </a:p>
          <a:p>
            <a:pPr algn="ct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0556736"/>
          </a:xfrm>
          <a:prstGeom prst="rect">
            <a:avLst/>
          </a:prstGeom>
        </p:spPr>
        <p:txBody>
          <a:bodyPr wrap="square">
            <a:spAutoFit/>
          </a:bodyPr>
          <a:lstStyle/>
          <a:p>
            <a:pPr algn="ctr"/>
            <a:r>
              <a:rPr lang="en-US" sz="4000" b="1" u="sng" dirty="0"/>
              <a:t>Psalm 11:1</a:t>
            </a:r>
            <a:endParaRPr lang="en-US" sz="4000" u="sng" dirty="0"/>
          </a:p>
          <a:p>
            <a:pPr algn="ctr"/>
            <a:r>
              <a:rPr lang="en-US" sz="4000" dirty="0"/>
              <a:t>In the LORD I put my trust…</a:t>
            </a:r>
          </a:p>
          <a:p>
            <a:pPr algn="ctr"/>
            <a:r>
              <a:rPr lang="en-US" sz="4000" dirty="0"/>
              <a:t> </a:t>
            </a:r>
          </a:p>
          <a:p>
            <a:pPr algn="ctr"/>
            <a:r>
              <a:rPr lang="en-US" sz="4000" dirty="0"/>
              <a:t> </a:t>
            </a:r>
          </a:p>
          <a:p>
            <a:pPr algn="ctr"/>
            <a:endParaRPr lang="en-US" sz="4000" b="1" dirty="0"/>
          </a:p>
          <a:p>
            <a:pPr algn="ctr"/>
            <a:endParaRPr lang="en-US" sz="4000" b="1" dirty="0"/>
          </a:p>
          <a:p>
            <a:pPr algn="ctr"/>
            <a:r>
              <a:rPr lang="en-US" sz="4000" dirty="0"/>
              <a:t> </a:t>
            </a:r>
          </a:p>
          <a:p>
            <a:pPr algn="ctr"/>
            <a:r>
              <a:rPr lang="en-US" sz="4000" dirty="0"/>
              <a:t> </a:t>
            </a:r>
          </a:p>
          <a:p>
            <a:pPr algn="ctr"/>
            <a:endParaRPr lang="en-US" sz="4000" b="1" dirty="0"/>
          </a:p>
          <a:p>
            <a:pPr algn="ctr"/>
            <a:endParaRPr lang="en-US" sz="4000" b="1" dirty="0"/>
          </a:p>
          <a:p>
            <a:pPr algn="ctr"/>
            <a:r>
              <a:rPr lang="en-US" sz="4000" b="1" dirty="0"/>
              <a:t> </a:t>
            </a:r>
          </a:p>
          <a:p>
            <a:pPr algn="ctr"/>
            <a:r>
              <a:rPr lang="en-US" sz="4000" b="1" dirty="0"/>
              <a:t> </a:t>
            </a:r>
            <a:endParaRPr lang="en-US" sz="4000"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6863417"/>
          </a:xfrm>
          <a:prstGeom prst="rect">
            <a:avLst/>
          </a:prstGeom>
        </p:spPr>
        <p:txBody>
          <a:bodyPr wrap="square">
            <a:spAutoFit/>
          </a:bodyPr>
          <a:lstStyle/>
          <a:p>
            <a:pPr algn="ctr"/>
            <a:r>
              <a:rPr lang="en-US" sz="4000" b="1" dirty="0"/>
              <a:t>2. Don’t Run</a:t>
            </a:r>
            <a:endParaRPr lang="en-US" sz="4000" dirty="0"/>
          </a:p>
          <a:p>
            <a:pPr algn="ctr"/>
            <a:r>
              <a:rPr lang="en-US" sz="4000" dirty="0"/>
              <a:t> </a:t>
            </a:r>
          </a:p>
          <a:p>
            <a:pPr algn="ctr"/>
            <a:r>
              <a:rPr lang="en-US" sz="4000" dirty="0"/>
              <a:t> </a:t>
            </a:r>
          </a:p>
          <a:p>
            <a:pPr algn="ctr"/>
            <a:endParaRPr lang="en-US" sz="4000" b="1" dirty="0"/>
          </a:p>
          <a:p>
            <a:pPr algn="ctr"/>
            <a:endParaRPr lang="en-US" sz="4000" b="1" dirty="0"/>
          </a:p>
          <a:p>
            <a:pPr algn="ctr"/>
            <a:endParaRPr lang="en-US" sz="4000" b="1" dirty="0"/>
          </a:p>
          <a:p>
            <a:pPr algn="ctr"/>
            <a:r>
              <a:rPr lang="en-US" sz="4000" dirty="0"/>
              <a:t> </a:t>
            </a:r>
          </a:p>
          <a:p>
            <a:pPr algn="ctr"/>
            <a:endParaRPr lang="en-US" sz="4000" b="1" dirty="0"/>
          </a:p>
          <a:p>
            <a:pPr algn="ctr"/>
            <a:endParaRPr lang="en-US" sz="4000" b="1" dirty="0"/>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8915400" cy="3785652"/>
          </a:xfrm>
          <a:prstGeom prst="rect">
            <a:avLst/>
          </a:prstGeom>
        </p:spPr>
        <p:txBody>
          <a:bodyPr wrap="square">
            <a:spAutoFit/>
          </a:bodyPr>
          <a:lstStyle/>
          <a:p>
            <a:pPr algn="ctr"/>
            <a:r>
              <a:rPr lang="en-US" sz="4000" b="1" u="sng" dirty="0"/>
              <a:t>Psalm 11:1</a:t>
            </a:r>
            <a:endParaRPr lang="en-US" sz="4000" u="sng" dirty="0"/>
          </a:p>
          <a:p>
            <a:pPr algn="ctr"/>
            <a:r>
              <a:rPr lang="en-US" sz="4000" dirty="0"/>
              <a:t> “How can you say to my soul, ‘Flee as a bird to your mountain’” </a:t>
            </a:r>
          </a:p>
          <a:p>
            <a:pPr algn="ctr"/>
            <a:r>
              <a:rPr lang="en-US" sz="4000" dirty="0"/>
              <a:t> </a:t>
            </a:r>
          </a:p>
          <a:p>
            <a:pPr algn="ctr"/>
            <a:r>
              <a:rPr lang="en-US" sz="4000" b="1"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2554545"/>
          </a:xfrm>
          <a:prstGeom prst="rect">
            <a:avLst/>
          </a:prstGeom>
        </p:spPr>
        <p:txBody>
          <a:bodyPr wrap="square">
            <a:spAutoFit/>
          </a:bodyPr>
          <a:lstStyle/>
          <a:p>
            <a:pPr algn="ctr"/>
            <a:r>
              <a:rPr lang="en-US" sz="4000" b="1" dirty="0"/>
              <a:t>How does God respond when we Turn to Him?</a:t>
            </a:r>
            <a:endParaRPr lang="en-US" sz="4000" dirty="0"/>
          </a:p>
          <a:p>
            <a:pPr algn="ctr"/>
            <a:r>
              <a:rPr lang="en-US" sz="4000" b="1" dirty="0"/>
              <a:t> </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1.The Lord places us under His Divine Protection</a:t>
            </a:r>
            <a:endParaRPr lang="en-US" sz="4000" dirty="0"/>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431709"/>
          </a:xfrm>
          <a:prstGeom prst="rect">
            <a:avLst/>
          </a:prstGeom>
        </p:spPr>
        <p:txBody>
          <a:bodyPr wrap="square">
            <a:spAutoFit/>
          </a:bodyPr>
          <a:lstStyle/>
          <a:p>
            <a:pPr algn="ctr"/>
            <a:r>
              <a:rPr lang="en-US" sz="3600" b="1" u="sng" dirty="0"/>
              <a:t>2 Corinthians 5:8</a:t>
            </a:r>
            <a:endParaRPr lang="en-US" sz="3600" u="sng" dirty="0"/>
          </a:p>
          <a:p>
            <a:pPr algn="ctr"/>
            <a:r>
              <a:rPr lang="en-US" sz="3600" dirty="0"/>
              <a:t>“We are confident, yes, well pleased rather to be absent from the body and to be present with the Lord.”</a:t>
            </a:r>
          </a:p>
          <a:p>
            <a:pPr algn="ctr"/>
            <a:r>
              <a:rPr lang="en-US" sz="3600" dirty="0"/>
              <a:t> </a:t>
            </a:r>
          </a:p>
          <a:p>
            <a:pPr algn="ctr"/>
            <a:endParaRPr lang="en-US" sz="3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2. God is Available</a:t>
            </a:r>
            <a:r>
              <a:rPr lang="en-US" sz="4000" dirty="0"/>
              <a:t> </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170099"/>
          </a:xfrm>
          <a:prstGeom prst="rect">
            <a:avLst/>
          </a:prstGeom>
        </p:spPr>
        <p:txBody>
          <a:bodyPr wrap="square">
            <a:spAutoFit/>
          </a:bodyPr>
          <a:lstStyle/>
          <a:p>
            <a:pPr algn="ctr"/>
            <a:r>
              <a:rPr lang="en-US" sz="4000" b="1" u="sng" dirty="0"/>
              <a:t>Psalm 11:4</a:t>
            </a:r>
            <a:endParaRPr lang="en-US" sz="4000" u="sng" dirty="0"/>
          </a:p>
          <a:p>
            <a:pPr algn="ctr"/>
            <a:r>
              <a:rPr lang="en-US" sz="4000" dirty="0"/>
              <a:t>“The Lord is in His holy temple; the Lord’s throne is in Heaven” </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9387185"/>
          </a:xfrm>
          <a:prstGeom prst="rect">
            <a:avLst/>
          </a:prstGeom>
        </p:spPr>
        <p:txBody>
          <a:bodyPr wrap="square">
            <a:spAutoFit/>
          </a:bodyPr>
          <a:lstStyle/>
          <a:p>
            <a:pPr algn="ctr"/>
            <a:r>
              <a:rPr lang="en-US" sz="4000" b="1" u="sng" dirty="0"/>
              <a:t>Psalm 11:5</a:t>
            </a:r>
            <a:endParaRPr lang="en-US" sz="4000" u="sng" dirty="0"/>
          </a:p>
          <a:p>
            <a:pPr algn="ctr"/>
            <a:r>
              <a:rPr lang="en-US" sz="4000" dirty="0"/>
              <a:t>“The LORD tests the righteous, But the wicked and the one who loves violence His soul hates</a:t>
            </a:r>
          </a:p>
          <a:p>
            <a:pPr algn="ctr"/>
            <a:r>
              <a:rPr lang="en-US" sz="4000" b="1" dirty="0"/>
              <a:t> </a:t>
            </a:r>
            <a:endParaRPr lang="en-US" sz="4000" dirty="0"/>
          </a:p>
          <a:p>
            <a:pPr algn="ctr"/>
            <a:r>
              <a:rPr lang="en-US" sz="4000" dirty="0"/>
              <a:t> </a:t>
            </a:r>
          </a:p>
          <a:p>
            <a:pPr algn="ctr"/>
            <a:r>
              <a:rPr lang="en-US" sz="4000" dirty="0"/>
              <a:t> </a:t>
            </a:r>
          </a:p>
          <a:p>
            <a:pPr algn="ctr"/>
            <a:r>
              <a:rPr lang="en-US" sz="4000" dirty="0"/>
              <a:t> </a:t>
            </a:r>
          </a:p>
          <a:p>
            <a:pPr algn="ctr"/>
            <a:r>
              <a:rPr lang="en-US" sz="4400" dirty="0"/>
              <a:t> </a:t>
            </a:r>
          </a:p>
          <a:p>
            <a:pPr algn="ctr"/>
            <a:r>
              <a:rPr lang="en-US" sz="4000" dirty="0"/>
              <a:t> </a:t>
            </a:r>
          </a:p>
          <a:p>
            <a:pPr algn="ctr"/>
            <a:r>
              <a:rPr lang="en-US" sz="4000" dirty="0"/>
              <a:t> </a:t>
            </a:r>
          </a:p>
          <a:p>
            <a:pPr algn="ctr"/>
            <a:r>
              <a:rPr lang="en-US" sz="4000" dirty="0"/>
              <a:t> </a:t>
            </a:r>
          </a:p>
          <a:p>
            <a:pPr algn="ctr"/>
            <a:endParaRPr lang="en-US" sz="4000" b="1"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Psalm 11:6</a:t>
            </a:r>
            <a:endParaRPr lang="en-US" sz="4000" u="sng" dirty="0"/>
          </a:p>
          <a:p>
            <a:pPr algn="ctr"/>
            <a:r>
              <a:rPr lang="en-US" sz="4000" dirty="0"/>
              <a:t>“Upon the wicked He will rain coals; Fire and brimstone and a burning wind Shall be the portion of their cup.”</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dirty="0"/>
              <a:t> </a:t>
            </a:r>
            <a:r>
              <a:rPr lang="en-US" sz="4000" b="1" dirty="0"/>
              <a:t>What Attitude should God’s people have?</a:t>
            </a:r>
            <a:endParaRPr lang="en-US" sz="4000" dirty="0"/>
          </a:p>
          <a:p>
            <a:pPr algn="ctr"/>
            <a:r>
              <a:rPr lang="en-US" sz="4000" b="1" dirty="0"/>
              <a:t> </a:t>
            </a:r>
            <a:endParaRPr lang="en-US" sz="4000" dirty="0"/>
          </a:p>
          <a:p>
            <a:pPr algn="ctr"/>
            <a:r>
              <a:rPr lang="en-US" sz="4000" dirty="0"/>
              <a:t>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160746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831271"/>
          </a:xfrm>
          <a:prstGeom prst="rect">
            <a:avLst/>
          </a:prstGeom>
        </p:spPr>
        <p:txBody>
          <a:bodyPr wrap="square">
            <a:spAutoFit/>
          </a:bodyPr>
          <a:lstStyle/>
          <a:p>
            <a:pPr algn="ctr"/>
            <a:r>
              <a:rPr lang="en-US" sz="3600" b="1" dirty="0"/>
              <a:t>1. We must Trust the Lord</a:t>
            </a:r>
            <a:endParaRPr lang="en-US" sz="3600" dirty="0"/>
          </a:p>
          <a:p>
            <a:pPr algn="ctr"/>
            <a:r>
              <a:rPr lang="en-US" sz="36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3287207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Psalm 18:28-30</a:t>
            </a:r>
            <a:endParaRPr lang="en-US" sz="4000" u="sng" dirty="0"/>
          </a:p>
          <a:p>
            <a:pPr algn="ctr"/>
            <a:r>
              <a:rPr lang="en-US" sz="4000" dirty="0"/>
              <a:t>28 For You will light my lamp; The LORD my God will enlighten my darkness. 29 For by You I can run against a troop, By my God I can leap over a wall. 30 As for God, His way is perfect; The word of the LORD is proven; He is a shield to all who trust in Him.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803133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dirty="0"/>
              <a:t> </a:t>
            </a:r>
            <a:r>
              <a:rPr lang="en-US" sz="4000" b="1" u="sng" dirty="0"/>
              <a:t>Psalm 91:1-11</a:t>
            </a:r>
            <a:endParaRPr lang="en-US" sz="4000" u="sng" dirty="0"/>
          </a:p>
          <a:p>
            <a:pPr algn="ctr"/>
            <a:r>
              <a:rPr lang="en-US" sz="4000" dirty="0"/>
              <a:t>1 He who dwells in the secret place of the Most High Shall abide under the shadow of the Almighty. 2 I will say of the LORD, "He is my refuge and my fortress; My God, in Him I will trust." 3 Surely He shall deliver you from the snare of the fowler And from the perilous pestilence.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254075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30480"/>
            <a:ext cx="8686800" cy="3046988"/>
          </a:xfrm>
          <a:prstGeom prst="rect">
            <a:avLst/>
          </a:prstGeom>
          <a:noFill/>
        </p:spPr>
        <p:txBody>
          <a:bodyPr wrap="square" rtlCol="0">
            <a:spAutoFit/>
          </a:bodyPr>
          <a:lstStyle/>
          <a:p>
            <a:pPr algn="ctr"/>
            <a:r>
              <a:rPr lang="en-US" sz="3200" b="1" dirty="0"/>
              <a:t>Jesus our Firm Foundation</a:t>
            </a:r>
            <a:endParaRPr lang="en-US" sz="3200" dirty="0"/>
          </a:p>
          <a:p>
            <a:pPr algn="ctr"/>
            <a:r>
              <a:rPr lang="en-US" sz="2800" b="1" dirty="0"/>
              <a:t>by Pastor Fee Soliven</a:t>
            </a:r>
            <a:endParaRPr lang="en-US" sz="2800" dirty="0"/>
          </a:p>
          <a:p>
            <a:pPr algn="ctr"/>
            <a:r>
              <a:rPr lang="en-US" sz="3200" b="1" dirty="0"/>
              <a:t>Psalm 11:1-7</a:t>
            </a:r>
            <a:endParaRPr lang="en-US" sz="3200" dirty="0"/>
          </a:p>
          <a:p>
            <a:pPr algn="ctr"/>
            <a:r>
              <a:rPr lang="en-US" sz="3200" b="1" dirty="0"/>
              <a:t>Wednesday Evening</a:t>
            </a:r>
            <a:endParaRPr lang="en-US" sz="3200" dirty="0"/>
          </a:p>
          <a:p>
            <a:pPr algn="ctr"/>
            <a:r>
              <a:rPr lang="en-US" sz="3200" b="1" dirty="0"/>
              <a:t>July 7, 2019</a:t>
            </a:r>
            <a:endParaRPr lang="en-US" sz="3200" dirty="0"/>
          </a:p>
          <a:p>
            <a:pPr algn="ctr"/>
            <a:endParaRPr lang="en-US" sz="3200" b="1" dirty="0"/>
          </a:p>
        </p:txBody>
      </p:sp>
      <p:pic>
        <p:nvPicPr>
          <p:cNvPr id="4" name="Picture 3" descr="A rocky mountain&#10;&#10;Description automatically generated">
            <a:extLst>
              <a:ext uri="{FF2B5EF4-FFF2-40B4-BE49-F238E27FC236}">
                <a16:creationId xmlns:a16="http://schemas.microsoft.com/office/drawing/2014/main" id="{BE20427B-C13A-4CF9-9DFA-04BCBE75DE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2438399"/>
            <a:ext cx="9144000" cy="4429957"/>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8049087" y="6047171"/>
            <a:ext cx="1094913" cy="82118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4 He shall cover you with His feathers, And under His wings you shall take refuge; His truth shall be your shield and buckler. 5 You shall not be afraid of the terror by night, Nor of the arrow that flies by day, 6 Nor of the pestilence that walks in darkness, Nor of the destruction that lays waste at noonday.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060520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93702"/>
          </a:xfrm>
          <a:prstGeom prst="rect">
            <a:avLst/>
          </a:prstGeom>
        </p:spPr>
        <p:txBody>
          <a:bodyPr wrap="square">
            <a:spAutoFit/>
          </a:bodyPr>
          <a:lstStyle/>
          <a:p>
            <a:pPr algn="ctr"/>
            <a:r>
              <a:rPr lang="en-US" sz="3600" dirty="0"/>
              <a:t> 7 A thousand may fall at your side, And ten thousand at your right hand; But it shall not come near you. 8 Only with your eyes shall you look, And see the reward of the wicked. 9 Because you have made the LORD, who is my refuge, Even the Most High, your dwelling place, </a:t>
            </a:r>
          </a:p>
          <a:p>
            <a:pPr algn="ctr"/>
            <a:r>
              <a:rPr lang="en-US" sz="36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949112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94524"/>
          </a:xfrm>
          <a:prstGeom prst="rect">
            <a:avLst/>
          </a:prstGeom>
        </p:spPr>
        <p:txBody>
          <a:bodyPr wrap="square">
            <a:spAutoFit/>
          </a:bodyPr>
          <a:lstStyle/>
          <a:p>
            <a:pPr algn="ctr"/>
            <a:r>
              <a:rPr lang="en-US" sz="4000" dirty="0"/>
              <a:t>10 No evil shall befall you, Nor shall any plague come near your dwelling; 11 For He shall give His angels charge over you, To keep you in all your ways.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b="1" dirty="0"/>
              <a:t>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192979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8620482"/>
          </a:xfrm>
          <a:prstGeom prst="rect">
            <a:avLst/>
          </a:prstGeom>
        </p:spPr>
        <p:txBody>
          <a:bodyPr wrap="square">
            <a:spAutoFit/>
          </a:bodyPr>
          <a:lstStyle/>
          <a:p>
            <a:pPr algn="ctr"/>
            <a:r>
              <a:rPr lang="en-US" sz="4000" b="1" dirty="0"/>
              <a:t>2. We must ask God for Cleansing</a:t>
            </a:r>
            <a:endParaRPr lang="en-US" sz="4000" dirty="0"/>
          </a:p>
          <a:p>
            <a:pPr algn="ctr"/>
            <a:r>
              <a:rPr lang="en-US" sz="4000" dirty="0"/>
              <a:t> </a:t>
            </a:r>
          </a:p>
          <a:p>
            <a:pPr lvl="0" algn="ctr">
              <a:defRPr/>
            </a:pPr>
            <a:endParaRPr lang="en-US" sz="4000" b="1" dirty="0">
              <a:solidFill>
                <a:srgbClr val="FFFFFF"/>
              </a:solidFill>
            </a:endParaRPr>
          </a:p>
          <a:p>
            <a:pPr lvl="0" algn="ctr">
              <a:defRPr/>
            </a:pPr>
            <a:r>
              <a:rPr lang="en-US" sz="4000" b="1" dirty="0">
                <a:solidFill>
                  <a:srgbClr val="FFFFFF"/>
                </a:solidFill>
              </a:rPr>
              <a:t> </a:t>
            </a:r>
            <a:endParaRPr lang="en-US" sz="4000" dirty="0">
              <a:solidFill>
                <a:srgbClr val="FFFFFF"/>
              </a:solidFill>
            </a:endParaRPr>
          </a:p>
          <a:p>
            <a:pPr lvl="0" algn="ctr">
              <a:defRPr/>
            </a:pPr>
            <a:r>
              <a:rPr lang="en-US" sz="4000" dirty="0">
                <a:solidFill>
                  <a:srgbClr val="FFFFFF"/>
                </a:solidFill>
              </a:rPr>
              <a:t> </a:t>
            </a:r>
          </a:p>
          <a:p>
            <a:pPr lvl="0" algn="ctr">
              <a:defRPr/>
            </a:pPr>
            <a:endParaRPr lang="en-US" sz="4000" dirty="0">
              <a:solidFill>
                <a:srgbClr val="FFFFFF"/>
              </a:solidFill>
            </a:endParaRPr>
          </a:p>
          <a:p>
            <a:pPr lvl="0" algn="ctr">
              <a:defRPr/>
            </a:pPr>
            <a:r>
              <a:rPr lang="en-US" sz="4000" dirty="0">
                <a:solidFill>
                  <a:srgbClr val="FFFFFF"/>
                </a:solidFill>
              </a:rPr>
              <a:t> </a:t>
            </a:r>
          </a:p>
          <a:p>
            <a:pPr algn="ctr"/>
            <a:r>
              <a:rPr lang="en-US" sz="4000" dirty="0"/>
              <a:t> </a:t>
            </a:r>
          </a:p>
          <a:p>
            <a:pPr lvl="0" algn="ctr">
              <a:defRPr/>
            </a:pPr>
            <a:endParaRPr lang="en-US" sz="4400" dirty="0">
              <a:solidFill>
                <a:srgbClr val="FFFFFF"/>
              </a:solidFill>
            </a:endParaRPr>
          </a:p>
          <a:p>
            <a:pPr lvl="0" algn="ctr">
              <a:defRPr/>
            </a:pPr>
            <a:r>
              <a:rPr lang="en-US" sz="4400" dirty="0">
                <a:solidFill>
                  <a:srgbClr val="FFFFFF"/>
                </a:solidFill>
              </a:rPr>
              <a:t> </a:t>
            </a:r>
          </a:p>
          <a:p>
            <a:pPr lvl="0" algn="ctr">
              <a:defRPr/>
            </a:pPr>
            <a:endParaRPr lang="en-US" sz="4400" b="1" dirty="0">
              <a:solidFill>
                <a:srgbClr val="FFFFFF"/>
              </a:solidFill>
            </a:endParaRPr>
          </a:p>
          <a:p>
            <a:pPr lvl="0" algn="ctr">
              <a:defRPr/>
            </a:pPr>
            <a:r>
              <a:rPr lang="en-US" sz="4400" b="1" dirty="0">
                <a:solidFill>
                  <a:srgbClr val="FFFFFF"/>
                </a:solidFill>
              </a:rPr>
              <a:t> </a:t>
            </a:r>
            <a:endParaRPr lang="en-US" sz="4400" dirty="0">
              <a:solidFill>
                <a:srgbClr val="FFFFFF"/>
              </a:solidFill>
            </a:endParaRPr>
          </a:p>
          <a:p>
            <a:pPr lvl="0" algn="ctr">
              <a:defRPr/>
            </a:pPr>
            <a:r>
              <a:rPr lang="en-US" sz="4400" dirty="0">
                <a:solidFill>
                  <a:srgbClr val="FFFFFF"/>
                </a:solidFill>
              </a:rPr>
              <a:t> </a:t>
            </a:r>
          </a:p>
          <a:p>
            <a:pPr lvl="0" algn="ctr">
              <a:defRPr/>
            </a:pPr>
            <a:endParaRPr lang="en-US" sz="4400" dirty="0">
              <a:solidFill>
                <a:srgbClr val="FFFFFF"/>
              </a:solidFill>
            </a:endParaRPr>
          </a:p>
          <a:p>
            <a:pPr lvl="0" algn="ctr">
              <a:defRPr/>
            </a:pPr>
            <a:r>
              <a:rPr lang="en-US" sz="4400" dirty="0">
                <a:solidFill>
                  <a:srgbClr val="FFFFFF"/>
                </a:solidFill>
              </a:rPr>
              <a:t> </a:t>
            </a:r>
          </a:p>
          <a:p>
            <a:pPr lvl="0" algn="ctr">
              <a:defRPr/>
            </a:pPr>
            <a:r>
              <a:rPr lang="en-US" sz="4400" b="1" dirty="0">
                <a:solidFill>
                  <a:srgbClr val="FFFFFF"/>
                </a:solidFill>
              </a:rPr>
              <a:t> </a:t>
            </a:r>
            <a:endParaRPr lang="en-US" sz="4400" dirty="0">
              <a:solidFill>
                <a:srgbClr val="FFFFFF"/>
              </a:solidFill>
            </a:endParaRPr>
          </a:p>
          <a:p>
            <a:pPr lvl="0" algn="ctr">
              <a:defRPr/>
            </a:pPr>
            <a:r>
              <a:rPr lang="en-US" sz="4400" dirty="0">
                <a:solidFill>
                  <a:srgbClr val="FFFFFF"/>
                </a:solidFill>
              </a:rPr>
              <a:t> </a:t>
            </a:r>
          </a:p>
          <a:p>
            <a:pPr lvl="0" algn="ctr">
              <a:defRPr/>
            </a:pPr>
            <a:endParaRPr lang="en-US" sz="4400" dirty="0">
              <a:solidFill>
                <a:srgbClr val="FFFFFF"/>
              </a:solidFill>
            </a:endParaRPr>
          </a:p>
          <a:p>
            <a:pPr lvl="0" algn="ctr">
              <a:defRPr/>
            </a:pPr>
            <a:r>
              <a:rPr lang="en-US" sz="4400" dirty="0">
                <a:solidFill>
                  <a:srgbClr val="FFFFFF"/>
                </a:solidFill>
              </a:rPr>
              <a:t> </a:t>
            </a:r>
          </a:p>
          <a:p>
            <a:pPr lvl="0" algn="ctr">
              <a:defRPr/>
            </a:pPr>
            <a:r>
              <a:rPr lang="en-US" sz="4000" dirty="0">
                <a:solidFill>
                  <a:srgbClr val="FFFFFF"/>
                </a:solidFill>
              </a:rPr>
              <a:t> </a:t>
            </a:r>
          </a:p>
          <a:p>
            <a:pPr lvl="0" algn="ctr">
              <a:defRPr/>
            </a:pPr>
            <a:endParaRPr lang="en-US" sz="4000" dirty="0">
              <a:solidFill>
                <a:srgbClr val="FFFFFF"/>
              </a:solidFill>
            </a:endParaRPr>
          </a:p>
          <a:p>
            <a:pPr lvl="0" algn="ctr">
              <a:defRPr/>
            </a:pPr>
            <a:r>
              <a:rPr lang="en-US" sz="4000" dirty="0">
                <a:solidFill>
                  <a:srgbClr val="FFFFFF"/>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743472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863965"/>
          </a:xfrm>
          <a:prstGeom prst="rect">
            <a:avLst/>
          </a:prstGeom>
        </p:spPr>
        <p:txBody>
          <a:bodyPr wrap="square">
            <a:spAutoFit/>
          </a:bodyPr>
          <a:lstStyle/>
          <a:p>
            <a:pPr algn="ctr"/>
            <a:r>
              <a:rPr lang="en-US" sz="3700" b="1" u="sng" dirty="0"/>
              <a:t>1 John 1:7-10</a:t>
            </a:r>
            <a:endParaRPr lang="en-US" sz="3700" u="sng" dirty="0"/>
          </a:p>
          <a:p>
            <a:pPr algn="ctr"/>
            <a:r>
              <a:rPr lang="en-US" sz="3700" dirty="0"/>
              <a:t>7 But if we walk in the light as He is in the light, we have fellowship with one another, and the blood of Jesus Christ His Son cleanses us from all sin. 8 If we say that we have no sin, we deceive ourselves, and the truth is not in us. 9 If we confess our sins, He is faithful and just to forgive us our sins and to cleanse us from all unrighteousness. 10 If we say that we have not sinned, we make Him a liar, and His word is not in us. </a:t>
            </a:r>
          </a:p>
          <a:p>
            <a:pPr algn="ctr"/>
            <a:r>
              <a:rPr lang="en-US" sz="3700" dirty="0"/>
              <a:t> </a:t>
            </a:r>
          </a:p>
          <a:p>
            <a:pPr algn="ctr"/>
            <a:r>
              <a:rPr lang="en-US" sz="3700" b="1" dirty="0"/>
              <a:t> </a:t>
            </a:r>
            <a:endParaRPr lang="en-US" sz="37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872357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Psalm 66:18</a:t>
            </a:r>
            <a:endParaRPr lang="en-US" sz="4000" u="sng" dirty="0"/>
          </a:p>
          <a:p>
            <a:pPr algn="ctr"/>
            <a:r>
              <a:rPr lang="en-US" sz="4000" dirty="0"/>
              <a:t>“If I regard iniquity in my heart, The Lord will not hear.”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107503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1172289"/>
          </a:xfrm>
          <a:prstGeom prst="rect">
            <a:avLst/>
          </a:prstGeom>
        </p:spPr>
        <p:txBody>
          <a:bodyPr wrap="square">
            <a:spAutoFit/>
          </a:bodyPr>
          <a:lstStyle/>
          <a:p>
            <a:pPr algn="ctr"/>
            <a:r>
              <a:rPr lang="en-US" sz="4000" dirty="0"/>
              <a:t> </a:t>
            </a:r>
            <a:r>
              <a:rPr lang="en-US" sz="4000" b="1" dirty="0"/>
              <a:t>3. We must be Willing to </a:t>
            </a:r>
          </a:p>
          <a:p>
            <a:pPr algn="ctr"/>
            <a:r>
              <a:rPr lang="en-US" sz="4000" b="1" dirty="0"/>
              <a:t>Encourage Others</a:t>
            </a:r>
            <a:endParaRPr lang="en-US" sz="4000" dirty="0"/>
          </a:p>
          <a:p>
            <a:pPr lvl="0" algn="ctr">
              <a:defRPr/>
            </a:pPr>
            <a:r>
              <a:rPr lang="en-US" sz="4000" dirty="0">
                <a:solidFill>
                  <a:srgbClr val="FFFFFF"/>
                </a:solidFill>
              </a:rPr>
              <a:t> </a:t>
            </a:r>
          </a:p>
          <a:p>
            <a:pPr lvl="0" algn="ctr">
              <a:defRPr/>
            </a:pPr>
            <a:endParaRPr lang="en-US" sz="4000" b="1" dirty="0">
              <a:solidFill>
                <a:srgbClr val="FFFFFF"/>
              </a:solidFill>
            </a:endParaRPr>
          </a:p>
          <a:p>
            <a:pPr lvl="0" algn="ctr">
              <a:defRPr/>
            </a:pPr>
            <a:r>
              <a:rPr lang="en-US" sz="4000" b="1" dirty="0">
                <a:solidFill>
                  <a:srgbClr val="FFFFFF"/>
                </a:solidFill>
              </a:rPr>
              <a:t> </a:t>
            </a:r>
            <a:endParaRPr lang="en-US" sz="4000" dirty="0">
              <a:solidFill>
                <a:srgbClr val="FFFFFF"/>
              </a:solidFill>
            </a:endParaRPr>
          </a:p>
          <a:p>
            <a:pPr lvl="0" algn="ctr">
              <a:defRPr/>
            </a:pPr>
            <a:r>
              <a:rPr lang="en-US" sz="4000" dirty="0">
                <a:solidFill>
                  <a:srgbClr val="FFFFFF"/>
                </a:solidFill>
              </a:rPr>
              <a:t> </a:t>
            </a:r>
          </a:p>
          <a:p>
            <a:pPr lvl="0" algn="ctr">
              <a:defRPr/>
            </a:pPr>
            <a:endParaRPr lang="en-US" sz="4000" dirty="0">
              <a:solidFill>
                <a:srgbClr val="FFFFFF"/>
              </a:solidFill>
            </a:endParaRPr>
          </a:p>
          <a:p>
            <a:pPr lvl="0" algn="ctr">
              <a:defRPr/>
            </a:pPr>
            <a:r>
              <a:rPr lang="en-US" sz="4000" dirty="0">
                <a:solidFill>
                  <a:srgbClr val="FFFFFF"/>
                </a:solidFill>
              </a:rPr>
              <a:t> </a:t>
            </a:r>
          </a:p>
          <a:p>
            <a:pPr lvl="0" algn="ctr">
              <a:defRPr/>
            </a:pPr>
            <a:r>
              <a:rPr lang="en-US" sz="4000" dirty="0">
                <a:solidFill>
                  <a:srgbClr val="FFFFFF"/>
                </a:solidFill>
              </a:rPr>
              <a:t> </a:t>
            </a:r>
          </a:p>
          <a:p>
            <a:pPr lvl="0" algn="ctr">
              <a:defRPr/>
            </a:pPr>
            <a:endParaRPr lang="en-US" sz="4000" b="1" dirty="0">
              <a:solidFill>
                <a:srgbClr val="FFFFFF"/>
              </a:solidFill>
            </a:endParaRPr>
          </a:p>
          <a:p>
            <a:pPr lvl="0" algn="ctr">
              <a:defRPr/>
            </a:pPr>
            <a:r>
              <a:rPr lang="en-US" sz="4000" b="1" dirty="0">
                <a:solidFill>
                  <a:srgbClr val="FFFFFF"/>
                </a:solidFill>
              </a:rPr>
              <a:t> </a:t>
            </a:r>
            <a:endParaRPr lang="en-US" sz="4000" dirty="0">
              <a:solidFill>
                <a:srgbClr val="FFFFFF"/>
              </a:solidFill>
            </a:endParaRPr>
          </a:p>
          <a:p>
            <a:pPr lvl="0" algn="ctr">
              <a:defRPr/>
            </a:pPr>
            <a:r>
              <a:rPr lang="en-US" sz="4000" dirty="0">
                <a:solidFill>
                  <a:srgbClr val="FFFFFF"/>
                </a:solidFill>
              </a:rPr>
              <a:t> </a:t>
            </a:r>
          </a:p>
          <a:p>
            <a:pPr lvl="0" algn="ctr">
              <a:defRPr/>
            </a:pPr>
            <a:endParaRPr lang="en-US" sz="4000" dirty="0">
              <a:solidFill>
                <a:srgbClr val="FFFFFF"/>
              </a:solidFill>
            </a:endParaRPr>
          </a:p>
          <a:p>
            <a:pPr lvl="0" algn="ctr">
              <a:defRPr/>
            </a:pPr>
            <a:r>
              <a:rPr lang="en-US" sz="4000" dirty="0">
                <a:solidFill>
                  <a:srgbClr val="FFFFFF"/>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666811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1 Peter 4:8-11</a:t>
            </a:r>
            <a:endParaRPr lang="en-US" sz="4000" u="sng" dirty="0"/>
          </a:p>
          <a:p>
            <a:pPr algn="ctr"/>
            <a:r>
              <a:rPr lang="en-US" sz="4000" dirty="0"/>
              <a:t>8 And above all things have fervent love for one another, for "love will cover a multitude of sins."  9 Be hospitable to one another without grumbling. 10 As each one has received a gift, minister it to one another, as good stewards of the manifold grace of God.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766466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dirty="0"/>
              <a:t> 11 If anyone speaks, let him speak as the oracles of God. If anyone ministers, let him do it as with the ability which God supplies, that in all things God may be glorified through Jesus Christ, to whom belong the glory and the dominion forever and ever. Amen.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025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4. We must Pray for Revival</a:t>
            </a:r>
            <a:endParaRPr lang="en-US" sz="4000" dirty="0"/>
          </a:p>
          <a:p>
            <a:pPr lvl="0" algn="ctr">
              <a:defRPr/>
            </a:pPr>
            <a:r>
              <a:rPr lang="en-US" sz="4000" b="1" dirty="0">
                <a:solidFill>
                  <a:srgbClr val="FFFFFF"/>
                </a:solidFill>
              </a:rPr>
              <a:t> </a:t>
            </a:r>
            <a:endParaRPr lang="en-US" sz="4000" dirty="0">
              <a:solidFill>
                <a:srgbClr val="FFFFFF"/>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724439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Psalm 11:1-7</a:t>
            </a:r>
            <a:endParaRPr lang="en-US" sz="4000" u="sng" dirty="0"/>
          </a:p>
          <a:p>
            <a:pPr algn="ctr"/>
            <a:r>
              <a:rPr lang="en-US" sz="4000" dirty="0"/>
              <a:t>1 In the LORD I put my trust; How can you say to my soul, "Flee as a bird to your mountain"? 2 For look! The wicked bend their bow, They make ready their arrow on the string, That they may shoot secretly at the upright in heart. 3 If the foundations are destroyed, What can the righteous do? </a:t>
            </a:r>
          </a:p>
          <a:p>
            <a:pPr algn="ct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2 Chronicles 7:14</a:t>
            </a:r>
            <a:r>
              <a:rPr lang="en-US" sz="4000" u="sng" dirty="0"/>
              <a:t> </a:t>
            </a:r>
          </a:p>
          <a:p>
            <a:pPr algn="ctr"/>
            <a:r>
              <a:rPr lang="en-US" sz="4000" dirty="0"/>
              <a:t>“If my people who are called by my name humble themselves, and pray and seek my face and turn from their wicked ways, then I will hear from heaven and will forgive their sin and heal their land.”</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878444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Habakkuk 3:2 </a:t>
            </a:r>
            <a:endParaRPr lang="en-US" sz="4000" u="sng" dirty="0"/>
          </a:p>
          <a:p>
            <a:pPr algn="ctr"/>
            <a:r>
              <a:rPr lang="en-US" sz="4000" dirty="0"/>
              <a:t>“In the midst of the years revive it; in the midst of the years make it known; in wrath remember mercy.”</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152631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Psalm 51:10 </a:t>
            </a:r>
            <a:endParaRPr lang="en-US" sz="4000" u="sng" dirty="0"/>
          </a:p>
          <a:p>
            <a:pPr algn="ctr"/>
            <a:r>
              <a:rPr lang="en-US" sz="4000" dirty="0"/>
              <a:t>“Create in me a clean heart, O God; and renew a right spirit within me.”</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185751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Acts 3:19-20 </a:t>
            </a:r>
            <a:endParaRPr lang="en-US" sz="4000" u="sng" dirty="0"/>
          </a:p>
          <a:p>
            <a:pPr algn="ctr"/>
            <a:r>
              <a:rPr lang="en-US" sz="4000" dirty="0"/>
              <a:t>“Repent therefore, and turn back, that your sins may be blotted out, that times of refreshing may come from the presence of the Lord, and that he may send the Christ appointed for you, Jesus.”</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814856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1. When the foundations begin to crumble, whether personally or nationally, do you turn to God and His Word?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833033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2. What effect would it have on your emotions, thoughts, and reactions if this became your first choice?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528562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3. As our society abandons its former foundation, will you commit to interceding for our nation and asking God to revive His church? </a:t>
            </a:r>
            <a:r>
              <a:rPr lang="en-US" sz="4000" b="1" dirty="0">
                <a:solidFill>
                  <a:srgbClr val="FFFFFF"/>
                </a:solidFill>
              </a:rPr>
              <a:t> </a:t>
            </a:r>
            <a:endParaRPr lang="en-US" sz="4000" dirty="0">
              <a:solidFill>
                <a:srgbClr val="FFFFFF"/>
              </a:solidFill>
            </a:endParaRPr>
          </a:p>
          <a:p>
            <a:pPr lvl="0" algn="ctr">
              <a:defRPr/>
            </a:pPr>
            <a:r>
              <a:rPr lang="en-US" sz="4000" b="1" dirty="0">
                <a:solidFill>
                  <a:srgbClr val="FFFFFF"/>
                </a:solidFill>
              </a:rPr>
              <a:t> </a:t>
            </a:r>
            <a:endParaRPr lang="en-US" sz="4000" dirty="0">
              <a:solidFill>
                <a:srgbClr val="FFFFFF"/>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503605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676299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 </a:t>
            </a:r>
            <a:r>
              <a:rPr lang="en-US" sz="4000" dirty="0"/>
              <a:t> 4 The LORD is in His holy temple, The LORD's throne is in heaven; His eyes behold, His eyelids test the sons of men. 5 The LORD tests the righteous, But the wicked and the one who loves violence His soul hates. 6 Upon the wicked He will rain coals; Fire and brimstone and a burning wind Shall be the portion of their cup. 7 For the LORD is righteous, He loves righteousness; His countenance beholds the upright.</a:t>
            </a:r>
          </a:p>
          <a:p>
            <a:pPr algn="ctr"/>
            <a:r>
              <a:rPr lang="en-US" sz="4000" b="1" dirty="0"/>
              <a:t> </a:t>
            </a:r>
            <a:endParaRPr lang="en-US" sz="4000" dirty="0"/>
          </a:p>
          <a:p>
            <a:pPr algn="ctr"/>
            <a:r>
              <a:rPr lang="en-US" sz="4000" dirty="0"/>
              <a:t> </a:t>
            </a:r>
          </a:p>
          <a:p>
            <a:pPr algn="ctr"/>
            <a:r>
              <a:rPr lang="en-US" sz="4000" dirty="0"/>
              <a:t> </a:t>
            </a:r>
          </a:p>
          <a:p>
            <a:pPr lvl="0" algn="ctr" fontAlgn="base">
              <a:spcBef>
                <a:spcPct val="0"/>
              </a:spcBef>
              <a:spcAft>
                <a:spcPct val="0"/>
              </a:spcAf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148698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936"/>
            <a:ext cx="8915400" cy="1938992"/>
          </a:xfrm>
          <a:prstGeom prst="rect">
            <a:avLst/>
          </a:prstGeom>
        </p:spPr>
        <p:txBody>
          <a:bodyPr wrap="square">
            <a:spAutoFit/>
          </a:bodyPr>
          <a:lstStyle/>
          <a:p>
            <a:pPr algn="ctr"/>
            <a:r>
              <a:rPr lang="en-US" sz="4000" dirty="0"/>
              <a:t> </a:t>
            </a:r>
            <a:r>
              <a:rPr lang="en-US" sz="4000" b="1" dirty="0"/>
              <a:t>God’s Word is a Stabilizer in </a:t>
            </a:r>
          </a:p>
          <a:p>
            <a:pPr algn="ctr"/>
            <a:r>
              <a:rPr lang="en-US" sz="4000" b="1" dirty="0"/>
              <a:t>Our Lives</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5016758"/>
          </a:xfrm>
          <a:prstGeom prst="rect">
            <a:avLst/>
          </a:prstGeom>
        </p:spPr>
        <p:txBody>
          <a:bodyPr wrap="square">
            <a:spAutoFit/>
          </a:bodyPr>
          <a:lstStyle/>
          <a:p>
            <a:pPr algn="ctr"/>
            <a:r>
              <a:rPr lang="en-US" sz="4000" b="1" u="sng" dirty="0"/>
              <a:t>2 Timothy 2:15-16</a:t>
            </a:r>
          </a:p>
          <a:p>
            <a:pPr algn="ctr"/>
            <a:r>
              <a:rPr lang="en-US" sz="4000" dirty="0"/>
              <a:t>15 Be diligent to present yourself approved to God, a worker who does not need to be ashamed, rightly dividing the word of truth. 16 But shun profane and idle babblings, for they will increase to more ungodliness.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3170099"/>
          </a:xfrm>
          <a:prstGeom prst="rect">
            <a:avLst/>
          </a:prstGeom>
        </p:spPr>
        <p:txBody>
          <a:bodyPr wrap="square">
            <a:spAutoFit/>
          </a:bodyPr>
          <a:lstStyle/>
          <a:p>
            <a:pPr algn="ctr"/>
            <a:r>
              <a:rPr lang="en-US" sz="4000" dirty="0"/>
              <a:t> </a:t>
            </a:r>
            <a:r>
              <a:rPr lang="en-US" sz="4000" b="1" dirty="0"/>
              <a:t>David was familiar with difficult situations, and through them all, he learned to “Trust the Lord”</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785652"/>
          </a:xfrm>
          <a:prstGeom prst="rect">
            <a:avLst/>
          </a:prstGeom>
        </p:spPr>
        <p:txBody>
          <a:bodyPr wrap="square">
            <a:spAutoFit/>
          </a:bodyPr>
          <a:lstStyle/>
          <a:p>
            <a:pPr algn="ctr"/>
            <a:r>
              <a:rPr lang="en-US" sz="4000" u="sng" dirty="0"/>
              <a:t> </a:t>
            </a:r>
            <a:r>
              <a:rPr lang="en-US" sz="4000" b="1" u="sng" dirty="0"/>
              <a:t>Psalm 11:3</a:t>
            </a:r>
            <a:endParaRPr lang="en-US" sz="4000" u="sng" dirty="0"/>
          </a:p>
          <a:p>
            <a:pPr algn="ctr"/>
            <a:r>
              <a:rPr lang="en-US" sz="4000" dirty="0"/>
              <a:t>If the foundations are destroyed, What can the righteous do? </a:t>
            </a:r>
          </a:p>
          <a:p>
            <a:pPr algn="ctr"/>
            <a:r>
              <a:rPr lang="en-US" sz="4000" dirty="0"/>
              <a:t> </a:t>
            </a:r>
          </a:p>
          <a:p>
            <a:pPr algn="ctr"/>
            <a:r>
              <a:rPr lang="en-US" sz="4000" b="1" dirty="0"/>
              <a:t> </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20475</TotalTime>
  <Words>939</Words>
  <Application>Microsoft Office PowerPoint</Application>
  <PresentationFormat>On-screen Show (4:3)</PresentationFormat>
  <Paragraphs>236</Paragraphs>
  <Slides>47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47</vt:i4>
      </vt:variant>
    </vt:vector>
  </HeadingPairs>
  <TitlesOfParts>
    <vt:vector size="51"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1268</cp:revision>
  <dcterms:created xsi:type="dcterms:W3CDTF">2013-06-05T21:04:28Z</dcterms:created>
  <dcterms:modified xsi:type="dcterms:W3CDTF">2019-07-07T23:21:17Z</dcterms:modified>
</cp:coreProperties>
</file>