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8"/>
  </p:notesMasterIdLst>
  <p:sldIdLst>
    <p:sldId id="1333" r:id="rId2"/>
    <p:sldId id="698" r:id="rId3"/>
    <p:sldId id="258" r:id="rId4"/>
    <p:sldId id="790" r:id="rId5"/>
    <p:sldId id="1074" r:id="rId6"/>
    <p:sldId id="259" r:id="rId7"/>
    <p:sldId id="617" r:id="rId8"/>
    <p:sldId id="615" r:id="rId9"/>
    <p:sldId id="616" r:id="rId10"/>
    <p:sldId id="260" r:id="rId11"/>
    <p:sldId id="789" r:id="rId12"/>
    <p:sldId id="518" r:id="rId13"/>
    <p:sldId id="704" r:id="rId14"/>
    <p:sldId id="706" r:id="rId15"/>
    <p:sldId id="874" r:id="rId16"/>
    <p:sldId id="875" r:id="rId17"/>
    <p:sldId id="876" r:id="rId18"/>
    <p:sldId id="877" r:id="rId19"/>
    <p:sldId id="878" r:id="rId20"/>
    <p:sldId id="879" r:id="rId21"/>
    <p:sldId id="709" r:id="rId22"/>
    <p:sldId id="708" r:id="rId23"/>
    <p:sldId id="519" r:id="rId24"/>
    <p:sldId id="520" r:id="rId25"/>
    <p:sldId id="522" r:id="rId26"/>
    <p:sldId id="523" r:id="rId27"/>
    <p:sldId id="524" r:id="rId28"/>
    <p:sldId id="614" r:id="rId29"/>
    <p:sldId id="717" r:id="rId30"/>
    <p:sldId id="666" r:id="rId31"/>
    <p:sldId id="713" r:id="rId32"/>
    <p:sldId id="718" r:id="rId33"/>
    <p:sldId id="1089" r:id="rId34"/>
    <p:sldId id="1090" r:id="rId35"/>
    <p:sldId id="1091" r:id="rId36"/>
    <p:sldId id="1092" r:id="rId37"/>
    <p:sldId id="1236" r:id="rId38"/>
    <p:sldId id="1237" r:id="rId39"/>
    <p:sldId id="1308" r:id="rId40"/>
    <p:sldId id="1309" r:id="rId41"/>
    <p:sldId id="1310" r:id="rId42"/>
    <p:sldId id="1311" r:id="rId43"/>
    <p:sldId id="1312" r:id="rId44"/>
    <p:sldId id="1313" r:id="rId45"/>
    <p:sldId id="1314" r:id="rId46"/>
    <p:sldId id="1315" r:id="rId47"/>
    <p:sldId id="1316" r:id="rId48"/>
    <p:sldId id="1317" r:id="rId49"/>
    <p:sldId id="1318" r:id="rId50"/>
    <p:sldId id="1319" r:id="rId51"/>
    <p:sldId id="1334" r:id="rId52"/>
    <p:sldId id="1320" r:id="rId53"/>
    <p:sldId id="1321" r:id="rId54"/>
    <p:sldId id="1322" r:id="rId55"/>
    <p:sldId id="1323" r:id="rId56"/>
    <p:sldId id="1335"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91" autoAdjust="0"/>
    <p:restoredTop sz="94646" autoAdjust="0"/>
  </p:normalViewPr>
  <p:slideViewPr>
    <p:cSldViewPr>
      <p:cViewPr varScale="1">
        <p:scale>
          <a:sx n="108" d="100"/>
          <a:sy n="108" d="100"/>
        </p:scale>
        <p:origin x="150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7/28/2019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28</a:t>
            </a:fld>
            <a:endParaRPr lang="en-US"/>
          </a:p>
        </p:txBody>
      </p:sp>
    </p:spTree>
    <p:extLst>
      <p:ext uri="{BB962C8B-B14F-4D97-AF65-F5344CB8AC3E}">
        <p14:creationId xmlns:p14="http://schemas.microsoft.com/office/powerpoint/2010/main" val="3935754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AFAD8AB-C685-4702-9014-ADA2C1441788}" type="slidenum">
              <a:rPr lang="en-US" smtClean="0"/>
              <a:pPr/>
              <a:t>50</a:t>
            </a:fld>
            <a:endParaRPr lang="en-US"/>
          </a:p>
        </p:txBody>
      </p:sp>
    </p:spTree>
    <p:extLst>
      <p:ext uri="{BB962C8B-B14F-4D97-AF65-F5344CB8AC3E}">
        <p14:creationId xmlns:p14="http://schemas.microsoft.com/office/powerpoint/2010/main" val="3775021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49121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8.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36992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One of the evidences of God’s favor is His willingness to communicate with us</a:t>
            </a:r>
            <a:endParaRPr lang="en-US" sz="4000" dirty="0"/>
          </a:p>
          <a:p>
            <a:pPr algn="ctr"/>
            <a:r>
              <a:rPr lang="en-US" sz="4000" b="1" dirty="0"/>
              <a:t>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2554545"/>
          </a:xfrm>
          <a:prstGeom prst="rect">
            <a:avLst/>
          </a:prstGeom>
        </p:spPr>
        <p:txBody>
          <a:bodyPr wrap="square">
            <a:spAutoFit/>
          </a:bodyPr>
          <a:lstStyle/>
          <a:p>
            <a:pPr algn="ctr"/>
            <a:r>
              <a:rPr lang="en-US" sz="4000" b="1" dirty="0"/>
              <a:t>In </a:t>
            </a:r>
            <a:r>
              <a:rPr lang="en-US" sz="4000" b="1" u="sng" dirty="0"/>
              <a:t>Psalm 32:8</a:t>
            </a:r>
          </a:p>
          <a:p>
            <a:pPr algn="ctr"/>
            <a:r>
              <a:rPr lang="en-US" sz="4000" b="1" dirty="0"/>
              <a:t>God makes these promises:</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1. “I will instruct you.”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Psalm 32:7-8</a:t>
            </a:r>
            <a:endParaRPr lang="en-US" sz="4000" u="sng" dirty="0"/>
          </a:p>
          <a:p>
            <a:pPr algn="ctr"/>
            <a:r>
              <a:rPr lang="en-US" sz="4000" dirty="0"/>
              <a:t>7 You are my hiding place; You shall preserve me from trouble; You shall surround me with songs of deliverance. Selah 8 I will instruct you and teach you in the way you should go; I will guide you with My eye.</a:t>
            </a:r>
          </a:p>
          <a:p>
            <a:pPr algn="ctr"/>
            <a:r>
              <a:rPr lang="en-US" sz="4000" b="1" dirty="0"/>
              <a:t>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2. I will “teach you in the way which you should go.”</a:t>
            </a:r>
            <a:endParaRPr lang="en-US" sz="4000" dirty="0"/>
          </a:p>
          <a:p>
            <a:pPr algn="ctr"/>
            <a:endParaRPr lang="en-US" sz="4000" u="sng"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247864"/>
          </a:xfrm>
          <a:prstGeom prst="rect">
            <a:avLst/>
          </a:prstGeom>
        </p:spPr>
        <p:txBody>
          <a:bodyPr wrap="square">
            <a:spAutoFit/>
          </a:bodyPr>
          <a:lstStyle/>
          <a:p>
            <a:pPr algn="ctr"/>
            <a:r>
              <a:rPr lang="en-US" sz="4000" b="1" u="sng" dirty="0"/>
              <a:t>John 14:25-26</a:t>
            </a:r>
            <a:endParaRPr lang="en-US" sz="4000" u="sng" dirty="0"/>
          </a:p>
          <a:p>
            <a:pPr algn="ctr"/>
            <a:r>
              <a:rPr lang="en-US" sz="4000" dirty="0"/>
              <a:t>25 </a:t>
            </a:r>
            <a:r>
              <a:rPr lang="en-US" sz="4000" dirty="0">
                <a:solidFill>
                  <a:srgbClr val="FF0000"/>
                </a:solidFill>
              </a:rPr>
              <a:t>"These things I have spoken to you while being present with you. </a:t>
            </a:r>
            <a:r>
              <a:rPr lang="en-US" sz="4000" dirty="0"/>
              <a:t>26 </a:t>
            </a:r>
            <a:r>
              <a:rPr lang="en-US" sz="4000" dirty="0">
                <a:solidFill>
                  <a:srgbClr val="FF0000"/>
                </a:solidFill>
              </a:rPr>
              <a:t>But the Helper, the Holy Spirit, whom the Father will send in My name, He will teach you all things, and bring to your remembrance all things that I said to you. </a:t>
            </a:r>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b="1" dirty="0"/>
              <a:t> 3. “I will counsel you with </a:t>
            </a:r>
          </a:p>
          <a:p>
            <a:pPr algn="ctr"/>
            <a:r>
              <a:rPr lang="en-US" sz="4000" b="1" dirty="0"/>
              <a:t>My eye upon you.” </a:t>
            </a:r>
            <a:endParaRPr lang="en-US" sz="4000" dirty="0"/>
          </a:p>
          <a:p>
            <a:pPr algn="ctr"/>
            <a:r>
              <a:rPr lang="en-US" sz="4000" b="1" dirty="0"/>
              <a:t> </a:t>
            </a:r>
            <a:endParaRPr lang="en-US" sz="4000" dirty="0"/>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lang="en-US" sz="4000" b="1" u="sng" dirty="0"/>
              <a:t>Psalm 16:5-7</a:t>
            </a:r>
            <a:endParaRPr lang="en-US" sz="4000" u="sng" dirty="0"/>
          </a:p>
          <a:p>
            <a:pPr algn="ctr"/>
            <a:r>
              <a:rPr lang="en-US" sz="4000" dirty="0"/>
              <a:t>5 O LORD, You are the portion of my inheritance and my cup; You maintain my lot. 6 The lines have fallen to me in pleasant places; Yes, I have a good inheritance. 7 I will bless the LORD who has given me counsel; My heart also instructs me in the night seasons. </a:t>
            </a:r>
          </a:p>
          <a:p>
            <a:pPr algn="ctr"/>
            <a:r>
              <a:rPr lang="en-US" sz="4000" b="1" dirty="0"/>
              <a:t>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We must learn to listen to God</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b="1" u="sng" dirty="0"/>
              <a:t>Proverbs 19:20</a:t>
            </a:r>
            <a:endParaRPr lang="en-US" sz="4000" u="sng" dirty="0"/>
          </a:p>
          <a:p>
            <a:pPr algn="ctr"/>
            <a:r>
              <a:rPr lang="en-US" sz="4000" dirty="0"/>
              <a:t>“Listen to counsel and receive instruction, That you may be wise in your latter days.”</a:t>
            </a:r>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9325630"/>
          </a:xfrm>
          <a:prstGeom prst="rect">
            <a:avLst/>
          </a:prstGeom>
        </p:spPr>
        <p:txBody>
          <a:bodyPr wrap="square">
            <a:spAutoFit/>
          </a:bodyPr>
          <a:lstStyle/>
          <a:p>
            <a:pPr algn="ctr"/>
            <a:r>
              <a:rPr lang="en-US" sz="4000" dirty="0"/>
              <a:t>  </a:t>
            </a:r>
            <a:r>
              <a:rPr lang="en-US" sz="4000" b="1" u="sng" dirty="0"/>
              <a:t>Proverbs 8:32-34</a:t>
            </a:r>
            <a:endParaRPr lang="en-US" sz="4000" u="sng" dirty="0"/>
          </a:p>
          <a:p>
            <a:pPr algn="ctr"/>
            <a:r>
              <a:rPr lang="en-US" sz="4000" dirty="0"/>
              <a:t>32 "Now therefore, listen to me, my children, For blessed are those who keep my ways. 33 Hear instruction and be wise, And do not disdain it. 34 Blessed is the man who listens to me, Watching daily at my gates, Waiting at the posts of my doors.</a:t>
            </a:r>
          </a:p>
          <a:p>
            <a:pPr algn="ctr"/>
            <a:r>
              <a:rPr lang="en-US" sz="4000" dirty="0"/>
              <a:t> </a:t>
            </a:r>
          </a:p>
          <a:p>
            <a:pPr algn="ctr"/>
            <a:r>
              <a:rPr lang="en-US" sz="4000" dirty="0"/>
              <a:t> </a:t>
            </a:r>
          </a:p>
          <a:p>
            <a:pPr algn="ctr"/>
            <a:r>
              <a:rPr lang="en-US" sz="4000" dirty="0"/>
              <a:t> </a:t>
            </a:r>
          </a:p>
          <a:p>
            <a:pPr algn="ctr"/>
            <a:r>
              <a:rPr lang="en-US" sz="4000" b="1" dirty="0"/>
              <a:t> </a:t>
            </a:r>
            <a:endParaRPr lang="en-US" sz="4000" dirty="0"/>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dirty="0"/>
              <a:t> </a:t>
            </a:r>
            <a:r>
              <a:rPr lang="en-US" sz="4000" b="1" dirty="0"/>
              <a:t>Listening to God demands our Time and Attention</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 Psalm 1:2-3</a:t>
            </a:r>
            <a:endParaRPr lang="en-US" sz="4000" u="sng" dirty="0"/>
          </a:p>
          <a:p>
            <a:pPr algn="ctr"/>
            <a:r>
              <a:rPr lang="en-US" sz="4000" dirty="0"/>
              <a:t>2 But his delight is in the law of the LORD, And in His law he meditates day and night. 3 He shall be like a tree Planted by the rivers of water, That brings forth its fruit in its season, Whose leaf also shall not wither; And whatever he does shall prosper.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7632859"/>
          </a:xfrm>
          <a:prstGeom prst="rect">
            <a:avLst/>
          </a:prstGeom>
        </p:spPr>
        <p:txBody>
          <a:bodyPr wrap="square">
            <a:spAutoFit/>
          </a:bodyPr>
          <a:lstStyle/>
          <a:p>
            <a:pPr algn="ctr"/>
            <a:r>
              <a:rPr lang="en-US" sz="3500" b="1" u="sng" dirty="0"/>
              <a:t>Colossians 3:15-17</a:t>
            </a:r>
            <a:endParaRPr lang="en-US" sz="3500" u="sng" dirty="0"/>
          </a:p>
          <a:p>
            <a:pPr algn="ctr"/>
            <a:r>
              <a:rPr lang="en-US" sz="3500" dirty="0"/>
              <a:t>15 And let the peace of God rule in your hearts, to which also you were called in one body; and be thankful. 16 Let the word of Christ dwell in you richly in all wisdom, teaching and admonishing one another in psalms and hymns and spiritual songs, singing with grace in your hearts to the Lord. 17 And whatever you do in word or deed, do all in the name of the Lord Jesus, giving thanks to God the Father through Him. </a:t>
            </a:r>
          </a:p>
          <a:p>
            <a:pPr algn="ctr"/>
            <a:r>
              <a:rPr lang="en-US" sz="3500" dirty="0"/>
              <a:t> </a:t>
            </a:r>
          </a:p>
          <a:p>
            <a:pPr algn="ctr"/>
            <a:endParaRPr lang="en-US" sz="3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To listen to the Lord, we must learn to identify His Voice</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7478970"/>
          </a:xfrm>
          <a:prstGeom prst="rect">
            <a:avLst/>
          </a:prstGeom>
        </p:spPr>
        <p:txBody>
          <a:bodyPr wrap="square">
            <a:spAutoFit/>
          </a:bodyPr>
          <a:lstStyle/>
          <a:p>
            <a:pPr algn="ctr"/>
            <a:r>
              <a:rPr lang="en-US" sz="4000" b="1" u="sng" dirty="0"/>
              <a:t>John 10:27-30</a:t>
            </a:r>
            <a:endParaRPr lang="en-US" sz="4000" u="sng" dirty="0"/>
          </a:p>
          <a:p>
            <a:pPr algn="ctr"/>
            <a:r>
              <a:rPr lang="en-US" sz="4000" dirty="0">
                <a:solidFill>
                  <a:srgbClr val="FF0000"/>
                </a:solidFill>
              </a:rPr>
              <a:t>27 My sheep hear My voice, and I know them, and they follow Me</a:t>
            </a:r>
            <a:r>
              <a:rPr lang="en-US" sz="4000" dirty="0"/>
              <a:t>. 28 </a:t>
            </a:r>
            <a:r>
              <a:rPr lang="en-US" sz="4000" dirty="0">
                <a:solidFill>
                  <a:srgbClr val="FF0000"/>
                </a:solidFill>
              </a:rPr>
              <a:t>And I give them eternal life, and they shall never perish; neither shall anyone snatch them out of My hand. </a:t>
            </a:r>
            <a:r>
              <a:rPr lang="en-US" sz="4000" dirty="0"/>
              <a:t>29 </a:t>
            </a:r>
            <a:r>
              <a:rPr lang="en-US" sz="4000" dirty="0">
                <a:solidFill>
                  <a:srgbClr val="FF0000"/>
                </a:solidFill>
              </a:rPr>
              <a:t>My Father, who has given them to Me, is greater than all; and no one is able to snatch them out of My Father's hand. </a:t>
            </a:r>
            <a:r>
              <a:rPr lang="en-US" sz="4000" dirty="0"/>
              <a:t>30 </a:t>
            </a:r>
            <a:r>
              <a:rPr lang="en-US" sz="4000" dirty="0">
                <a:solidFill>
                  <a:srgbClr val="FF0000"/>
                </a:solidFill>
              </a:rPr>
              <a:t>I and My Father are one." </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1. God’s voice will be consistent with the Scriptures</a:t>
            </a:r>
            <a:endParaRPr lang="en-US" sz="4000" dirty="0"/>
          </a:p>
          <a:p>
            <a:pPr algn="ctr"/>
            <a:r>
              <a:rPr lang="en-US" sz="4000" dirty="0"/>
              <a:t> </a:t>
            </a:r>
          </a:p>
          <a:p>
            <a:pPr algn="ct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2. God’s voice may be in conflict with Human Reason</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3. God’s voice will Clash with Fleshly Desires</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001095"/>
          </a:xfrm>
          <a:prstGeom prst="rect">
            <a:avLst/>
          </a:prstGeom>
        </p:spPr>
        <p:txBody>
          <a:bodyPr wrap="square">
            <a:spAutoFit/>
          </a:bodyPr>
          <a:lstStyle/>
          <a:p>
            <a:pPr algn="ctr"/>
            <a:r>
              <a:rPr lang="en-US" sz="3600" b="1" u="sng" dirty="0"/>
              <a:t>Galatians 5:17</a:t>
            </a:r>
            <a:endParaRPr lang="en-US" sz="3600" u="sng" dirty="0"/>
          </a:p>
          <a:p>
            <a:pPr algn="ctr"/>
            <a:r>
              <a:rPr lang="en-US" sz="3600" dirty="0"/>
              <a:t>“For the flesh lusts against the Spirit, and the Spirit against the flesh; and these are contrary to one another, so that you do not do the things that you wish.” </a:t>
            </a:r>
          </a:p>
          <a:p>
            <a:pPr algn="ctr"/>
            <a:r>
              <a:rPr lang="en-US" sz="3600" dirty="0"/>
              <a:t> </a:t>
            </a:r>
          </a:p>
          <a:p>
            <a:pPr algn="ctr"/>
            <a:endParaRPr lang="en-US" sz="3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t>Yes Jesus Loves Me</a:t>
            </a:r>
            <a:endParaRPr lang="en-US" sz="3200" dirty="0"/>
          </a:p>
          <a:p>
            <a:pPr algn="ctr"/>
            <a:r>
              <a:rPr lang="en-US" sz="2800" b="1" dirty="0"/>
              <a:t>By Pastor Fee Soliven</a:t>
            </a:r>
            <a:endParaRPr lang="en-US" sz="2800" dirty="0"/>
          </a:p>
          <a:p>
            <a:pPr algn="ctr"/>
            <a:r>
              <a:rPr lang="en-US" sz="3200" b="1" dirty="0"/>
              <a:t>Genesis 6:5-8</a:t>
            </a:r>
            <a:endParaRPr lang="en-US" sz="3200" dirty="0"/>
          </a:p>
          <a:p>
            <a:pPr algn="ctr"/>
            <a:r>
              <a:rPr lang="en-US" sz="3200" b="1" dirty="0"/>
              <a:t>Sunday Morning</a:t>
            </a:r>
            <a:endParaRPr lang="en-US" sz="3200" dirty="0"/>
          </a:p>
          <a:p>
            <a:pPr algn="ctr"/>
            <a:r>
              <a:rPr lang="en-US" sz="3200" b="1" dirty="0"/>
              <a:t>July 28, 2019</a:t>
            </a:r>
            <a:endParaRPr lang="en-US" sz="3200" dirty="0"/>
          </a:p>
          <a:p>
            <a:pPr algn="ctr"/>
            <a:r>
              <a:rPr lang="en-US" sz="3200" dirty="0"/>
              <a:t> </a:t>
            </a:r>
          </a:p>
          <a:p>
            <a:pPr algn="ctr"/>
            <a:endParaRPr lang="en-US" sz="3200" dirty="0"/>
          </a:p>
        </p:txBody>
      </p:sp>
      <p:pic>
        <p:nvPicPr>
          <p:cNvPr id="4" name="Picture 3" descr="A close up of a sign&#10;&#10;Description automatically generated">
            <a:extLst>
              <a:ext uri="{FF2B5EF4-FFF2-40B4-BE49-F238E27FC236}">
                <a16:creationId xmlns:a16="http://schemas.microsoft.com/office/drawing/2014/main" id="{5B8521EA-CFC4-41BF-9F81-C5C456B99E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060" y="2438400"/>
            <a:ext cx="9144000" cy="4419600"/>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7881074" y="5791200"/>
            <a:ext cx="1290222" cy="967667"/>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1938992"/>
          </a:xfrm>
          <a:prstGeom prst="rect">
            <a:avLst/>
          </a:prstGeom>
        </p:spPr>
        <p:txBody>
          <a:bodyPr wrap="square">
            <a:spAutoFit/>
          </a:bodyPr>
          <a:lstStyle/>
          <a:p>
            <a:pPr algn="ctr"/>
            <a:r>
              <a:rPr lang="en-US" sz="4000" b="1" dirty="0"/>
              <a:t>4. God’s voice will Challenge Us</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Hebrews 11:6</a:t>
            </a:r>
            <a:endParaRPr lang="en-US" sz="4000" u="sng" dirty="0"/>
          </a:p>
          <a:p>
            <a:pPr algn="ctr"/>
            <a:r>
              <a:rPr lang="en-US" sz="4000" dirty="0"/>
              <a:t>“But without faith it is impossible to please Him, for he who comes to God must believe that He is, and that He is a rewarder of those who diligently seek Him.”</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dirty="0"/>
              <a:t> </a:t>
            </a:r>
            <a:r>
              <a:rPr lang="en-US" sz="4000" b="1" dirty="0"/>
              <a:t>5.</a:t>
            </a:r>
            <a:r>
              <a:rPr lang="en-US" sz="4000" dirty="0"/>
              <a:t> </a:t>
            </a:r>
            <a:r>
              <a:rPr lang="en-US" sz="4000" b="1" dirty="0"/>
              <a:t>God’s voice calls for courage</a:t>
            </a:r>
            <a:endParaRPr lang="en-US" sz="4000" dirty="0"/>
          </a:p>
          <a:p>
            <a:pPr algn="ctr"/>
            <a:r>
              <a:rPr lang="en-US" sz="4000" dirty="0"/>
              <a:t> </a:t>
            </a:r>
          </a:p>
          <a:p>
            <a:pPr algn="ctr"/>
            <a:r>
              <a:rPr lang="en-US" sz="4000" dirty="0"/>
              <a:t> </a:t>
            </a:r>
            <a:r>
              <a:rPr lang="en-US" sz="4000" b="1" dirty="0"/>
              <a:t> </a:t>
            </a:r>
            <a:endParaRPr lang="en-US" sz="4000" dirty="0"/>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Ephesians 6:10-11</a:t>
            </a:r>
            <a:endParaRPr lang="en-US" sz="4000" u="sng" dirty="0"/>
          </a:p>
          <a:p>
            <a:pPr algn="ctr"/>
            <a:r>
              <a:rPr lang="en-US" sz="4000" dirty="0"/>
              <a:t>10 Finally, my brethren, be strong in the Lord and in the power of His might. 11 Put on the whole armor of God, that you may be able to stand against the wiles of the devil.</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79463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6. God’s voice will Speak Quietly</a:t>
            </a:r>
            <a:endParaRPr lang="en-US" sz="4000" dirty="0"/>
          </a:p>
          <a:p>
            <a:pPr algn="ctr"/>
            <a:r>
              <a:rPr lang="en-US" sz="4000" b="1" dirty="0"/>
              <a:t>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65559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954929"/>
          </a:xfrm>
          <a:prstGeom prst="rect">
            <a:avLst/>
          </a:prstGeom>
        </p:spPr>
        <p:txBody>
          <a:bodyPr wrap="square">
            <a:spAutoFit/>
          </a:bodyPr>
          <a:lstStyle/>
          <a:p>
            <a:pPr algn="ctr"/>
            <a:r>
              <a:rPr lang="en-US" sz="3600" b="1" u="sng" dirty="0"/>
              <a:t>Isaiah 30:21</a:t>
            </a:r>
            <a:endParaRPr lang="en-US" sz="3600" u="sng" dirty="0"/>
          </a:p>
          <a:p>
            <a:pPr algn="ctr"/>
            <a:r>
              <a:rPr lang="en-US" sz="3600" dirty="0"/>
              <a:t>“Your ears shall hear a word behind you, saying, "This is the way, walk in it," Whenever you turn to the right hand Or whenever you turn to the left.” </a:t>
            </a:r>
          </a:p>
          <a:p>
            <a:pPr algn="ctr"/>
            <a:r>
              <a:rPr lang="en-US" sz="3600" dirty="0"/>
              <a:t> </a:t>
            </a:r>
          </a:p>
          <a:p>
            <a:pPr algn="ctr"/>
            <a:endParaRPr kumimoji="0" lang="en-US" sz="35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9307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7. God’s voice will Speak Clearly</a:t>
            </a:r>
            <a:endParaRPr lang="en-US" sz="4000" dirty="0"/>
          </a:p>
          <a:p>
            <a:pPr algn="ctr"/>
            <a:r>
              <a:rPr lang="en-US" sz="4000" b="1" dirty="0"/>
              <a:t>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786668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323713"/>
          </a:xfrm>
          <a:prstGeom prst="rect">
            <a:avLst/>
          </a:prstGeom>
        </p:spPr>
        <p:txBody>
          <a:bodyPr wrap="square">
            <a:spAutoFit/>
          </a:bodyPr>
          <a:lstStyle/>
          <a:p>
            <a:pPr algn="ctr"/>
            <a:r>
              <a:rPr lang="en-US" sz="3600" b="1" dirty="0"/>
              <a:t>First</a:t>
            </a:r>
            <a:r>
              <a:rPr lang="en-US" sz="3600" dirty="0"/>
              <a:t>: His voice clearly convicted us of sin and moved us to repentance and salvation </a:t>
            </a:r>
          </a:p>
          <a:p>
            <a:pPr algn="ctr"/>
            <a:r>
              <a:rPr lang="en-US" sz="36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536932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	Secondly:</a:t>
            </a:r>
            <a:r>
              <a:rPr lang="en-US" sz="4000" dirty="0"/>
              <a:t> He continues to communicate with us to bring us to obedience and surrender in our daily lives.</a:t>
            </a:r>
          </a:p>
          <a:p>
            <a:pPr algn="ctr"/>
            <a:r>
              <a:rPr lang="en-US" sz="4000" dirty="0"/>
              <a:t> </a:t>
            </a:r>
          </a:p>
          <a:p>
            <a:pPr algn="ctr"/>
            <a:endParaRPr lang="en-US" sz="4000" dirty="0"/>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066856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76200"/>
            <a:ext cx="9144000" cy="5029200"/>
          </a:xfrm>
          <a:prstGeom prst="rect">
            <a:avLst/>
          </a:prstGeom>
        </p:spPr>
        <p:txBody>
          <a:bodyPr/>
          <a:lstStyle/>
          <a:p>
            <a:pPr algn="ctr"/>
            <a:r>
              <a:rPr lang="en-US" sz="4000" b="1" dirty="0"/>
              <a:t>8. God’s voice will Speak Personally</a:t>
            </a:r>
            <a:endParaRPr lang="en-US" sz="4000" dirty="0"/>
          </a:p>
          <a:p>
            <a:pPr algn="ctr"/>
            <a:r>
              <a:rPr lang="en-US" sz="4000" b="1" dirty="0"/>
              <a:t> </a:t>
            </a:r>
            <a:endParaRPr lang="en-US" sz="4000" dirty="0"/>
          </a:p>
          <a:p>
            <a:pPr algn="ctr"/>
            <a:r>
              <a:rPr lang="en-US" sz="4000" dirty="0"/>
              <a:t> </a:t>
            </a:r>
          </a:p>
          <a:p>
            <a:pPr algn="ctr"/>
            <a:r>
              <a:rPr lang="en-US" sz="4000" b="1" dirty="0"/>
              <a:t> </a:t>
            </a:r>
            <a:endParaRPr lang="en-US" sz="4000" dirty="0"/>
          </a:p>
          <a:p>
            <a:pPr algn="ctr"/>
            <a:r>
              <a:rPr lang="en-US" sz="4000" b="1" dirty="0"/>
              <a:t> </a:t>
            </a:r>
            <a:endParaRPr lang="en-US" sz="4000" dirty="0"/>
          </a:p>
          <a:p>
            <a:pPr algn="ctr"/>
            <a:r>
              <a:rPr lang="en-US" sz="4000" dirty="0"/>
              <a:t> </a:t>
            </a:r>
          </a:p>
          <a:p>
            <a:pPr algn="ctr"/>
            <a:r>
              <a:rPr lang="en-US" sz="4000" dirty="0">
                <a:solidFill>
                  <a:srgbClr val="FF0000"/>
                </a:solidFill>
              </a:rPr>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361686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Genesis 6:5-8</a:t>
            </a:r>
            <a:endParaRPr lang="en-US" sz="4000" dirty="0"/>
          </a:p>
          <a:p>
            <a:pPr algn="ctr"/>
            <a:r>
              <a:rPr lang="en-US" sz="4000" dirty="0"/>
              <a:t>5 Then the LORD saw that the wickedness of man was great in the earth, and that every intent of the thoughts of his heart was only evil continually. 6 And the LORD was sorry that He had made man on the earth, and He was grieved in His heart. </a:t>
            </a: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600" b="1" u="sng" dirty="0"/>
              <a:t>Romans 8:14-15</a:t>
            </a:r>
            <a:endParaRPr lang="en-US" sz="3600" u="sng" dirty="0"/>
          </a:p>
          <a:p>
            <a:pPr algn="ctr"/>
            <a:r>
              <a:rPr lang="en-US" sz="3600" dirty="0"/>
              <a:t>14 For as many as are led by the Spirit of God, these are sons of God. 15 For you did not receive the spirit of bondage again to fear, but you received the Spirit of adoption by whom we cry out, "Abba, Father." </a:t>
            </a:r>
          </a:p>
          <a:p>
            <a:pPr algn="ctr"/>
            <a:r>
              <a:rPr lang="en-US" sz="3600" dirty="0"/>
              <a:t>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0197490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170099"/>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dirty="0"/>
              <a:t>God is always speaking, but we must Listen</a:t>
            </a:r>
            <a:endParaRPr lang="en-US" sz="4000" dirty="0"/>
          </a:p>
          <a:p>
            <a:pPr algn="ctr"/>
            <a:r>
              <a:rPr lang="en-US" sz="4000" b="1" dirty="0"/>
              <a:t>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9813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dirty="0"/>
              <a:t>How does God get our attention?</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0000"/>
              </a:solidFill>
              <a:effectLst/>
              <a:uLnTx/>
              <a:uFillTx/>
              <a:latin typeface="Arial"/>
              <a:ea typeface="+mn-ea"/>
              <a:cs typeface="Arial"/>
            </a:endParaRPr>
          </a:p>
        </p:txBody>
      </p:sp>
    </p:spTree>
    <p:extLst>
      <p:ext uri="{BB962C8B-B14F-4D97-AF65-F5344CB8AC3E}">
        <p14:creationId xmlns:p14="http://schemas.microsoft.com/office/powerpoint/2010/main" val="2576735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554545"/>
          </a:xfrm>
          <a:prstGeom prst="rect">
            <a:avLst/>
          </a:prstGeom>
        </p:spPr>
        <p:txBody>
          <a:bodyPr wrap="square">
            <a:spAutoFit/>
          </a:bodyPr>
          <a:lstStyle/>
          <a:p>
            <a:pPr algn="ctr"/>
            <a:r>
              <a:rPr lang="en-US" sz="4000" b="1" dirty="0"/>
              <a:t>A Strong Sense of Restlessness</a:t>
            </a:r>
            <a:endParaRPr lang="en-US" sz="4000" dirty="0"/>
          </a:p>
          <a:p>
            <a:pPr algn="ctr"/>
            <a:r>
              <a:rPr lang="en-US" sz="4000" b="1" dirty="0"/>
              <a:t>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848690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
        <p:nvSpPr>
          <p:cNvPr id="4" name="Rectangle 3"/>
          <p:cNvSpPr/>
          <p:nvPr/>
        </p:nvSpPr>
        <p:spPr>
          <a:xfrm>
            <a:off x="76200" y="76200"/>
            <a:ext cx="8915400" cy="2554545"/>
          </a:xfrm>
          <a:prstGeom prst="rect">
            <a:avLst/>
          </a:prstGeom>
        </p:spPr>
        <p:txBody>
          <a:bodyPr wrap="square">
            <a:spAutoFit/>
          </a:bodyPr>
          <a:lstStyle/>
          <a:p>
            <a:pPr algn="ctr"/>
            <a:r>
              <a:rPr lang="en-US" sz="4000" b="1" dirty="0"/>
              <a:t>Sometimes a message from someone else</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374074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A Supernatural Blessing</a:t>
            </a:r>
            <a:endParaRPr lang="en-US" sz="4000" dirty="0"/>
          </a:p>
          <a:p>
            <a:pPr algn="ctr"/>
            <a:r>
              <a:rPr lang="en-US" sz="4000" b="1" dirty="0"/>
              <a:t> </a:t>
            </a:r>
            <a:endParaRPr lang="en-US" sz="4000" dirty="0"/>
          </a:p>
          <a:p>
            <a:pPr algn="ctr"/>
            <a:r>
              <a:rPr lang="en-US" sz="4000" b="1" dirty="0"/>
              <a:t> </a:t>
            </a:r>
            <a:endParaRPr lang="en-US" sz="4000" dirty="0"/>
          </a:p>
          <a:p>
            <a:pPr algn="ct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764793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1323439"/>
          </a:xfrm>
          <a:prstGeom prst="rect">
            <a:avLst/>
          </a:prstGeom>
        </p:spPr>
        <p:txBody>
          <a:bodyPr wrap="square">
            <a:spAutoFit/>
          </a:bodyPr>
          <a:lstStyle/>
          <a:p>
            <a:pPr algn="ctr"/>
            <a:r>
              <a:rPr lang="en-US" sz="4000" b="1" dirty="0"/>
              <a:t>Unanswered Prayer</a:t>
            </a:r>
            <a:endParaRPr lang="en-US" sz="4000" dirty="0"/>
          </a:p>
          <a:p>
            <a:pPr algn="ctr"/>
            <a:endParaRPr lang="en-US" sz="4000" b="1" dirty="0"/>
          </a:p>
        </p:txBody>
      </p:sp>
    </p:spTree>
    <p:extLst>
      <p:ext uri="{BB962C8B-B14F-4D97-AF65-F5344CB8AC3E}">
        <p14:creationId xmlns:p14="http://schemas.microsoft.com/office/powerpoint/2010/main" val="164910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Psalm 66:18</a:t>
            </a:r>
            <a:endParaRPr lang="en-US" sz="4000" u="sng" dirty="0"/>
          </a:p>
          <a:p>
            <a:pPr algn="ctr"/>
            <a:r>
              <a:rPr lang="en-US" sz="4000" dirty="0"/>
              <a:t>“regard iniquity in my heart, The Lord will not hear.”</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3978570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Disappointments</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063023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Failure</a:t>
            </a:r>
            <a:endParaRPr lang="en-US" sz="4000" dirty="0"/>
          </a:p>
          <a:p>
            <a:pPr algn="ctr"/>
            <a:r>
              <a:rPr lang="en-US" sz="4000" b="1" dirty="0"/>
              <a:t>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61913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7 So the LORD said, "I will destroy man whom I have created from the face of the earth, both man and beast, creeping thing and birds of the air, for I am sorry that I have made them." 8 But Noah found grace in the eyes of the LORD.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9375102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Financial problems</a:t>
            </a:r>
            <a:endParaRPr lang="en-US" sz="4000" dirty="0"/>
          </a:p>
          <a:p>
            <a:pPr algn="ctr"/>
            <a:r>
              <a:rPr lang="en-US" sz="4000" b="1" dirty="0"/>
              <a:t>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268003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FFFFFF"/>
                </a:solidFill>
                <a:effectLst/>
                <a:uLnTx/>
                <a:uFillTx/>
                <a:latin typeface="Arial"/>
                <a:ea typeface="+mn-ea"/>
                <a:cs typeface="Arial"/>
              </a:rPr>
              <a:t>Sickness </a:t>
            </a:r>
            <a:r>
              <a:rPr kumimoji="0" lang="en-US" sz="4000" b="1" i="0" u="none" strike="noStrike" kern="1200" cap="none" spc="0" normalizeH="0" baseline="0" noProof="0" dirty="0">
                <a:ln>
                  <a:noFill/>
                </a:ln>
                <a:solidFill>
                  <a:srgbClr val="FFFFFF"/>
                </a:solidFill>
                <a:effectLst/>
                <a:uLnTx/>
                <a:uFillTx/>
                <a:latin typeface="Arial"/>
                <a:ea typeface="+mn-ea"/>
                <a:cs typeface="Arial"/>
              </a:rPr>
              <a:t>or Injury</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69817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1. As you look at your life, are you walking in the favor of God?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204287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632311"/>
          </a:xfrm>
          <a:prstGeom prst="rect">
            <a:avLst/>
          </a:prstGeom>
        </p:spPr>
        <p:txBody>
          <a:bodyPr wrap="square">
            <a:spAutoFit/>
          </a:bodyPr>
          <a:lstStyle/>
          <a:p>
            <a:pPr algn="ctr"/>
            <a:r>
              <a:rPr lang="en-US" sz="4000" b="1" dirty="0"/>
              <a:t>2. If so, what is the evidence of His favor in your life?</a:t>
            </a:r>
            <a:endParaRPr lang="en-US" sz="4000" dirty="0"/>
          </a:p>
          <a:p>
            <a:pPr algn="ctr"/>
            <a:r>
              <a:rPr lang="en-US" sz="4000" b="1" dirty="0"/>
              <a:t> </a:t>
            </a:r>
            <a:endParaRPr lang="en-US" sz="4000" dirty="0"/>
          </a:p>
          <a:p>
            <a:pPr algn="ctr"/>
            <a:endParaRPr lang="en-US" sz="4000" u="sng" dirty="0"/>
          </a:p>
          <a:p>
            <a:pPr algn="ctr"/>
            <a:r>
              <a:rPr lang="en-US" sz="4000" dirty="0"/>
              <a:t> </a:t>
            </a:r>
          </a:p>
          <a:p>
            <a:pPr algn="ctr"/>
            <a:r>
              <a:rPr lang="en-US" sz="4000" b="1" dirty="0"/>
              <a:t> </a:t>
            </a:r>
            <a:endParaRPr lang="en-US" sz="4000" dirty="0"/>
          </a:p>
          <a:p>
            <a:pPr algn="ctr"/>
            <a:r>
              <a:rPr lang="en-US" sz="4000" dirty="0"/>
              <a:t> </a:t>
            </a:r>
          </a:p>
          <a:p>
            <a:pPr algn="ctr"/>
            <a:r>
              <a:rPr lang="en-US" sz="4000" dirty="0"/>
              <a:t> </a:t>
            </a:r>
            <a:endParaRPr lang="en-US" sz="4000" dirty="0">
              <a:solidFill>
                <a:prstClr val="black"/>
              </a:solidFill>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569853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3. What practices and habits help you listen to the Lord?</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736729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4. What hinders you from hearing His voice?</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625000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2870002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dirty="0"/>
              <a:t>According to Genesis 6:5-8 which we just read, the ancient world was so filled with wickedness and evil that God was grieved and sorry He had made mankind.</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Luke 1:28</a:t>
            </a:r>
            <a:endParaRPr lang="en-US" sz="4000" u="sng" dirty="0"/>
          </a:p>
          <a:p>
            <a:pPr algn="ctr"/>
            <a:r>
              <a:rPr lang="en-US" sz="4000" dirty="0"/>
              <a:t>And having come in, the angel said to her, "Rejoice, highly favored one, the Lord is with you; blessed are you among women!" </a:t>
            </a:r>
          </a:p>
          <a:p>
            <a:pPr algn="ctr"/>
            <a:r>
              <a:rPr lang="en-US" sz="4000" dirty="0"/>
              <a:t> </a:t>
            </a:r>
          </a:p>
          <a:p>
            <a:pPr algn="ctr"/>
            <a:r>
              <a:rPr lang="en-US" sz="4000" dirty="0"/>
              <a:t> </a:t>
            </a:r>
          </a:p>
          <a:p>
            <a:pPr algn="ctr"/>
            <a:r>
              <a:rPr lang="en-US" sz="4000" dirty="0"/>
              <a:t> </a:t>
            </a:r>
          </a:p>
          <a:p>
            <a:pPr algn="ct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b="1" u="sng" dirty="0"/>
              <a:t>Ephesians 1:11-14</a:t>
            </a:r>
            <a:endParaRPr lang="en-US" sz="4000" u="sng" dirty="0"/>
          </a:p>
          <a:p>
            <a:pPr algn="ctr"/>
            <a:r>
              <a:rPr lang="en-US" sz="4000" dirty="0"/>
              <a:t>11 In Him also we have obtained an inheritance, being predestined according to the purpose of Him who works all things according to the counsel of His will, 12 that we who first trusted in Christ should be to the praise of His glory.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6863417"/>
          </a:xfrm>
          <a:prstGeom prst="rect">
            <a:avLst/>
          </a:prstGeom>
        </p:spPr>
        <p:txBody>
          <a:bodyPr wrap="square">
            <a:spAutoFit/>
          </a:bodyPr>
          <a:lstStyle/>
          <a:p>
            <a:pPr algn="ctr"/>
            <a:r>
              <a:rPr lang="en-US" sz="4000" dirty="0"/>
              <a:t>13 In Him you also trusted, after you heard the word of truth, the gospel of your salvation; in whom also, having believed, you were sealed with the Holy Spirit of promise, 14 who is the guarantee of our inheritance until the redemption of the purchased possession, to the praise of His glory.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23789</TotalTime>
  <Words>1116</Words>
  <Application>Microsoft Office PowerPoint</Application>
  <PresentationFormat>On-screen Show (4:3)</PresentationFormat>
  <Paragraphs>173</Paragraphs>
  <Slides>56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56</vt:i4>
      </vt:variant>
    </vt:vector>
  </HeadingPairs>
  <TitlesOfParts>
    <vt:vector size="60"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1514</cp:revision>
  <dcterms:created xsi:type="dcterms:W3CDTF">2013-06-05T21:04:28Z</dcterms:created>
  <dcterms:modified xsi:type="dcterms:W3CDTF">2019-07-28T23:22:56Z</dcterms:modified>
</cp:coreProperties>
</file>