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1333"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308" r:id="rId40"/>
    <p:sldId id="1309" r:id="rId41"/>
    <p:sldId id="1310" r:id="rId42"/>
    <p:sldId id="1311" r:id="rId43"/>
    <p:sldId id="1312" r:id="rId44"/>
    <p:sldId id="1313" r:id="rId45"/>
    <p:sldId id="1337"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52 </a:t>
            </a:r>
            <a:r>
              <a:rPr lang="en-US" sz="4000" dirty="0">
                <a:solidFill>
                  <a:srgbClr val="FF0000"/>
                </a:solidFill>
              </a:rPr>
              <a:t>For from now on five in one house will be divided: three against two, and two against three. </a:t>
            </a:r>
            <a:r>
              <a:rPr lang="en-US" sz="4000" dirty="0"/>
              <a:t>53 </a:t>
            </a:r>
            <a:r>
              <a:rPr lang="en-US" sz="4000" dirty="0">
                <a:solidFill>
                  <a:srgbClr val="FF0000"/>
                </a:solidFill>
              </a:rPr>
              <a:t>Father will be divided against son and son against father, mother against daughter and daughter against mother, mother-in-law against her daughter-in-law and daughter-in-law against her mother-in-law." </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3170099"/>
          </a:xfrm>
          <a:prstGeom prst="rect">
            <a:avLst/>
          </a:prstGeom>
        </p:spPr>
        <p:txBody>
          <a:bodyPr wrap="square">
            <a:spAutoFit/>
          </a:bodyPr>
          <a:lstStyle/>
          <a:p>
            <a:pPr algn="ctr"/>
            <a:r>
              <a:rPr lang="en-US" sz="4000" b="1" dirty="0"/>
              <a:t>13 </a:t>
            </a:r>
            <a:r>
              <a:rPr lang="en-US" sz="4000" b="1" dirty="0">
                <a:solidFill>
                  <a:srgbClr val="FF0000"/>
                </a:solidFill>
              </a:rPr>
              <a:t>And you will be hated by all men for My name's sake. But he who endures to the end shall be saved. </a:t>
            </a:r>
            <a:endParaRPr lang="en-US" sz="4000" dirty="0">
              <a:solidFill>
                <a:srgbClr val="FF0000"/>
              </a:solidFill>
            </a:endParaRP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Timothy 2:9-13</a:t>
            </a:r>
            <a:endParaRPr lang="en-US" sz="4000" u="sng" dirty="0"/>
          </a:p>
          <a:p>
            <a:pPr algn="ctr"/>
            <a:r>
              <a:rPr lang="en-US" sz="4000" dirty="0"/>
              <a:t>9 for which I suffer trouble as an evildoer, even to the point of chains; but the word of God is not chained. 10 Therefore I endure all things for the sake of the elect, that they also may obtain the salvation which is in Christ Jesus with eternal glory.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11 This is a faithful saying: For if we died with Him, We shall also live with Him. 12 If we endure, We shall also reign with Him. If we deny Him, He also will deny us. 13 If we are faithless, He remains faithful; He cannot deny Himself.  </a:t>
            </a:r>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940635"/>
          </a:xfrm>
          <a:prstGeom prst="rect">
            <a:avLst/>
          </a:prstGeom>
        </p:spPr>
        <p:txBody>
          <a:bodyPr wrap="square">
            <a:spAutoFit/>
          </a:bodyPr>
          <a:lstStyle/>
          <a:p>
            <a:pPr algn="ctr"/>
            <a:r>
              <a:rPr lang="en-US" sz="3400" b="1" dirty="0"/>
              <a:t>14 </a:t>
            </a:r>
            <a:r>
              <a:rPr lang="en-US" sz="3400" b="1" dirty="0">
                <a:solidFill>
                  <a:srgbClr val="FF0000"/>
                </a:solidFill>
              </a:rPr>
              <a:t>"So when you see the 'abomination of desolation,' spoken of by Daniel the prophet, standing where it ought not" (let the reader understand), "then let those who are in Judea flee to the mountains. </a:t>
            </a:r>
            <a:r>
              <a:rPr lang="en-US" sz="3400" b="1" dirty="0"/>
              <a:t>15 </a:t>
            </a:r>
            <a:r>
              <a:rPr lang="en-US" sz="3400" b="1" dirty="0">
                <a:solidFill>
                  <a:srgbClr val="FF0000"/>
                </a:solidFill>
              </a:rPr>
              <a:t>Let him who is on the housetop not go down into the house, nor enter to take anything out of his house. </a:t>
            </a:r>
            <a:r>
              <a:rPr lang="en-US" sz="3400" b="1" dirty="0"/>
              <a:t>16 </a:t>
            </a:r>
            <a:r>
              <a:rPr lang="en-US" sz="3400" b="1" dirty="0">
                <a:solidFill>
                  <a:srgbClr val="FF0000"/>
                </a:solidFill>
              </a:rPr>
              <a:t>And let him who is in the field not go back to get his garment.</a:t>
            </a:r>
            <a:r>
              <a:rPr lang="en-US" sz="3400" b="1" dirty="0"/>
              <a:t> 17 </a:t>
            </a:r>
            <a:r>
              <a:rPr lang="en-US" sz="3400" b="1" dirty="0">
                <a:solidFill>
                  <a:srgbClr val="FF0000"/>
                </a:solidFill>
              </a:rPr>
              <a:t>But woe to those who are pregnant and to those who are nursing babies in those days! </a:t>
            </a:r>
            <a:r>
              <a:rPr lang="en-US" sz="3400" b="1" dirty="0"/>
              <a:t>18 </a:t>
            </a:r>
            <a:r>
              <a:rPr lang="en-US" sz="3400" b="1" dirty="0">
                <a:solidFill>
                  <a:srgbClr val="FF0000"/>
                </a:solidFill>
              </a:rPr>
              <a:t>And pray that your flight may not be in winter. </a:t>
            </a:r>
            <a:endParaRPr lang="en-US" sz="3400" dirty="0">
              <a:solidFill>
                <a:srgbClr val="FF0000"/>
              </a:solidFill>
            </a:endParaRPr>
          </a:p>
          <a:p>
            <a:pPr algn="ctr"/>
            <a:endParaRPr lang="en-US" sz="3400" u="sng" dirty="0"/>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a:t>
            </a:r>
            <a:r>
              <a:rPr lang="en-US" sz="4000" b="1" u="sng" dirty="0"/>
              <a:t>Daniel 9:27</a:t>
            </a:r>
            <a:endParaRPr lang="en-US" sz="4000" u="sng" dirty="0"/>
          </a:p>
          <a:p>
            <a:pPr algn="ctr"/>
            <a:r>
              <a:rPr lang="en-US" sz="4000" dirty="0"/>
              <a:t>“Then he shall confirm a covenant with many for one week; But in the middle of the week He shall bring an end to sacrifice and offering. And on the wing of abominations shall be one who makes desolate, Even until the consummation, which is determined, Is poured out on the desolate."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 Daniel 11:31</a:t>
            </a:r>
            <a:endParaRPr lang="en-US" sz="4000" u="sng" dirty="0"/>
          </a:p>
          <a:p>
            <a:pPr algn="ctr"/>
            <a:r>
              <a:rPr lang="en-US" sz="4000" dirty="0"/>
              <a:t>“And forces shall be mustered by him, and they shall defile the sanctuary fortress; then they shall take away the daily sacrifices, and place there the abomination of desolation.” </a:t>
            </a:r>
          </a:p>
          <a:p>
            <a:pPr algn="ctr"/>
            <a:r>
              <a:rPr lang="en-US" sz="4000" b="1" dirty="0"/>
              <a:t>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1 Kings 16:1-4</a:t>
            </a:r>
            <a:endParaRPr lang="en-US" sz="4000" u="sng" dirty="0"/>
          </a:p>
          <a:p>
            <a:pPr algn="ctr"/>
            <a:r>
              <a:rPr lang="en-US" sz="4000" dirty="0"/>
              <a:t>1 Then the word of the LORD came to Jehu the son of </a:t>
            </a:r>
            <a:r>
              <a:rPr lang="en-US" sz="4000" dirty="0" err="1"/>
              <a:t>Hanani</a:t>
            </a:r>
            <a:r>
              <a:rPr lang="en-US" sz="4000" dirty="0"/>
              <a:t>, against </a:t>
            </a:r>
            <a:r>
              <a:rPr lang="en-US" sz="4000" dirty="0" err="1"/>
              <a:t>Baasha</a:t>
            </a:r>
            <a:r>
              <a:rPr lang="en-US" sz="4000" dirty="0"/>
              <a:t>, saying: 2 "Inasmuch as I lifted you out of the dust and made you ruler over My people Israel, and you have walked in the way of Jeroboam, and have made My people Israel sin, to provoke Me to anger with their sins,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dirty="0"/>
              <a:t> 3 surely I will take away the posterity of </a:t>
            </a:r>
            <a:r>
              <a:rPr lang="en-US" sz="4000" dirty="0" err="1"/>
              <a:t>Baasha</a:t>
            </a:r>
            <a:r>
              <a:rPr lang="en-US" sz="4000" dirty="0"/>
              <a:t> and the posterity of his house, and I will make your house like the house of Jeroboam the son of </a:t>
            </a:r>
            <a:r>
              <a:rPr lang="en-US" sz="4000" dirty="0" err="1"/>
              <a:t>Nebat</a:t>
            </a:r>
            <a:r>
              <a:rPr lang="en-US" sz="4000" dirty="0"/>
              <a:t>. 4 The dogs shall eat whoever belongs to </a:t>
            </a:r>
            <a:r>
              <a:rPr lang="en-US" sz="4000" dirty="0" err="1"/>
              <a:t>Baasha</a:t>
            </a:r>
            <a:r>
              <a:rPr lang="en-US" sz="4000" dirty="0"/>
              <a:t> and dies in the city, and the birds of the air shall eat whoever dies in the fields."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2 Thessalonians 2:1-12</a:t>
            </a:r>
            <a:endParaRPr lang="en-US" sz="4000" u="sng" dirty="0"/>
          </a:p>
          <a:p>
            <a:pPr algn="ctr"/>
            <a:r>
              <a:rPr lang="en-US" sz="4000" dirty="0"/>
              <a:t>1 Now, brethren, concerning the coming of our Lord Jesus Christ and our gathering together to Him, we ask you, 2 not to be soon shaken in mind or troubled, either by spirit or by word or by letter, as if from us, as though the day of Christ had come.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3 Let no one deceive you by any means; for that Day will not come unless the falling away comes first, and the man of sin is revealed, the son of perdition, 4 who opposes and exalts himself above all that is called God or that is worshiped, so that he sits as God in the temple of God, showing himself that he is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5 Do you not remember that when I was still with you I told you these things? 6 And now you know what is restraining, that he may be revealed in his own time. 7 For the mystery of lawlessness is already at work; only He who now restrains will do so until He is taken out of the way.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8 And then the lawless one will be revealed, whom the Lord will consume with the breath of His mouth and destroy with the brightness of His coming. 9 The coming of the lawless one is according to the working of Satan, with all power, signs, and lying wonders,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6170920"/>
          </a:xfrm>
          <a:prstGeom prst="rect">
            <a:avLst/>
          </a:prstGeom>
        </p:spPr>
        <p:txBody>
          <a:bodyPr wrap="square">
            <a:spAutoFit/>
          </a:bodyPr>
          <a:lstStyle/>
          <a:p>
            <a:pPr algn="ctr"/>
            <a:r>
              <a:rPr lang="en-US" sz="3600" dirty="0"/>
              <a:t>10 and with all unrighteous deception among those who perish, because they did not receive the love of the truth, that they might be saved. 11 And for this reason God will send them strong delusion, that they should believe the lie, 12 that they all may be condemned who did not believe the truth but had pleasure in unrighteousness. </a:t>
            </a:r>
          </a:p>
          <a:p>
            <a:pPr algn="ctr"/>
            <a:r>
              <a:rPr lang="en-US" sz="36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19 </a:t>
            </a:r>
            <a:r>
              <a:rPr lang="en-US" sz="4000" b="1" dirty="0">
                <a:solidFill>
                  <a:srgbClr val="FF0000"/>
                </a:solidFill>
              </a:rPr>
              <a:t>For in those days there will be tribulation, such as has not been from the beginning of creation which God created until this time, nor ever shall be. </a:t>
            </a:r>
            <a:endParaRPr lang="en-US" sz="4000" dirty="0">
              <a:solidFill>
                <a:srgbClr val="FF0000"/>
              </a:solidFill>
            </a:endParaRP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94359"/>
          </a:xfrm>
          <a:prstGeom prst="rect">
            <a:avLst/>
          </a:prstGeom>
        </p:spPr>
        <p:txBody>
          <a:bodyPr wrap="square">
            <a:spAutoFit/>
          </a:bodyPr>
          <a:lstStyle/>
          <a:p>
            <a:pPr algn="ctr"/>
            <a:r>
              <a:rPr lang="en-US" sz="3700" b="1" u="sng" dirty="0"/>
              <a:t>Revelation 16:14-16</a:t>
            </a:r>
            <a:endParaRPr lang="en-US" sz="3700" u="sng" dirty="0"/>
          </a:p>
          <a:p>
            <a:pPr algn="ctr"/>
            <a:r>
              <a:rPr lang="en-US" sz="3700" dirty="0"/>
              <a:t>14 For they are spirits of demons, performing signs, which go out to the kings of the earth and of the whole world, to gather them to the battle of that great day of God Almighty. 15 Behold, I am coming as a thief. Blessed is he who watches, and keeps his garments, lest he walk naked and they see his shame." 16 And they gathered them together to the place called in Hebrew, Armageddon.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20 </a:t>
            </a:r>
            <a:r>
              <a:rPr lang="en-US" sz="4000" b="1" dirty="0">
                <a:solidFill>
                  <a:srgbClr val="FF0000"/>
                </a:solidFill>
              </a:rPr>
              <a:t>And unless the Lord had shortened those days, no flesh would be saved; but for the elect's sake, whom He chose, He shortened the days. </a:t>
            </a:r>
            <a:r>
              <a:rPr lang="en-US" sz="4000" b="1" dirty="0"/>
              <a:t> </a:t>
            </a: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1 Peter 1:2</a:t>
            </a:r>
            <a:endParaRPr lang="en-US" sz="4000" u="sng" dirty="0"/>
          </a:p>
          <a:p>
            <a:pPr algn="ctr"/>
            <a:r>
              <a:rPr lang="en-US" sz="4000" dirty="0"/>
              <a:t>“elect according to the foreknowledge of God the Father, in sanctification of the Spirit, for obedience and sprinkling of the blood of Jesus Christ:”</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Ephesians 1:4-5</a:t>
            </a:r>
            <a:endParaRPr lang="en-US" sz="4000" u="sng" dirty="0"/>
          </a:p>
          <a:p>
            <a:pPr algn="ctr"/>
            <a:r>
              <a:rPr lang="en-US" sz="4000" dirty="0"/>
              <a:t>“just as He chose us in Him before the foundation of the world, that we should be holy and without blame before Him in love, 5 having predestined us to adoption as sons by Jesus Christ to Himself, according to the good pleasure of His will”</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93100"/>
          </a:xfrm>
          <a:prstGeom prst="rect">
            <a:avLst/>
          </a:prstGeom>
        </p:spPr>
        <p:txBody>
          <a:bodyPr wrap="square">
            <a:spAutoFit/>
          </a:bodyPr>
          <a:lstStyle/>
          <a:p>
            <a:pPr algn="ctr"/>
            <a:r>
              <a:rPr lang="en-US" sz="3600" b="1" u="sng" dirty="0"/>
              <a:t>1 Thessalonians 1:4</a:t>
            </a:r>
            <a:endParaRPr lang="en-US" sz="3600" u="sng" dirty="0"/>
          </a:p>
          <a:p>
            <a:pPr algn="ctr"/>
            <a:r>
              <a:rPr lang="en-US" sz="3600" dirty="0"/>
              <a:t>“knowing, beloved brethren, your election by God.” </a:t>
            </a:r>
          </a:p>
          <a:p>
            <a:pPr algn="ctr"/>
            <a:r>
              <a:rPr lang="en-US" sz="3600" b="1" dirty="0"/>
              <a:t> </a:t>
            </a:r>
            <a:endParaRPr lang="en-US" sz="3600"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Unless Those Days Be Shortened</a:t>
            </a:r>
            <a:endParaRPr lang="en-US" sz="3200" dirty="0"/>
          </a:p>
          <a:p>
            <a:pPr algn="ctr"/>
            <a:r>
              <a:rPr lang="en-US" sz="2800" b="1" dirty="0"/>
              <a:t>By Pastor Fee Soliven</a:t>
            </a:r>
            <a:endParaRPr lang="en-US" sz="2800" dirty="0"/>
          </a:p>
          <a:p>
            <a:pPr algn="ctr"/>
            <a:r>
              <a:rPr lang="en-US" sz="3200" b="1" dirty="0"/>
              <a:t>Mark 13:12-27</a:t>
            </a:r>
            <a:endParaRPr lang="en-US" sz="3200" dirty="0"/>
          </a:p>
          <a:p>
            <a:pPr algn="ctr"/>
            <a:r>
              <a:rPr lang="en-US" sz="3200" b="1" dirty="0"/>
              <a:t>Sunday Morning</a:t>
            </a:r>
            <a:endParaRPr lang="en-US" sz="3200" dirty="0"/>
          </a:p>
          <a:p>
            <a:pPr algn="ctr"/>
            <a:r>
              <a:rPr lang="en-US" sz="3200" b="1" dirty="0"/>
              <a:t>August 11, 2019</a:t>
            </a:r>
            <a:endParaRPr lang="en-US" sz="3200" dirty="0"/>
          </a:p>
          <a:p>
            <a:pPr algn="ctr"/>
            <a:r>
              <a:rPr lang="en-US" sz="3200" dirty="0"/>
              <a:t> </a:t>
            </a:r>
          </a:p>
          <a:p>
            <a:pPr algn="ctr"/>
            <a:endParaRPr lang="en-US" sz="3200" dirty="0"/>
          </a:p>
        </p:txBody>
      </p:sp>
      <p:pic>
        <p:nvPicPr>
          <p:cNvPr id="3" name="Picture 2" descr="A picture containing photo, text&#10;&#10;Description automatically generated">
            <a:extLst>
              <a:ext uri="{FF2B5EF4-FFF2-40B4-BE49-F238E27FC236}">
                <a16:creationId xmlns:a16="http://schemas.microsoft.com/office/drawing/2014/main" id="{9E22CE61-BB09-468A-8FAF-0A36FD9843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5940100"/>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632311"/>
          </a:xfrm>
          <a:prstGeom prst="rect">
            <a:avLst/>
          </a:prstGeom>
        </p:spPr>
        <p:txBody>
          <a:bodyPr wrap="square">
            <a:spAutoFit/>
          </a:bodyPr>
          <a:lstStyle/>
          <a:p>
            <a:pPr algn="ctr"/>
            <a:r>
              <a:rPr lang="en-US" sz="4000" b="1" u="sng" dirty="0"/>
              <a:t>John 15:16</a:t>
            </a:r>
            <a:endParaRPr lang="en-US" sz="4000" u="sng" dirty="0"/>
          </a:p>
          <a:p>
            <a:pPr algn="ctr"/>
            <a:r>
              <a:rPr lang="en-US" sz="4000" dirty="0">
                <a:solidFill>
                  <a:srgbClr val="FF0000"/>
                </a:solidFill>
              </a:rPr>
              <a:t>“You did not choose Me, but I chose you and appointed you that you should go and bear fruit, and that your fruit should remain, that whatever you ask the Father in My name He may give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21 </a:t>
            </a:r>
            <a:r>
              <a:rPr lang="en-US" sz="4000" b="1" dirty="0">
                <a:solidFill>
                  <a:srgbClr val="FF0000"/>
                </a:solidFill>
              </a:rPr>
              <a:t>Then if anyone says to you, 'Look, here is the Christ!' or, 'Look, He is there!' do not believe it. </a:t>
            </a:r>
            <a:r>
              <a:rPr lang="en-US" sz="4000" b="1" dirty="0"/>
              <a:t>22 </a:t>
            </a:r>
            <a:r>
              <a:rPr lang="en-US" sz="4000" b="1" dirty="0">
                <a:solidFill>
                  <a:srgbClr val="FF0000"/>
                </a:solidFill>
              </a:rPr>
              <a:t>For false </a:t>
            </a:r>
            <a:r>
              <a:rPr lang="en-US" sz="4000" b="1" dirty="0" err="1">
                <a:solidFill>
                  <a:srgbClr val="FF0000"/>
                </a:solidFill>
              </a:rPr>
              <a:t>christs</a:t>
            </a:r>
            <a:r>
              <a:rPr lang="en-US" sz="4000" b="1" dirty="0">
                <a:solidFill>
                  <a:srgbClr val="FF0000"/>
                </a:solidFill>
              </a:rPr>
              <a:t> and false prophets will rise and show signs and wonders to deceive, if possible, even the elect.</a:t>
            </a:r>
            <a:r>
              <a:rPr lang="en-US" sz="4000" b="1" dirty="0"/>
              <a:t> 23 </a:t>
            </a:r>
            <a:r>
              <a:rPr lang="en-US" sz="4000" b="1" dirty="0">
                <a:solidFill>
                  <a:srgbClr val="FF0000"/>
                </a:solidFill>
              </a:rPr>
              <a:t>But take heed; see, I have told you all things beforehand. </a:t>
            </a:r>
            <a:endParaRPr lang="en-US" sz="4000" dirty="0">
              <a:solidFill>
                <a:srgbClr val="FF0000"/>
              </a:solidFill>
            </a:endParaRP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u="sng" dirty="0"/>
              <a:t>Jeremiah 23:16-22</a:t>
            </a:r>
            <a:endParaRPr lang="en-US" sz="4000" u="sng" dirty="0"/>
          </a:p>
          <a:p>
            <a:pPr algn="ctr"/>
            <a:r>
              <a:rPr lang="en-US" sz="4000" dirty="0"/>
              <a:t>16 Thus says the LORD of hosts: "Do not listen to the words of the prophets who prophesy to you. They make you worthless; They speak a vision of their own heart, Not from the mouth of the LORD.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17 They continually say to those who despise Me, 'The LORD has said, "You shall have peace" '; And to everyone who walks according to the dictates of his own heart, they say, 'No evil shall come upon you.' " 18 For who has stood in the counsel of the LORD, And has perceived and heard His word? Who has marked His word and heard it?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19 Behold, a whirlwind of the LORD has gone forth in fury--A violent whirlwind! It will fall violently on the head of the wicked. 20 The anger of the LORD will not turn back Until He has executed and performed the thoughts of His heart. In the latter days you will understand it perfectly.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278916"/>
          </a:xfrm>
          <a:prstGeom prst="rect">
            <a:avLst/>
          </a:prstGeom>
        </p:spPr>
        <p:txBody>
          <a:bodyPr wrap="square">
            <a:spAutoFit/>
          </a:bodyPr>
          <a:lstStyle/>
          <a:p>
            <a:pPr algn="ctr"/>
            <a:r>
              <a:rPr lang="en-US" sz="3600" dirty="0"/>
              <a:t>21 "I have not sent these prophets, yet they ran. I have not spoken to them, yet they prophesied. 22 But if they had stood in My counsel, And had caused My people to hear My words, Then they would have turned them from their evil way And from the evil of their doings.</a:t>
            </a:r>
          </a:p>
          <a:p>
            <a:pPr algn="ctr"/>
            <a:r>
              <a:rPr lang="en-US" sz="3600" dirty="0"/>
              <a:t> </a:t>
            </a:r>
          </a:p>
          <a:p>
            <a:pPr algn="ctr"/>
            <a:r>
              <a:rPr lang="en-US" sz="3600" dirty="0"/>
              <a:t> </a:t>
            </a:r>
          </a:p>
          <a:p>
            <a:pPr algn="ctr"/>
            <a:r>
              <a:rPr lang="en-US" sz="3600" dirty="0"/>
              <a:t> </a:t>
            </a:r>
          </a:p>
          <a:p>
            <a:pPr algn="ctr"/>
            <a:r>
              <a:rPr lang="en-US" sz="3600" dirty="0"/>
              <a:t> </a:t>
            </a:r>
          </a:p>
          <a:p>
            <a:pPr algn="ctr"/>
            <a:r>
              <a:rPr lang="en-US" sz="3600" b="1" dirty="0"/>
              <a:t> </a:t>
            </a:r>
            <a:endParaRPr lang="en-US" sz="3600" dirty="0"/>
          </a:p>
          <a:p>
            <a:pPr algn="ctr"/>
            <a:endParaRPr kumimoji="0" lang="en-US" sz="35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863965"/>
          </a:xfrm>
          <a:prstGeom prst="rect">
            <a:avLst/>
          </a:prstGeom>
        </p:spPr>
        <p:txBody>
          <a:bodyPr wrap="square">
            <a:spAutoFit/>
          </a:bodyPr>
          <a:lstStyle/>
          <a:p>
            <a:pPr algn="ctr"/>
            <a:r>
              <a:rPr lang="en-US" sz="3700" b="1" u="sng" dirty="0"/>
              <a:t>Revelation 13:11-13</a:t>
            </a:r>
            <a:endParaRPr lang="en-US" sz="3700" u="sng" dirty="0"/>
          </a:p>
          <a:p>
            <a:pPr algn="ctr"/>
            <a:r>
              <a:rPr lang="en-US" sz="3700" dirty="0"/>
              <a:t>11 Then I saw another beast coming up out of the earth, and he had two horns like a lamb and spoke like a dragon. 12 And he exercises all the authority of the first beast in his presence, and causes the earth and those who dwell in it to worship the first beast, whose deadly wound was healed. 13 He performs great signs, so that he even makes fire come down from heaven on the earth in the sight of men. </a:t>
            </a:r>
          </a:p>
          <a:p>
            <a:pPr algn="ctr"/>
            <a:r>
              <a:rPr lang="en-US" sz="3700" b="1" dirty="0"/>
              <a:t> </a:t>
            </a:r>
            <a:endParaRPr lang="en-US" sz="3700" dirty="0"/>
          </a:p>
          <a:p>
            <a:pPr algn="ctr"/>
            <a:r>
              <a:rPr lang="en-US" sz="3700" b="1" dirty="0"/>
              <a:t> </a:t>
            </a:r>
            <a:endParaRPr lang="en-US" sz="37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Galatians 3:1</a:t>
            </a:r>
            <a:endParaRPr lang="en-US" sz="4000" u="sng" dirty="0"/>
          </a:p>
          <a:p>
            <a:pPr algn="ctr"/>
            <a:r>
              <a:rPr lang="en-US" sz="4000" dirty="0"/>
              <a:t>“O foolish Galatians! Who has bewitched you that you should not obey the truth, before whose eyes Jesus Christ was clearly portrayed among you as crucified?”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24 </a:t>
            </a:r>
            <a:r>
              <a:rPr lang="en-US" sz="4000" b="1" dirty="0">
                <a:solidFill>
                  <a:srgbClr val="FF0000"/>
                </a:solidFill>
              </a:rPr>
              <a:t>"But in those days, after that tribulation, the sun will be darkened, and the moon will not give its light; </a:t>
            </a:r>
            <a:r>
              <a:rPr lang="en-US" sz="4000" b="1" dirty="0"/>
              <a:t>25 </a:t>
            </a:r>
            <a:r>
              <a:rPr lang="en-US" sz="4000" b="1" dirty="0">
                <a:solidFill>
                  <a:srgbClr val="FF0000"/>
                </a:solidFill>
              </a:rPr>
              <a:t>the stars of heaven will fall, and the powers in heaven will be shaken. </a:t>
            </a:r>
            <a:r>
              <a:rPr lang="en-US" sz="4000" b="1" dirty="0"/>
              <a:t>26 </a:t>
            </a:r>
            <a:r>
              <a:rPr lang="en-US" sz="4000" b="1" dirty="0">
                <a:solidFill>
                  <a:srgbClr val="FF0000"/>
                </a:solidFill>
              </a:rPr>
              <a:t>Then they will see the Son of Man coming in the clouds with great power and glory. </a:t>
            </a:r>
            <a:endParaRPr lang="en-US" sz="4000" dirty="0">
              <a:solidFill>
                <a:srgbClr val="FF0000"/>
              </a:solidFill>
            </a:endParaRPr>
          </a:p>
          <a:p>
            <a:pPr algn="ctr"/>
            <a:r>
              <a:rPr lang="en-US" sz="4000" dirty="0">
                <a:solidFill>
                  <a:srgbClr val="FF0000"/>
                </a:solidFill>
              </a:rPr>
              <a:t> </a:t>
            </a:r>
          </a:p>
          <a:p>
            <a:pPr algn="ctr"/>
            <a:endParaRPr lang="en-US" sz="4000"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 </a:t>
            </a:r>
            <a:r>
              <a:rPr lang="en-US" sz="4000" b="1" u="sng" dirty="0"/>
              <a:t>Isaiah 13:10</a:t>
            </a:r>
            <a:endParaRPr lang="en-US" sz="4000" u="sng" dirty="0"/>
          </a:p>
          <a:p>
            <a:pPr algn="ctr"/>
            <a:r>
              <a:rPr lang="en-US" sz="4000" dirty="0"/>
              <a:t>“For the stars of heaven and their constellations Will not give their light; The sun will be darkened in its going forth, And the moon will not cause its light to shine.” </a:t>
            </a:r>
          </a:p>
          <a:p>
            <a:pPr algn="ctr"/>
            <a:r>
              <a:rPr lang="en-US" sz="4000" dirty="0"/>
              <a:t> </a:t>
            </a:r>
          </a:p>
          <a:p>
            <a:pPr algn="ctr"/>
            <a:r>
              <a:rPr lang="en-US" sz="4000" dirty="0"/>
              <a:t> </a:t>
            </a:r>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dirty="0"/>
              <a:t> </a:t>
            </a:r>
            <a:r>
              <a:rPr lang="en-US" sz="3700" b="1" dirty="0"/>
              <a:t>12 </a:t>
            </a:r>
            <a:r>
              <a:rPr lang="en-US" sz="3700" b="1" dirty="0">
                <a:solidFill>
                  <a:srgbClr val="FF0000"/>
                </a:solidFill>
              </a:rPr>
              <a:t>Now brother will betray brother to death, and a father his child; and children will rise up against parents and cause them to be put to death. </a:t>
            </a:r>
            <a:r>
              <a:rPr lang="en-US" sz="3700" b="1" dirty="0"/>
              <a:t>13 </a:t>
            </a:r>
            <a:r>
              <a:rPr lang="en-US" sz="3700" b="1" dirty="0">
                <a:solidFill>
                  <a:srgbClr val="FF0000"/>
                </a:solidFill>
              </a:rPr>
              <a:t>And you will be hated by all men for My name's sake. But he who endures to the end shall be saved.</a:t>
            </a:r>
            <a:r>
              <a:rPr lang="en-US" sz="3700" b="1" dirty="0"/>
              <a:t> 14 </a:t>
            </a:r>
            <a:r>
              <a:rPr lang="en-US" sz="3700" b="1" dirty="0">
                <a:solidFill>
                  <a:srgbClr val="FF0000"/>
                </a:solidFill>
              </a:rPr>
              <a:t>"So when you see the 'abomination of desolation,' spoken of by Daniel the prophet, standing where it ought not" (let the reader understand), "then let those who are in Judea flee to the mountains. </a:t>
            </a:r>
            <a:endParaRPr lang="en-US" sz="3700" dirty="0">
              <a:solidFill>
                <a:srgbClr val="FF0000"/>
              </a:solidFill>
            </a:endParaRPr>
          </a:p>
          <a:p>
            <a:pPr algn="ctr"/>
            <a:r>
              <a:rPr lang="en-US" sz="3700" b="1" dirty="0"/>
              <a:t> </a:t>
            </a:r>
            <a:endParaRPr lang="en-US" sz="3700" dirty="0"/>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Joel 2:10-11</a:t>
            </a:r>
            <a:endParaRPr lang="en-US" sz="3600" u="sng" dirty="0"/>
          </a:p>
          <a:p>
            <a:pPr algn="ctr"/>
            <a:r>
              <a:rPr lang="en-US" sz="3600" dirty="0"/>
              <a:t>10 The earth quakes before them, The heavens tremble; The sun and moon grow dark, And the stars diminish their brightness. 11 The LORD gives voice before His army, For His camp is very great; For strong is the One who executes His word. For the day of the LORD is great and very terrible; Who can endure it? </a:t>
            </a:r>
          </a:p>
          <a:p>
            <a:pPr algn="ctr"/>
            <a:r>
              <a:rPr lang="en-US" sz="3600" b="1" dirty="0"/>
              <a:t> </a:t>
            </a:r>
            <a:endParaRPr lang="en-US" sz="3600" dirty="0"/>
          </a:p>
          <a:p>
            <a:pPr algn="ctr"/>
            <a:r>
              <a:rPr lang="en-US" sz="3600" b="1" dirty="0"/>
              <a:t> </a:t>
            </a:r>
            <a:endParaRPr lang="en-US" sz="3600" dirty="0"/>
          </a:p>
          <a:p>
            <a:pPr algn="ctr"/>
            <a:r>
              <a:rPr lang="en-US" sz="3600" dirty="0"/>
              <a:t> </a:t>
            </a:r>
          </a:p>
          <a:p>
            <a:pPr algn="ctr"/>
            <a:r>
              <a:rPr lang="en-US" sz="3600" b="1" dirty="0"/>
              <a:t> </a:t>
            </a:r>
            <a:endParaRPr lang="en-US" sz="3600" dirty="0"/>
          </a:p>
          <a:p>
            <a:pPr algn="ctr"/>
            <a:r>
              <a:rPr lang="en-US" sz="3600" b="1" dirty="0"/>
              <a:t> </a:t>
            </a:r>
            <a:endParaRPr lang="en-US" sz="36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kumimoji="0" lang="en-US" sz="4000" b="0" i="0" u="sng" strike="noStrike" kern="1200" cap="none" spc="0" normalizeH="0" baseline="0" noProof="0" dirty="0">
                <a:ln>
                  <a:noFill/>
                </a:ln>
                <a:solidFill>
                  <a:srgbClr val="FFFFFF"/>
                </a:solidFill>
                <a:effectLst/>
                <a:uLnTx/>
                <a:uFillTx/>
                <a:latin typeface="Arial"/>
                <a:cs typeface="Arial"/>
              </a:rPr>
              <a:t> </a:t>
            </a:r>
            <a:r>
              <a:rPr lang="en-US" sz="4000" b="1" u="sng" dirty="0"/>
              <a:t>Revelation 6:12-17</a:t>
            </a:r>
            <a:endParaRPr lang="en-US" sz="4000" u="sng" dirty="0"/>
          </a:p>
          <a:p>
            <a:pPr algn="ctr"/>
            <a:r>
              <a:rPr lang="en-US" sz="4000" dirty="0"/>
              <a:t>12 I looked when He opened the sixth seal, and behold, there was a great earthquake; and the sun became black as sackcloth of hair, and the moon became like blood. 13 And the stars of heaven fell to the earth, as a fig tree drops its late figs when it is shaken by a mighty wind.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14 Then the sky receded as a scroll when it is rolled up, and every mountain and island was moved out of its place. 15 And the kings of the earth, the great men, the rich men, the commanders, the mighty men, every slave and every free man, hid themselves in the caves and in the rocks of the mountains,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ea typeface="+mn-ea"/>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dirty="0"/>
              <a:t>16 and said to the mountains and rocks, "Fall on us and hide us from the face of Him who sits on the throne and from the wrath of the Lamb! 17 For the great day of His wrath has come, and who is able to stand?"</a:t>
            </a:r>
          </a:p>
          <a:p>
            <a:pPr algn="ctr"/>
            <a:r>
              <a:rPr lang="en-US" sz="4000" b="1" dirty="0"/>
              <a:t> </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48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4401205"/>
          </a:xfrm>
          <a:prstGeom prst="rect">
            <a:avLst/>
          </a:prstGeom>
        </p:spPr>
        <p:txBody>
          <a:bodyPr wrap="square">
            <a:spAutoFit/>
          </a:bodyPr>
          <a:lstStyle/>
          <a:p>
            <a:pPr algn="ctr"/>
            <a:r>
              <a:rPr lang="en-US" sz="4000" b="1" dirty="0"/>
              <a:t>27 </a:t>
            </a:r>
            <a:r>
              <a:rPr lang="en-US" sz="4000" b="1" dirty="0">
                <a:solidFill>
                  <a:srgbClr val="FF0000"/>
                </a:solidFill>
              </a:rPr>
              <a:t>And then He will send His angels, and gather together His elect from the four winds, from the farthest part of earth to the farthest part of heaven. </a:t>
            </a:r>
            <a:endParaRPr lang="en-US" sz="4000" dirty="0">
              <a:solidFill>
                <a:srgbClr val="FF0000"/>
              </a:solidFill>
            </a:endParaRP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740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938930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dirty="0"/>
              <a:t>15 </a:t>
            </a:r>
            <a:r>
              <a:rPr lang="en-US" sz="3600" b="1" dirty="0">
                <a:solidFill>
                  <a:srgbClr val="FF0000"/>
                </a:solidFill>
              </a:rPr>
              <a:t>Let him who is on the housetop not go down into the house, nor enter to take anything out of his house. </a:t>
            </a:r>
            <a:r>
              <a:rPr lang="en-US" sz="3600" b="1" dirty="0"/>
              <a:t>16 </a:t>
            </a:r>
            <a:r>
              <a:rPr lang="en-US" sz="3600" b="1" dirty="0">
                <a:solidFill>
                  <a:srgbClr val="FF0000"/>
                </a:solidFill>
              </a:rPr>
              <a:t>And let him who is in the field not go back to get his garment.</a:t>
            </a:r>
            <a:r>
              <a:rPr lang="en-US" sz="3600" b="1" dirty="0"/>
              <a:t> 17 </a:t>
            </a:r>
            <a:r>
              <a:rPr lang="en-US" sz="3600" b="1" dirty="0">
                <a:solidFill>
                  <a:srgbClr val="FF0000"/>
                </a:solidFill>
              </a:rPr>
              <a:t>But woe to those who are pregnant and to those who are nursing babies in those days! </a:t>
            </a:r>
            <a:r>
              <a:rPr lang="en-US" sz="3600" b="1" dirty="0"/>
              <a:t>18 </a:t>
            </a:r>
            <a:r>
              <a:rPr lang="en-US" sz="3600" b="1" dirty="0">
                <a:solidFill>
                  <a:srgbClr val="FF0000"/>
                </a:solidFill>
              </a:rPr>
              <a:t>And pray that your flight may not be in winter. </a:t>
            </a:r>
            <a:r>
              <a:rPr lang="en-US" sz="3600" b="1" dirty="0"/>
              <a:t>19 </a:t>
            </a:r>
            <a:r>
              <a:rPr lang="en-US" sz="3600" b="1" dirty="0">
                <a:solidFill>
                  <a:srgbClr val="FF0000"/>
                </a:solidFill>
              </a:rPr>
              <a:t>For in those days there will be tribulation, such as has not been from the beginning of creation which God created until this time, nor ever shall be. </a:t>
            </a:r>
            <a:endParaRPr lang="en-US" sz="3600" dirty="0">
              <a:solidFill>
                <a:srgbClr val="FF0000"/>
              </a:solidFill>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FFFFFF"/>
              </a:solidFill>
              <a:effectLst/>
              <a:uLnTx/>
              <a:uFillTx/>
              <a:latin typeface="Verdana" pitchFamily="34"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63746"/>
          </a:xfrm>
          <a:prstGeom prst="rect">
            <a:avLst/>
          </a:prstGeom>
        </p:spPr>
        <p:txBody>
          <a:bodyPr wrap="square">
            <a:spAutoFit/>
          </a:bodyPr>
          <a:lstStyle/>
          <a:p>
            <a:pPr algn="ctr"/>
            <a:r>
              <a:rPr lang="en-US" sz="3700" b="1" dirty="0"/>
              <a:t>20 </a:t>
            </a:r>
            <a:r>
              <a:rPr lang="en-US" sz="3700" b="1" dirty="0">
                <a:solidFill>
                  <a:srgbClr val="FF0000"/>
                </a:solidFill>
              </a:rPr>
              <a:t>And unless the Lord had shortened those days, no flesh would be saved; but for the elect's sake, whom He chose, He shortened the days. </a:t>
            </a:r>
            <a:r>
              <a:rPr lang="en-US" sz="3700" b="1" dirty="0"/>
              <a:t>21 </a:t>
            </a:r>
            <a:r>
              <a:rPr lang="en-US" sz="3700" b="1" dirty="0">
                <a:solidFill>
                  <a:srgbClr val="FF0000"/>
                </a:solidFill>
              </a:rPr>
              <a:t>Then if anyone says to you, 'Look, here is the Christ!' or, 'Look, He is there!' do not believe it. </a:t>
            </a:r>
            <a:r>
              <a:rPr lang="en-US" sz="3700" b="1" dirty="0"/>
              <a:t>22 </a:t>
            </a:r>
            <a:r>
              <a:rPr lang="en-US" sz="3700" b="1" dirty="0">
                <a:solidFill>
                  <a:srgbClr val="FF0000"/>
                </a:solidFill>
              </a:rPr>
              <a:t>For false </a:t>
            </a:r>
            <a:r>
              <a:rPr lang="en-US" sz="3700" b="1" dirty="0" err="1">
                <a:solidFill>
                  <a:srgbClr val="FF0000"/>
                </a:solidFill>
              </a:rPr>
              <a:t>christs</a:t>
            </a:r>
            <a:r>
              <a:rPr lang="en-US" sz="3700" b="1" dirty="0">
                <a:solidFill>
                  <a:srgbClr val="FF0000"/>
                </a:solidFill>
              </a:rPr>
              <a:t> and false prophets will rise and show signs and wonders to deceive, if possible, even the elect. </a:t>
            </a:r>
            <a:r>
              <a:rPr lang="en-US" sz="3700" b="1" dirty="0"/>
              <a:t>23 </a:t>
            </a:r>
            <a:r>
              <a:rPr lang="en-US" sz="3700" b="1" dirty="0">
                <a:solidFill>
                  <a:srgbClr val="FF0000"/>
                </a:solidFill>
              </a:rPr>
              <a:t>But take heed; see, I have told you all things beforehand. </a:t>
            </a:r>
            <a:endParaRPr lang="en-US" sz="3700" dirty="0">
              <a:solidFill>
                <a:srgbClr val="FF0000"/>
              </a:solidFill>
            </a:endParaRPr>
          </a:p>
          <a:p>
            <a:pPr algn="ctr"/>
            <a:r>
              <a:rPr lang="en-US" sz="3700" b="1" dirty="0"/>
              <a:t> </a:t>
            </a:r>
            <a:endParaRPr lang="en-US" sz="3700" dirty="0"/>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771906"/>
          </a:xfrm>
          <a:prstGeom prst="rect">
            <a:avLst/>
          </a:prstGeom>
        </p:spPr>
        <p:txBody>
          <a:bodyPr wrap="square">
            <a:spAutoFit/>
          </a:bodyPr>
          <a:lstStyle/>
          <a:p>
            <a:pPr algn="ctr"/>
            <a:r>
              <a:rPr lang="en-US" sz="3700" dirty="0"/>
              <a:t> </a:t>
            </a:r>
            <a:r>
              <a:rPr lang="en-US" sz="3700" b="1" dirty="0"/>
              <a:t>24 </a:t>
            </a:r>
            <a:r>
              <a:rPr lang="en-US" sz="3700" b="1" dirty="0">
                <a:solidFill>
                  <a:srgbClr val="FF0000"/>
                </a:solidFill>
              </a:rPr>
              <a:t>"But in those days, after that tribulation, the sun will be darkened, and the moon will not give its light;</a:t>
            </a:r>
            <a:r>
              <a:rPr lang="en-US" sz="3700" b="1" dirty="0"/>
              <a:t> 25 </a:t>
            </a:r>
            <a:r>
              <a:rPr lang="en-US" sz="3700" b="1" dirty="0">
                <a:solidFill>
                  <a:srgbClr val="FF0000"/>
                </a:solidFill>
              </a:rPr>
              <a:t>the stars of heaven will fall, and the powers in heaven will be shaken. </a:t>
            </a:r>
            <a:r>
              <a:rPr lang="en-US" sz="3700" b="1" dirty="0"/>
              <a:t>26 </a:t>
            </a:r>
            <a:r>
              <a:rPr lang="en-US" sz="3700" b="1" dirty="0">
                <a:solidFill>
                  <a:srgbClr val="FF0000"/>
                </a:solidFill>
              </a:rPr>
              <a:t>Then they will see the Son of Man coming in the clouds with great power and glory.</a:t>
            </a:r>
            <a:r>
              <a:rPr lang="en-US" sz="3700" b="1" dirty="0"/>
              <a:t> 27 </a:t>
            </a:r>
            <a:r>
              <a:rPr lang="en-US" sz="3700" b="1" dirty="0">
                <a:solidFill>
                  <a:srgbClr val="FF0000"/>
                </a:solidFill>
              </a:rPr>
              <a:t>And then He will send His angels, and gather together His elect from the four winds, from the farthest part of earth to the farthest part of heaven. </a:t>
            </a:r>
            <a:endParaRPr lang="en-US" sz="3700" dirty="0">
              <a:solidFill>
                <a:srgbClr val="FF0000"/>
              </a:solidFill>
            </a:endParaRPr>
          </a:p>
          <a:p>
            <a:pPr algn="ctr"/>
            <a:r>
              <a:rPr lang="en-US" sz="3700" b="1" dirty="0"/>
              <a:t> </a:t>
            </a:r>
            <a:endParaRPr lang="en-US" sz="3700" dirty="0"/>
          </a:p>
          <a:p>
            <a:pPr algn="ctr"/>
            <a:r>
              <a:rPr lang="en-US" sz="3700" dirty="0"/>
              <a:t> </a:t>
            </a:r>
          </a:p>
          <a:p>
            <a:pPr algn="ctr"/>
            <a:r>
              <a:rPr lang="en-US" sz="3700" dirty="0"/>
              <a:t> </a:t>
            </a:r>
          </a:p>
          <a:p>
            <a:pPr algn="ctr"/>
            <a:r>
              <a:rPr lang="en-US" sz="3700" dirty="0"/>
              <a:t> </a:t>
            </a:r>
          </a:p>
          <a:p>
            <a:pPr algn="ctr"/>
            <a:endParaRPr lang="en-US" sz="37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12 </a:t>
            </a:r>
            <a:r>
              <a:rPr lang="en-US" sz="4000" b="1" dirty="0">
                <a:solidFill>
                  <a:srgbClr val="FF0000"/>
                </a:solidFill>
              </a:rPr>
              <a:t>Now brother will betray brother to death, and a father his child; and children will rise up against parents and cause them to be put to death. </a:t>
            </a:r>
            <a:endParaRPr lang="en-US" sz="4000" dirty="0">
              <a:solidFill>
                <a:srgbClr val="FF0000"/>
              </a:solidFill>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247864"/>
          </a:xfrm>
          <a:prstGeom prst="rect">
            <a:avLst/>
          </a:prstGeom>
        </p:spPr>
        <p:txBody>
          <a:bodyPr wrap="square">
            <a:spAutoFit/>
          </a:bodyPr>
          <a:lstStyle/>
          <a:p>
            <a:pPr algn="ctr"/>
            <a:r>
              <a:rPr lang="en-US" sz="4000" b="1" u="sng" dirty="0"/>
              <a:t>Luke 12:49-53</a:t>
            </a:r>
            <a:endParaRPr lang="en-US" sz="4000" u="sng" dirty="0"/>
          </a:p>
          <a:p>
            <a:pPr algn="ctr"/>
            <a:r>
              <a:rPr lang="en-US" sz="4000" dirty="0"/>
              <a:t>49 </a:t>
            </a:r>
            <a:r>
              <a:rPr lang="en-US" sz="4000" dirty="0">
                <a:solidFill>
                  <a:srgbClr val="FF0000"/>
                </a:solidFill>
              </a:rPr>
              <a:t>"I came to send fire on the earth, and how I wish it were already kindled! </a:t>
            </a:r>
            <a:r>
              <a:rPr lang="en-US" sz="4000" dirty="0"/>
              <a:t>50 </a:t>
            </a:r>
            <a:r>
              <a:rPr lang="en-US" sz="4000" dirty="0">
                <a:solidFill>
                  <a:srgbClr val="FF0000"/>
                </a:solidFill>
              </a:rPr>
              <a:t>But I have a baptism to be baptized with, and how distressed I am till it is accomplished!</a:t>
            </a:r>
            <a:r>
              <a:rPr lang="en-US" sz="4000" dirty="0"/>
              <a:t> 51 </a:t>
            </a:r>
            <a:r>
              <a:rPr lang="en-US" sz="4000" dirty="0">
                <a:solidFill>
                  <a:srgbClr val="FF0000"/>
                </a:solidFill>
              </a:rPr>
              <a:t>Do you suppose that I came to give peace on earth? I tell you, not at all, but rather division.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23833</TotalTime>
  <Words>1784</Words>
  <Application>Microsoft Office PowerPoint</Application>
  <PresentationFormat>On-screen Show (4:3)</PresentationFormat>
  <Paragraphs>141</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1522</cp:revision>
  <dcterms:created xsi:type="dcterms:W3CDTF">2013-06-05T21:04:28Z</dcterms:created>
  <dcterms:modified xsi:type="dcterms:W3CDTF">2019-08-11T21:23:59Z</dcterms:modified>
</cp:coreProperties>
</file>