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50"/>
  </p:notesMasterIdLst>
  <p:sldIdLst>
    <p:sldId id="1333" r:id="rId2"/>
    <p:sldId id="698" r:id="rId3"/>
    <p:sldId id="258" r:id="rId4"/>
    <p:sldId id="790" r:id="rId5"/>
    <p:sldId id="1074" r:id="rId6"/>
    <p:sldId id="259" r:id="rId7"/>
    <p:sldId id="617" r:id="rId8"/>
    <p:sldId id="616" r:id="rId9"/>
    <p:sldId id="260" r:id="rId10"/>
    <p:sldId id="789" r:id="rId11"/>
    <p:sldId id="518" r:id="rId12"/>
    <p:sldId id="704" r:id="rId13"/>
    <p:sldId id="706" r:id="rId14"/>
    <p:sldId id="874" r:id="rId15"/>
    <p:sldId id="875" r:id="rId16"/>
    <p:sldId id="876" r:id="rId17"/>
    <p:sldId id="877" r:id="rId18"/>
    <p:sldId id="878" r:id="rId19"/>
    <p:sldId id="879" r:id="rId20"/>
    <p:sldId id="709" r:id="rId21"/>
    <p:sldId id="708" r:id="rId22"/>
    <p:sldId id="1355" r:id="rId23"/>
    <p:sldId id="519" r:id="rId24"/>
    <p:sldId id="520" r:id="rId25"/>
    <p:sldId id="522" r:id="rId26"/>
    <p:sldId id="523" r:id="rId27"/>
    <p:sldId id="524" r:id="rId28"/>
    <p:sldId id="614" r:id="rId29"/>
    <p:sldId id="717" r:id="rId30"/>
    <p:sldId id="666" r:id="rId31"/>
    <p:sldId id="713" r:id="rId32"/>
    <p:sldId id="718" r:id="rId33"/>
    <p:sldId id="1343" r:id="rId34"/>
    <p:sldId id="1089" r:id="rId35"/>
    <p:sldId id="1090" r:id="rId36"/>
    <p:sldId id="1091" r:id="rId37"/>
    <p:sldId id="1092" r:id="rId38"/>
    <p:sldId id="1236" r:id="rId39"/>
    <p:sldId id="1237" r:id="rId40"/>
    <p:sldId id="1308" r:id="rId41"/>
    <p:sldId id="1309" r:id="rId42"/>
    <p:sldId id="1310" r:id="rId43"/>
    <p:sldId id="1311" r:id="rId44"/>
    <p:sldId id="1312" r:id="rId45"/>
    <p:sldId id="1313" r:id="rId46"/>
    <p:sldId id="1344" r:id="rId47"/>
    <p:sldId id="1354" r:id="rId48"/>
    <p:sldId id="1351"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191" autoAdjust="0"/>
    <p:restoredTop sz="94646" autoAdjust="0"/>
  </p:normalViewPr>
  <p:slideViewPr>
    <p:cSldViewPr>
      <p:cViewPr varScale="1">
        <p:scale>
          <a:sx n="108" d="100"/>
          <a:sy n="108" d="100"/>
        </p:scale>
        <p:origin x="150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9/22/2019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pPr/>
              <a:t>28</a:t>
            </a:fld>
            <a:endParaRPr lang="en-US"/>
          </a:p>
        </p:txBody>
      </p:sp>
    </p:spTree>
    <p:extLst>
      <p:ext uri="{BB962C8B-B14F-4D97-AF65-F5344CB8AC3E}">
        <p14:creationId xmlns:p14="http://schemas.microsoft.com/office/powerpoint/2010/main" val="393575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7"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8390"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58391"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smtClean="0"/>
            </a:lvl1pPr>
          </a:lstStyle>
          <a:p>
            <a:pPr>
              <a:defRPr/>
            </a:pPr>
            <a:endParaRPr lang="en-US" dirty="0"/>
          </a:p>
        </p:txBody>
      </p:sp>
      <p:sp>
        <p:nvSpPr>
          <p:cNvPr id="25" name="Rectangle 25"/>
          <p:cNvSpPr>
            <a:spLocks noGrp="1" noChangeArrowheads="1"/>
          </p:cNvSpPr>
          <p:nvPr>
            <p:ph type="sldNum" sz="quarter" idx="11"/>
          </p:nvPr>
        </p:nvSpPr>
        <p:spPr/>
        <p:txBody>
          <a:bodyPr/>
          <a:lstStyle>
            <a:lvl1pPr>
              <a:defRPr smtClean="0"/>
            </a:lvl1pPr>
          </a:lstStyle>
          <a:p>
            <a:pPr>
              <a:defRPr/>
            </a:pPr>
            <a:fld id="{1DC1A1B7-325C-4BC2-BB16-97769B9704D7}" type="slidenum">
              <a:rPr lang="en-US"/>
              <a:pPr>
                <a:defRPr/>
              </a:pPr>
              <a:t>‹#›</a:t>
            </a:fld>
            <a:endParaRPr lang="en-US" dirty="0"/>
          </a:p>
        </p:txBody>
      </p:sp>
      <p:sp>
        <p:nvSpPr>
          <p:cNvPr id="26" name="Rectangle 26"/>
          <p:cNvSpPr>
            <a:spLocks noGrp="1" noChangeArrowheads="1"/>
          </p:cNvSpPr>
          <p:nvPr>
            <p:ph type="ftr" sz="quarter" idx="12"/>
          </p:nvPr>
        </p:nvSpPr>
        <p:spPr/>
        <p:txBody>
          <a:bodyPr/>
          <a:lstStyle>
            <a:lvl1pPr>
              <a:defRPr smtClean="0"/>
            </a:lvl1pPr>
          </a:lstStyle>
          <a:p>
            <a:pPr>
              <a:defRPr/>
            </a:pPr>
            <a:endParaRPr lang="en-US" dirty="0"/>
          </a:p>
        </p:txBody>
      </p:sp>
    </p:spTree>
    <p:extLst>
      <p:ext uri="{BB962C8B-B14F-4D97-AF65-F5344CB8AC3E}">
        <p14:creationId xmlns:p14="http://schemas.microsoft.com/office/powerpoint/2010/main" val="1532703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6EFCA14-B532-41E9-B362-B3D555C18BA7}" type="slidenum">
              <a:rPr lang="en-US"/>
              <a:pPr>
                <a:defRPr/>
              </a:pPr>
              <a:t>‹#›</a:t>
            </a:fld>
            <a:endParaRPr lang="en-US" dirty="0"/>
          </a:p>
        </p:txBody>
      </p:sp>
    </p:spTree>
    <p:extLst>
      <p:ext uri="{BB962C8B-B14F-4D97-AF65-F5344CB8AC3E}">
        <p14:creationId xmlns:p14="http://schemas.microsoft.com/office/powerpoint/2010/main" val="1470971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F66412-7F99-47F3-844C-CA9CB620B688}" type="slidenum">
              <a:rPr lang="en-US"/>
              <a:pPr>
                <a:defRPr/>
              </a:pPr>
              <a:t>‹#›</a:t>
            </a:fld>
            <a:endParaRPr lang="en-US" dirty="0"/>
          </a:p>
        </p:txBody>
      </p:sp>
    </p:spTree>
    <p:extLst>
      <p:ext uri="{BB962C8B-B14F-4D97-AF65-F5344CB8AC3E}">
        <p14:creationId xmlns:p14="http://schemas.microsoft.com/office/powerpoint/2010/main" val="2211228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28600"/>
            <a:ext cx="82296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AB6D5EC9-8A6E-4564-A6E4-C88FE0AD2226}" type="slidenum">
              <a:rPr lang="en-US"/>
              <a:pPr>
                <a:defRPr/>
              </a:pPr>
              <a:t>‹#›</a:t>
            </a:fld>
            <a:endParaRPr lang="en-US" dirty="0"/>
          </a:p>
        </p:txBody>
      </p:sp>
    </p:spTree>
    <p:extLst>
      <p:ext uri="{BB962C8B-B14F-4D97-AF65-F5344CB8AC3E}">
        <p14:creationId xmlns:p14="http://schemas.microsoft.com/office/powerpoint/2010/main" val="1595011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939AA26-F120-4EAC-8FF7-3E0ED4AAA0BB}" type="slidenum">
              <a:rPr lang="en-US"/>
              <a:pPr>
                <a:defRPr/>
              </a:pPr>
              <a:t>‹#›</a:t>
            </a:fld>
            <a:endParaRPr lang="en-US" dirty="0"/>
          </a:p>
        </p:txBody>
      </p:sp>
    </p:spTree>
    <p:extLst>
      <p:ext uri="{BB962C8B-B14F-4D97-AF65-F5344CB8AC3E}">
        <p14:creationId xmlns:p14="http://schemas.microsoft.com/office/powerpoint/2010/main" val="35058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9B5862-7B3B-46F9-ABA4-DB7E183A5F87}" type="slidenum">
              <a:rPr lang="en-US"/>
              <a:pPr>
                <a:defRPr/>
              </a:pPr>
              <a:t>‹#›</a:t>
            </a:fld>
            <a:endParaRPr lang="en-US" dirty="0"/>
          </a:p>
        </p:txBody>
      </p:sp>
    </p:spTree>
    <p:extLst>
      <p:ext uri="{BB962C8B-B14F-4D97-AF65-F5344CB8AC3E}">
        <p14:creationId xmlns:p14="http://schemas.microsoft.com/office/powerpoint/2010/main" val="552015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3FD90DE7-1F95-490D-8C4E-9764013E9666}" type="slidenum">
              <a:rPr lang="en-US"/>
              <a:pPr>
                <a:defRPr/>
              </a:pPr>
              <a:t>‹#›</a:t>
            </a:fld>
            <a:endParaRPr lang="en-US" dirty="0"/>
          </a:p>
        </p:txBody>
      </p:sp>
    </p:spTree>
    <p:extLst>
      <p:ext uri="{BB962C8B-B14F-4D97-AF65-F5344CB8AC3E}">
        <p14:creationId xmlns:p14="http://schemas.microsoft.com/office/powerpoint/2010/main" val="1879762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dt" sz="half" idx="10"/>
          </p:nvPr>
        </p:nvSpPr>
        <p:spPr>
          <a:ln/>
        </p:spPr>
        <p:txBody>
          <a:bodyPr/>
          <a:lstStyle>
            <a:lvl1pPr>
              <a:defRPr/>
            </a:lvl1pPr>
          </a:lstStyle>
          <a:p>
            <a:pPr>
              <a:defRPr/>
            </a:pPr>
            <a:endParaRPr lang="en-US" dirty="0"/>
          </a:p>
        </p:txBody>
      </p:sp>
      <p:sp>
        <p:nvSpPr>
          <p:cNvPr id="8"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26"/>
          <p:cNvSpPr>
            <a:spLocks noGrp="1" noChangeArrowheads="1"/>
          </p:cNvSpPr>
          <p:nvPr>
            <p:ph type="sldNum" sz="quarter" idx="12"/>
          </p:nvPr>
        </p:nvSpPr>
        <p:spPr>
          <a:ln/>
        </p:spPr>
        <p:txBody>
          <a:bodyPr/>
          <a:lstStyle>
            <a:lvl1pPr>
              <a:defRPr/>
            </a:lvl1pPr>
          </a:lstStyle>
          <a:p>
            <a:pPr>
              <a:defRPr/>
            </a:pPr>
            <a:fld id="{9656F464-9AEB-4CD3-84BF-56CF33D7C7F8}" type="slidenum">
              <a:rPr lang="en-US"/>
              <a:pPr>
                <a:defRPr/>
              </a:pPr>
              <a:t>‹#›</a:t>
            </a:fld>
            <a:endParaRPr lang="en-US" dirty="0"/>
          </a:p>
        </p:txBody>
      </p:sp>
    </p:spTree>
    <p:extLst>
      <p:ext uri="{BB962C8B-B14F-4D97-AF65-F5344CB8AC3E}">
        <p14:creationId xmlns:p14="http://schemas.microsoft.com/office/powerpoint/2010/main" val="2132844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99F62AB5-D548-4F98-84ED-9BC4CBFD44AC}" type="slidenum">
              <a:rPr lang="en-US"/>
              <a:pPr>
                <a:defRPr/>
              </a:pPr>
              <a:t>‹#›</a:t>
            </a:fld>
            <a:endParaRPr lang="en-US" dirty="0"/>
          </a:p>
        </p:txBody>
      </p:sp>
    </p:spTree>
    <p:extLst>
      <p:ext uri="{BB962C8B-B14F-4D97-AF65-F5344CB8AC3E}">
        <p14:creationId xmlns:p14="http://schemas.microsoft.com/office/powerpoint/2010/main" val="1393305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dirty="0"/>
          </a:p>
        </p:txBody>
      </p:sp>
      <p:sp>
        <p:nvSpPr>
          <p:cNvPr id="3"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26"/>
          <p:cNvSpPr>
            <a:spLocks noGrp="1" noChangeArrowheads="1"/>
          </p:cNvSpPr>
          <p:nvPr>
            <p:ph type="sldNum" sz="quarter" idx="12"/>
          </p:nvPr>
        </p:nvSpPr>
        <p:spPr>
          <a:ln/>
        </p:spPr>
        <p:txBody>
          <a:bodyPr/>
          <a:lstStyle>
            <a:lvl1pPr>
              <a:defRPr/>
            </a:lvl1pPr>
          </a:lstStyle>
          <a:p>
            <a:pPr>
              <a:defRPr/>
            </a:pPr>
            <a:fld id="{391A8B4F-E3A7-45E5-ACCF-357168C29989}" type="slidenum">
              <a:rPr lang="en-US"/>
              <a:pPr>
                <a:defRPr/>
              </a:pPr>
              <a:t>‹#›</a:t>
            </a:fld>
            <a:endParaRPr lang="en-US" dirty="0"/>
          </a:p>
        </p:txBody>
      </p:sp>
    </p:spTree>
    <p:extLst>
      <p:ext uri="{BB962C8B-B14F-4D97-AF65-F5344CB8AC3E}">
        <p14:creationId xmlns:p14="http://schemas.microsoft.com/office/powerpoint/2010/main" val="4171453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02848C6A-7587-4ED9-8370-E99A1FF4FF40}" type="slidenum">
              <a:rPr lang="en-US"/>
              <a:pPr>
                <a:defRPr/>
              </a:pPr>
              <a:t>‹#›</a:t>
            </a:fld>
            <a:endParaRPr lang="en-US" dirty="0"/>
          </a:p>
        </p:txBody>
      </p:sp>
    </p:spTree>
    <p:extLst>
      <p:ext uri="{BB962C8B-B14F-4D97-AF65-F5344CB8AC3E}">
        <p14:creationId xmlns:p14="http://schemas.microsoft.com/office/powerpoint/2010/main" val="1226519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1709BBAD-74FA-4056-AAA3-D58B2879018F}" type="slidenum">
              <a:rPr lang="en-US"/>
              <a:pPr>
                <a:defRPr/>
              </a:pPr>
              <a:t>‹#›</a:t>
            </a:fld>
            <a:endParaRPr lang="en-US" dirty="0"/>
          </a:p>
        </p:txBody>
      </p:sp>
    </p:spTree>
    <p:extLst>
      <p:ext uri="{BB962C8B-B14F-4D97-AF65-F5344CB8AC3E}">
        <p14:creationId xmlns:p14="http://schemas.microsoft.com/office/powerpoint/2010/main" val="3912623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57347"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57348"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57349"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1028" name="Group 6"/>
          <p:cNvGrpSpPr>
            <a:grpSpLocks/>
          </p:cNvGrpSpPr>
          <p:nvPr/>
        </p:nvGrpSpPr>
        <p:grpSpPr bwMode="auto">
          <a:xfrm>
            <a:off x="0" y="6019800"/>
            <a:ext cx="7848600" cy="857250"/>
            <a:chOff x="0" y="3792"/>
            <a:chExt cx="4944" cy="540"/>
          </a:xfrm>
        </p:grpSpPr>
        <p:sp>
          <p:nvSpPr>
            <p:cNvPr id="57351"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42" name="Group 8"/>
            <p:cNvGrpSpPr>
              <a:grpSpLocks/>
            </p:cNvGrpSpPr>
            <p:nvPr userDrawn="1"/>
          </p:nvGrpSpPr>
          <p:grpSpPr bwMode="auto">
            <a:xfrm>
              <a:off x="2486" y="3792"/>
              <a:ext cx="2458" cy="540"/>
              <a:chOff x="2486" y="3792"/>
              <a:chExt cx="2458" cy="540"/>
            </a:xfrm>
          </p:grpSpPr>
          <p:sp>
            <p:nvSpPr>
              <p:cNvPr id="57353"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57354"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57355"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57356"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57357"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57358"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029" name="Group 15"/>
          <p:cNvGrpSpPr>
            <a:grpSpLocks/>
          </p:cNvGrpSpPr>
          <p:nvPr/>
        </p:nvGrpSpPr>
        <p:grpSpPr bwMode="auto">
          <a:xfrm>
            <a:off x="627063" y="6021388"/>
            <a:ext cx="5684837" cy="849312"/>
            <a:chOff x="395" y="3793"/>
            <a:chExt cx="3581" cy="535"/>
          </a:xfrm>
        </p:grpSpPr>
        <p:sp>
          <p:nvSpPr>
            <p:cNvPr id="57360"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57361"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57362"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57363"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57364"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57365"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7366"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7368"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mn-lt"/>
              </a:defRPr>
            </a:lvl1pPr>
          </a:lstStyle>
          <a:p>
            <a:pPr>
              <a:defRPr/>
            </a:pPr>
            <a:endParaRPr lang="en-US" dirty="0"/>
          </a:p>
        </p:txBody>
      </p:sp>
      <p:sp>
        <p:nvSpPr>
          <p:cNvPr id="57369"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mn-lt"/>
              </a:defRPr>
            </a:lvl1pPr>
          </a:lstStyle>
          <a:p>
            <a:pPr>
              <a:defRPr/>
            </a:pPr>
            <a:endParaRPr lang="en-US" dirty="0"/>
          </a:p>
        </p:txBody>
      </p:sp>
      <p:sp>
        <p:nvSpPr>
          <p:cNvPr id="57370"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latin typeface="+mn-lt"/>
              </a:defRPr>
            </a:lvl1pPr>
          </a:lstStyle>
          <a:p>
            <a:pPr>
              <a:defRPr/>
            </a:pPr>
            <a:fld id="{046C1E6C-7028-4BF1-8CA4-45E388D6F3FB}" type="slidenum">
              <a:rPr lang="en-US"/>
              <a:pPr>
                <a:defRPr/>
              </a:pPr>
              <a:t>‹#›</a:t>
            </a:fld>
            <a:endParaRPr lang="en-US" dirty="0"/>
          </a:p>
        </p:txBody>
      </p:sp>
    </p:spTree>
    <p:extLst>
      <p:ext uri="{BB962C8B-B14F-4D97-AF65-F5344CB8AC3E}">
        <p14:creationId xmlns:p14="http://schemas.microsoft.com/office/powerpoint/2010/main" val="1192864865"/>
      </p:ext>
    </p:extLst>
  </p:cSld>
  <p:clrMap bg1="dk2" tx1="lt1" bg2="dk1"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lr>
          <a:schemeClr val="tx2"/>
        </a:buClr>
        <a:buChar char="•"/>
        <a:defRPr sz="2000">
          <a:solidFill>
            <a:schemeClr val="tx1"/>
          </a:solidFill>
          <a:latin typeface="+mn-lt"/>
          <a:cs typeface="+mn-cs"/>
        </a:defRPr>
      </a:lvl6pPr>
      <a:lvl7pPr marL="2971800" indent="-228600" algn="l" rtl="0" fontAlgn="base">
        <a:spcBef>
          <a:spcPct val="20000"/>
        </a:spcBef>
        <a:spcAft>
          <a:spcPct val="0"/>
        </a:spcAft>
        <a:buClr>
          <a:schemeClr val="tx2"/>
        </a:buClr>
        <a:buChar char="•"/>
        <a:defRPr sz="2000">
          <a:solidFill>
            <a:schemeClr val="tx1"/>
          </a:solidFill>
          <a:latin typeface="+mn-lt"/>
          <a:cs typeface="+mn-cs"/>
        </a:defRPr>
      </a:lvl7pPr>
      <a:lvl8pPr marL="3429000" indent="-228600" algn="l" rtl="0" fontAlgn="base">
        <a:spcBef>
          <a:spcPct val="20000"/>
        </a:spcBef>
        <a:spcAft>
          <a:spcPct val="0"/>
        </a:spcAft>
        <a:buClr>
          <a:schemeClr val="tx2"/>
        </a:buClr>
        <a:buChar char="•"/>
        <a:defRPr sz="2000">
          <a:solidFill>
            <a:schemeClr val="tx1"/>
          </a:solidFill>
          <a:latin typeface="+mn-lt"/>
          <a:cs typeface="+mn-cs"/>
        </a:defRPr>
      </a:lvl8pPr>
      <a:lvl9pPr marL="3886200" indent="-228600" algn="l" rtl="0" fontAlgn="base">
        <a:spcBef>
          <a:spcPct val="20000"/>
        </a:spcBef>
        <a:spcAft>
          <a:spcPct val="0"/>
        </a:spcAft>
        <a:buClr>
          <a:schemeClr val="tx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1369924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1739"/>
            <a:ext cx="8915400" cy="1323439"/>
          </a:xfrm>
          <a:prstGeom prst="rect">
            <a:avLst/>
          </a:prstGeom>
        </p:spPr>
        <p:txBody>
          <a:bodyPr wrap="square">
            <a:spAutoFit/>
          </a:bodyPr>
          <a:lstStyle/>
          <a:p>
            <a:pPr algn="ctr"/>
            <a:r>
              <a:rPr lang="en-US" sz="4000" b="1" dirty="0"/>
              <a:t>2. Influence of Others</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715015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dirty="0"/>
              <a:t> </a:t>
            </a:r>
            <a:r>
              <a:rPr lang="en-US" sz="4000" b="1" u="sng" dirty="0"/>
              <a:t>1 Corinthians 15:33 </a:t>
            </a:r>
            <a:endParaRPr lang="en-US" sz="4000" u="sng" dirty="0"/>
          </a:p>
          <a:p>
            <a:pPr algn="ctr"/>
            <a:r>
              <a:rPr lang="en-US" sz="4000" dirty="0"/>
              <a:t>Do not be deceived: “Bad company ruins good morals.”</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u="sng" dirty="0"/>
              <a:t>Proverbs 13:20 </a:t>
            </a:r>
            <a:endParaRPr lang="en-US" sz="4000" u="sng" dirty="0"/>
          </a:p>
          <a:p>
            <a:pPr algn="ctr"/>
            <a:r>
              <a:rPr lang="en-US" sz="4000" dirty="0"/>
              <a:t>Whoever walks with the wise becomes wise, but the companion of fools will suffer harm.</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939540"/>
          </a:xfrm>
          <a:prstGeom prst="rect">
            <a:avLst/>
          </a:prstGeom>
        </p:spPr>
        <p:txBody>
          <a:bodyPr wrap="square">
            <a:spAutoFit/>
          </a:bodyPr>
          <a:lstStyle/>
          <a:p>
            <a:pPr algn="ctr"/>
            <a:r>
              <a:rPr lang="en-US" sz="3600" b="1" u="sng" dirty="0"/>
              <a:t>Psalm 1:1 </a:t>
            </a:r>
            <a:endParaRPr lang="en-US" sz="3600" u="sng" dirty="0"/>
          </a:p>
          <a:p>
            <a:pPr algn="ctr"/>
            <a:r>
              <a:rPr lang="en-US" sz="3600" dirty="0"/>
              <a:t>Blessed is the man who walks not in the counsel of the wicked, nor stands in the way of sinners, nor sits in the seat of scoffers;</a:t>
            </a:r>
          </a:p>
          <a:p>
            <a:pPr algn="ctr"/>
            <a:r>
              <a:rPr lang="en-US" sz="3600" dirty="0"/>
              <a:t> </a:t>
            </a:r>
          </a:p>
          <a:p>
            <a:pPr algn="ctr"/>
            <a:endParaRPr lang="en-US" sz="3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170099"/>
          </a:xfrm>
          <a:prstGeom prst="rect">
            <a:avLst/>
          </a:prstGeom>
        </p:spPr>
        <p:txBody>
          <a:bodyPr wrap="square">
            <a:spAutoFit/>
          </a:bodyPr>
          <a:lstStyle/>
          <a:p>
            <a:pPr algn="ctr"/>
            <a:r>
              <a:rPr lang="en-US" sz="4000" b="1" u="sng" dirty="0"/>
              <a:t>Proverbs 6:27 </a:t>
            </a:r>
            <a:endParaRPr lang="en-US" sz="4000" u="sng" dirty="0"/>
          </a:p>
          <a:p>
            <a:pPr algn="ctr"/>
            <a:r>
              <a:rPr lang="en-US" sz="4000" dirty="0"/>
              <a:t>Can a man carry fire next to his chest and his clothes not be burned?</a:t>
            </a:r>
          </a:p>
          <a:p>
            <a:pPr algn="ctr"/>
            <a:r>
              <a:rPr lang="en-US" sz="4000" b="1" u="sng" dirty="0"/>
              <a:t> </a:t>
            </a:r>
            <a:endParaRPr lang="en-US" sz="4000" u="sng" dirty="0"/>
          </a:p>
          <a:p>
            <a:pPr algn="ctr"/>
            <a:endParaRPr lang="en-US" sz="4000" dirty="0"/>
          </a:p>
        </p:txBody>
      </p:sp>
    </p:spTree>
    <p:extLst>
      <p:ext uri="{BB962C8B-B14F-4D97-AF65-F5344CB8AC3E}">
        <p14:creationId xmlns:p14="http://schemas.microsoft.com/office/powerpoint/2010/main" val="1293127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8710077"/>
          </a:xfrm>
          <a:prstGeom prst="rect">
            <a:avLst/>
          </a:prstGeom>
        </p:spPr>
        <p:txBody>
          <a:bodyPr wrap="square">
            <a:spAutoFit/>
          </a:bodyPr>
          <a:lstStyle/>
          <a:p>
            <a:pPr algn="ctr"/>
            <a:r>
              <a:rPr lang="en-US" sz="4000" b="1" u="sng" dirty="0"/>
              <a:t>1 Corinthians 5:11 </a:t>
            </a:r>
            <a:endParaRPr lang="en-US" sz="4000" u="sng" dirty="0"/>
          </a:p>
          <a:p>
            <a:pPr algn="ctr"/>
            <a:r>
              <a:rPr lang="en-US" sz="4000" dirty="0"/>
              <a:t>But now I am writing to you not to associate with anyone who bears the name of brother if he is guilty of sexual immorality or greed, or is an idolater, reviler, drunkard, or swindler—not even to eat with such a one.</a:t>
            </a:r>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algn="ctr"/>
            <a:endParaRPr lang="en-US" sz="4000" dirty="0"/>
          </a:p>
        </p:txBody>
      </p:sp>
    </p:spTree>
    <p:extLst>
      <p:ext uri="{BB962C8B-B14F-4D97-AF65-F5344CB8AC3E}">
        <p14:creationId xmlns:p14="http://schemas.microsoft.com/office/powerpoint/2010/main" val="4053348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2554545"/>
          </a:xfrm>
          <a:prstGeom prst="rect">
            <a:avLst/>
          </a:prstGeom>
        </p:spPr>
        <p:txBody>
          <a:bodyPr wrap="square">
            <a:spAutoFit/>
          </a:bodyPr>
          <a:lstStyle/>
          <a:p>
            <a:pPr algn="ctr"/>
            <a:r>
              <a:rPr lang="en-US" sz="4000" b="1" dirty="0"/>
              <a:t>3. Ignorance of God’s Principles</a:t>
            </a:r>
            <a:endParaRPr lang="en-US" sz="4000" dirty="0"/>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852777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323439"/>
          </a:xfrm>
          <a:prstGeom prst="rect">
            <a:avLst/>
          </a:prstGeom>
        </p:spPr>
        <p:txBody>
          <a:bodyPr wrap="square">
            <a:spAutoFit/>
          </a:bodyPr>
          <a:lstStyle/>
          <a:p>
            <a:pPr algn="ctr"/>
            <a:r>
              <a:rPr lang="en-US" sz="4000" b="1" dirty="0"/>
              <a:t>Wait on the Lord</a:t>
            </a:r>
            <a:endParaRPr lang="en-US" sz="4000" dirty="0"/>
          </a:p>
          <a:p>
            <a:pPr algn="ctr"/>
            <a:endParaRPr lang="en-US" sz="4000" dirty="0"/>
          </a:p>
        </p:txBody>
      </p:sp>
    </p:spTree>
    <p:extLst>
      <p:ext uri="{BB962C8B-B14F-4D97-AF65-F5344CB8AC3E}">
        <p14:creationId xmlns:p14="http://schemas.microsoft.com/office/powerpoint/2010/main" val="3210400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2554545"/>
          </a:xfrm>
          <a:prstGeom prst="rect">
            <a:avLst/>
          </a:prstGeom>
        </p:spPr>
        <p:txBody>
          <a:bodyPr wrap="square">
            <a:spAutoFit/>
          </a:bodyPr>
          <a:lstStyle/>
          <a:p>
            <a:pPr algn="ctr"/>
            <a:r>
              <a:rPr lang="en-US" sz="4000" b="1" dirty="0"/>
              <a:t>Trust God and leave all the consequences to Him</a:t>
            </a:r>
            <a:endParaRPr lang="en-US" sz="4000" dirty="0"/>
          </a:p>
          <a:p>
            <a:pPr algn="ctr"/>
            <a:r>
              <a:rPr lang="en-US" sz="4000" dirty="0"/>
              <a:t> </a:t>
            </a:r>
          </a:p>
          <a:p>
            <a:pPr algn="ctr"/>
            <a:endParaRPr lang="en-US" sz="4000" dirty="0"/>
          </a:p>
        </p:txBody>
      </p:sp>
    </p:spTree>
    <p:extLst>
      <p:ext uri="{BB962C8B-B14F-4D97-AF65-F5344CB8AC3E}">
        <p14:creationId xmlns:p14="http://schemas.microsoft.com/office/powerpoint/2010/main" val="1707993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8094524"/>
          </a:xfrm>
          <a:prstGeom prst="rect">
            <a:avLst/>
          </a:prstGeom>
        </p:spPr>
        <p:txBody>
          <a:bodyPr wrap="square">
            <a:spAutoFit/>
          </a:bodyPr>
          <a:lstStyle/>
          <a:p>
            <a:pPr algn="ctr"/>
            <a:r>
              <a:rPr lang="en-US" sz="4000" dirty="0"/>
              <a:t>  </a:t>
            </a:r>
            <a:r>
              <a:rPr lang="en-US" sz="4000" b="1" u="sng" dirty="0"/>
              <a:t>Isaiah 26:2-4</a:t>
            </a:r>
            <a:endParaRPr lang="en-US" sz="4000" u="sng" dirty="0"/>
          </a:p>
          <a:p>
            <a:pPr algn="ctr"/>
            <a:r>
              <a:rPr lang="en-US" sz="4000" dirty="0"/>
              <a:t>2 Open the gates, That the righteous nation which keeps the truth may enter in. 3 You will keep him in perfect peace, Whose mind is stayed on You, Because he trusts in You. 4 Trust in the LORD forever, For in YAH, the LORD, is everlasting strength. </a:t>
            </a:r>
          </a:p>
          <a:p>
            <a:pPr algn="ctr"/>
            <a:endParaRPr lang="en-US" sz="4000" dirty="0"/>
          </a:p>
          <a:p>
            <a:pPr algn="ctr"/>
            <a:r>
              <a:rPr lang="en-US" sz="4000" dirty="0"/>
              <a:t> </a:t>
            </a:r>
          </a:p>
          <a:p>
            <a:pPr algn="ct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4130823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dirty="0"/>
              <a:t> </a:t>
            </a:r>
            <a:r>
              <a:rPr lang="en-US" sz="4000" b="1" dirty="0"/>
              <a:t>Allow God to supply all our needs</a:t>
            </a:r>
            <a:endParaRPr lang="en-US" sz="4000" dirty="0"/>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b="1" u="sng" dirty="0"/>
              <a:t>Philippians 4:19</a:t>
            </a:r>
            <a:endParaRPr lang="en-US" sz="4000" u="sng" dirty="0"/>
          </a:p>
          <a:p>
            <a:pPr algn="ctr"/>
            <a:r>
              <a:rPr lang="en-US" sz="4000" dirty="0"/>
              <a:t>“And my God shall supply all your need according to His riches in glory by Christ Jesus”</a:t>
            </a:r>
          </a:p>
          <a:p>
            <a:pPr algn="ctr"/>
            <a:r>
              <a:rPr lang="en-US" sz="4000" dirty="0"/>
              <a:t> </a:t>
            </a:r>
          </a:p>
          <a:p>
            <a:pPr algn="ctr"/>
            <a:r>
              <a:rPr lang="en-US" sz="4000" dirty="0"/>
              <a:t> </a:t>
            </a:r>
          </a:p>
          <a:p>
            <a:pPr algn="ctr"/>
            <a:r>
              <a:rPr lang="en-US" sz="4000" dirty="0"/>
              <a:t> </a:t>
            </a:r>
          </a:p>
          <a:p>
            <a:pPr algn="ctr"/>
            <a:r>
              <a:rPr lang="en-US" sz="4000" b="1" dirty="0"/>
              <a:t> </a:t>
            </a:r>
            <a:endParaRPr lang="en-US" sz="4000" dirty="0"/>
          </a:p>
          <a:p>
            <a:pPr algn="ctr"/>
            <a:r>
              <a:rPr lang="en-US" sz="4000" b="1" dirty="0"/>
              <a:t> </a:t>
            </a:r>
            <a:endParaRPr lang="en-US" sz="4000" dirty="0"/>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4000" b="1" dirty="0">
                <a:solidFill>
                  <a:srgbClr val="FFFFFF"/>
                </a:solidFill>
                <a:latin typeface="Arial"/>
                <a:cs typeface="Arial"/>
              </a:rPr>
              <a:t>Take one step at a time</a:t>
            </a:r>
            <a:endParaRPr kumimoji="0" lang="en-US" sz="4000" b="0" i="0"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a:ea typeface="+mn-ea"/>
                <a:cs typeface="Arial"/>
              </a:rPr>
              <a:t> </a:t>
            </a: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a:ea typeface="+mn-ea"/>
                <a:cs typeface="Arial"/>
              </a:rPr>
              <a:t> </a:t>
            </a: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4041087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41017"/>
            <a:ext cx="8915400" cy="2554545"/>
          </a:xfrm>
          <a:prstGeom prst="rect">
            <a:avLst/>
          </a:prstGeom>
        </p:spPr>
        <p:txBody>
          <a:bodyPr wrap="square">
            <a:spAutoFit/>
          </a:bodyPr>
          <a:lstStyle/>
          <a:p>
            <a:pPr algn="ctr"/>
            <a:r>
              <a:rPr lang="en-US" sz="4000" b="1" dirty="0"/>
              <a:t>4. Willful Known Sin</a:t>
            </a:r>
            <a:endParaRPr lang="en-US" sz="4000" dirty="0"/>
          </a:p>
          <a:p>
            <a:pPr algn="ctr"/>
            <a:r>
              <a:rPr lang="en-US" sz="4000" b="1" dirty="0"/>
              <a:t> </a:t>
            </a:r>
            <a:endParaRPr lang="en-US" sz="4000" dirty="0"/>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b="1" dirty="0"/>
              <a:t>It deafens our ears to the </a:t>
            </a:r>
          </a:p>
          <a:p>
            <a:pPr algn="ctr"/>
            <a:r>
              <a:rPr lang="en-US" sz="4000" b="1" dirty="0"/>
              <a:t>voice of God</a:t>
            </a:r>
            <a:endParaRPr lang="en-US" sz="4000" dirty="0"/>
          </a:p>
          <a:p>
            <a:pPr algn="ctr"/>
            <a:r>
              <a:rPr lang="en-US" sz="4000" dirty="0"/>
              <a:t> </a:t>
            </a:r>
          </a:p>
          <a:p>
            <a:pPr algn="ctr"/>
            <a:r>
              <a:rPr lang="en-US" sz="4000" b="1" dirty="0"/>
              <a:t> </a:t>
            </a:r>
            <a:endParaRPr lang="en-US" sz="4000" dirty="0"/>
          </a:p>
          <a:p>
            <a:pPr algn="ctr"/>
            <a:r>
              <a:rPr lang="en-US" sz="4000" dirty="0"/>
              <a:t> </a:t>
            </a:r>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3170099"/>
          </a:xfrm>
          <a:prstGeom prst="rect">
            <a:avLst/>
          </a:prstGeom>
        </p:spPr>
        <p:txBody>
          <a:bodyPr wrap="square">
            <a:spAutoFit/>
          </a:bodyPr>
          <a:lstStyle/>
          <a:p>
            <a:pPr algn="ctr"/>
            <a:r>
              <a:rPr lang="en-US" sz="4000" b="1" dirty="0"/>
              <a:t>Sin blinds our eyes to the </a:t>
            </a:r>
          </a:p>
          <a:p>
            <a:pPr algn="ctr"/>
            <a:r>
              <a:rPr lang="en-US" sz="4000" b="1" dirty="0"/>
              <a:t>vision of God</a:t>
            </a:r>
            <a:endParaRPr lang="en-US" sz="4000" dirty="0"/>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It hardens our hearts to the awareness of God</a:t>
            </a:r>
            <a:endParaRPr lang="en-US" sz="4000" dirty="0"/>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Sin dulls our conscience to the Word of God</a:t>
            </a:r>
            <a:endParaRPr lang="en-US" sz="4000" dirty="0"/>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323439"/>
          </a:xfrm>
          <a:prstGeom prst="rect">
            <a:avLst/>
          </a:prstGeom>
        </p:spPr>
        <p:txBody>
          <a:bodyPr wrap="square">
            <a:spAutoFit/>
          </a:bodyPr>
          <a:lstStyle/>
          <a:p>
            <a:pPr algn="ctr"/>
            <a:r>
              <a:rPr lang="en-US" sz="4000" b="1" dirty="0"/>
              <a:t>5. Doubt</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3170099"/>
          </a:xfrm>
          <a:prstGeom prst="rect">
            <a:avLst/>
          </a:prstGeom>
        </p:spPr>
        <p:txBody>
          <a:bodyPr wrap="square">
            <a:spAutoFit/>
          </a:bodyPr>
          <a:lstStyle/>
          <a:p>
            <a:pPr algn="ctr"/>
            <a:r>
              <a:rPr lang="en-US" sz="4000" b="1" dirty="0"/>
              <a:t>We doubt that God has a personal will for our lives</a:t>
            </a:r>
            <a:endParaRPr lang="en-US" sz="4000" dirty="0"/>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3539430"/>
          </a:xfrm>
          <a:prstGeom prst="rect">
            <a:avLst/>
          </a:prstGeom>
          <a:noFill/>
        </p:spPr>
        <p:txBody>
          <a:bodyPr wrap="square" rtlCol="0">
            <a:spAutoFit/>
          </a:bodyPr>
          <a:lstStyle/>
          <a:p>
            <a:pPr algn="ctr"/>
            <a:r>
              <a:rPr lang="en-US" sz="3200" b="1" dirty="0"/>
              <a:t>Our Path to Greatness</a:t>
            </a:r>
            <a:endParaRPr lang="en-US" sz="3200" dirty="0"/>
          </a:p>
          <a:p>
            <a:pPr algn="ctr"/>
            <a:r>
              <a:rPr lang="en-US" sz="2800" b="1" dirty="0"/>
              <a:t>By Pastor Fee Soliven</a:t>
            </a:r>
            <a:endParaRPr lang="en-US" sz="2800" dirty="0"/>
          </a:p>
          <a:p>
            <a:pPr algn="ctr"/>
            <a:r>
              <a:rPr lang="en-US" sz="3200" b="1" dirty="0"/>
              <a:t>Jeremiah 29:11-12</a:t>
            </a:r>
            <a:endParaRPr lang="en-US" sz="3200" dirty="0"/>
          </a:p>
          <a:p>
            <a:pPr algn="ctr"/>
            <a:r>
              <a:rPr lang="en-US" sz="3200" b="1" dirty="0"/>
              <a:t>Sunday Morning</a:t>
            </a:r>
            <a:endParaRPr lang="en-US" sz="3200" dirty="0"/>
          </a:p>
          <a:p>
            <a:pPr algn="ctr"/>
            <a:r>
              <a:rPr lang="en-US" sz="3200" b="1" dirty="0"/>
              <a:t>September 22, 2019</a:t>
            </a:r>
            <a:endParaRPr lang="en-US" sz="3200" dirty="0"/>
          </a:p>
          <a:p>
            <a:pPr algn="ctr"/>
            <a:r>
              <a:rPr lang="en-US" sz="3200" dirty="0"/>
              <a:t> </a:t>
            </a:r>
          </a:p>
          <a:p>
            <a:pPr algn="ctr"/>
            <a:endParaRPr lang="en-US" sz="3200" dirty="0"/>
          </a:p>
        </p:txBody>
      </p:sp>
      <p:pic>
        <p:nvPicPr>
          <p:cNvPr id="3" name="Picture 2" descr="A picture containing grass&#10;&#10;Description automatically generated">
            <a:extLst>
              <a:ext uri="{FF2B5EF4-FFF2-40B4-BE49-F238E27FC236}">
                <a16:creationId xmlns:a16="http://schemas.microsoft.com/office/drawing/2014/main" id="{AF6D2DA7-4F7D-4FB2-B3C4-E732EEC8FF6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362200"/>
            <a:ext cx="9144000" cy="4629150"/>
          </a:xfrm>
          <a:prstGeom prst="rect">
            <a:avLst/>
          </a:prstGeom>
        </p:spPr>
      </p:pic>
      <p:pic>
        <p:nvPicPr>
          <p:cNvPr id="9" name="Picture 8" descr="AGCF highest resolution.jpg"/>
          <p:cNvPicPr>
            <a:picLocks noChangeAspect="1"/>
          </p:cNvPicPr>
          <p:nvPr/>
        </p:nvPicPr>
        <p:blipFill>
          <a:blip r:embed="rId4" cstate="print"/>
          <a:stretch>
            <a:fillRect/>
          </a:stretch>
        </p:blipFill>
        <p:spPr>
          <a:xfrm>
            <a:off x="7853778" y="6023683"/>
            <a:ext cx="1290222" cy="967667"/>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3785652"/>
          </a:xfrm>
          <a:prstGeom prst="rect">
            <a:avLst/>
          </a:prstGeom>
        </p:spPr>
        <p:txBody>
          <a:bodyPr wrap="square">
            <a:spAutoFit/>
          </a:bodyPr>
          <a:lstStyle/>
          <a:p>
            <a:pPr algn="ctr"/>
            <a:r>
              <a:rPr lang="en-US" sz="4000" b="1" dirty="0"/>
              <a:t>We doubt that the Lord will make </a:t>
            </a:r>
          </a:p>
          <a:p>
            <a:pPr algn="ctr"/>
            <a:r>
              <a:rPr lang="en-US" sz="4000" b="1" dirty="0"/>
              <a:t>His will known</a:t>
            </a:r>
            <a:endParaRPr lang="en-US" sz="4000" dirty="0"/>
          </a:p>
          <a:p>
            <a:pPr algn="ctr"/>
            <a:r>
              <a:rPr lang="en-US" sz="4000" dirty="0"/>
              <a:t> </a:t>
            </a:r>
          </a:p>
          <a:p>
            <a:pPr algn="ctr"/>
            <a:r>
              <a:rPr lang="en-US" sz="4000" b="1" dirty="0"/>
              <a:t> </a:t>
            </a:r>
            <a:endParaRPr lang="en-US" sz="4000" dirty="0"/>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We doubt that we can do what the Lord requires</a:t>
            </a:r>
            <a:endParaRPr lang="en-US" sz="4000" dirty="0"/>
          </a:p>
          <a:p>
            <a:pPr algn="ctr"/>
            <a:r>
              <a:rPr lang="en-US" sz="4000" dirty="0"/>
              <a:t>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dirty="0"/>
              <a:t> </a:t>
            </a:r>
            <a:r>
              <a:rPr lang="en-US" sz="4000" b="1" dirty="0"/>
              <a:t>We doubt God because we don’t have all the facts</a:t>
            </a:r>
            <a:endParaRPr lang="en-US" sz="4000" dirty="0"/>
          </a:p>
          <a:p>
            <a:pPr algn="ctr"/>
            <a:r>
              <a:rPr lang="en-US" sz="4000" dirty="0"/>
              <a:t> </a:t>
            </a:r>
          </a:p>
          <a:p>
            <a:pPr algn="ctr"/>
            <a:endParaRPr lang="en-US" sz="4000" dirty="0"/>
          </a:p>
        </p:txBody>
      </p:sp>
    </p:spTree>
    <p:extLst>
      <p:ext uri="{BB962C8B-B14F-4D97-AF65-F5344CB8AC3E}">
        <p14:creationId xmlns:p14="http://schemas.microsoft.com/office/powerpoint/2010/main" val="3963039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8094524"/>
          </a:xfrm>
          <a:prstGeom prst="rect">
            <a:avLst/>
          </a:prstGeom>
        </p:spPr>
        <p:txBody>
          <a:bodyPr wrap="square">
            <a:spAutoFit/>
          </a:bodyPr>
          <a:lstStyle/>
          <a:p>
            <a:pPr algn="ctr"/>
            <a:r>
              <a:rPr kumimoji="0" lang="en-US" sz="4000" b="0" i="0" u="none" strike="noStrike" kern="1200" cap="none" spc="0" normalizeH="0" baseline="0" noProof="0" dirty="0">
                <a:ln>
                  <a:noFill/>
                </a:ln>
                <a:solidFill>
                  <a:srgbClr val="FFFFFF"/>
                </a:solidFill>
                <a:effectLst/>
                <a:uLnTx/>
                <a:uFillTx/>
                <a:latin typeface="Arial"/>
                <a:ea typeface="+mn-ea"/>
                <a:cs typeface="Arial"/>
              </a:rPr>
              <a:t>  </a:t>
            </a:r>
            <a:r>
              <a:rPr lang="en-US" sz="4000" b="1" u="sng" dirty="0"/>
              <a:t>James 1:6-8</a:t>
            </a:r>
            <a:endParaRPr lang="en-US" sz="4000" u="sng" dirty="0"/>
          </a:p>
          <a:p>
            <a:pPr algn="ctr"/>
            <a:r>
              <a:rPr lang="en-US" sz="4000" dirty="0"/>
              <a:t>6 But let him ask in faith, with no doubting, for he who doubts is like a wave of the sea driven and tossed by the wind. 7 For let not that man suppose that he will receive anything from the Lord; 8 he is a double-minded man, unstable in all his ways. </a:t>
            </a:r>
          </a:p>
          <a:p>
            <a:pPr algn="ctr"/>
            <a:endParaRPr lang="en-US" sz="4000" dirty="0"/>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072657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b="1" dirty="0"/>
              <a:t>6. Feelings of Unworthiness</a:t>
            </a:r>
            <a:endParaRPr lang="en-US" sz="4000" dirty="0"/>
          </a:p>
          <a:p>
            <a:pPr algn="ctr"/>
            <a:r>
              <a:rPr lang="en-US" sz="4000" dirty="0"/>
              <a:t> </a:t>
            </a:r>
          </a:p>
          <a:p>
            <a:pPr algn="ctr"/>
            <a:r>
              <a:rPr lang="en-US" sz="4000" dirty="0"/>
              <a:t> </a:t>
            </a:r>
          </a:p>
          <a:p>
            <a:pPr algn="ctr"/>
            <a:endParaRPr lang="en-US" sz="4000" dirty="0"/>
          </a:p>
          <a:p>
            <a:pPr algn="ctr"/>
            <a:r>
              <a:rPr lang="en-US" sz="4000" b="1" dirty="0"/>
              <a:t> </a:t>
            </a:r>
            <a:endParaRPr lang="en-US" sz="4000" dirty="0"/>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794632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1 John 1:9-10</a:t>
            </a:r>
            <a:endParaRPr lang="en-US" sz="4000" u="sng" dirty="0"/>
          </a:p>
          <a:p>
            <a:pPr algn="ctr"/>
            <a:r>
              <a:rPr lang="en-US" sz="4000" dirty="0"/>
              <a:t>9 If we confess our sins, He is faithful and righteous to forgive us our sins and to cleanse us from all unrighteousness. 10 If we say that we have not sinned, we make Him a liar, and His word is not in us. </a:t>
            </a:r>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655599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dirty="0"/>
              <a:t>Busyness</a:t>
            </a:r>
            <a:endParaRPr lang="en-US" sz="4000" dirty="0"/>
          </a:p>
          <a:p>
            <a:pPr algn="ctr"/>
            <a:r>
              <a:rPr lang="en-US" sz="4000" b="1" dirty="0"/>
              <a:t> </a:t>
            </a:r>
            <a:endParaRPr lang="en-US" sz="4000" dirty="0"/>
          </a:p>
          <a:p>
            <a:pPr algn="ctr"/>
            <a:r>
              <a:rPr lang="en-US" sz="4000" dirty="0"/>
              <a:t> </a:t>
            </a:r>
          </a:p>
          <a:p>
            <a:pPr algn="ctr"/>
            <a:r>
              <a:rPr lang="en-US" sz="4000" b="1" dirty="0"/>
              <a:t> </a:t>
            </a:r>
            <a:endParaRPr lang="en-US" sz="4000" dirty="0"/>
          </a:p>
          <a:p>
            <a:pPr algn="ctr"/>
            <a:r>
              <a:rPr lang="en-US" sz="4000" b="1" dirty="0"/>
              <a:t> </a:t>
            </a:r>
            <a:endParaRPr lang="en-US" sz="4000" dirty="0"/>
          </a:p>
          <a:p>
            <a:pPr algn="ctr"/>
            <a:r>
              <a:rPr lang="en-US" sz="4000" b="1" dirty="0"/>
              <a:t> </a:t>
            </a:r>
            <a:endParaRPr lang="en-US" sz="4000" dirty="0"/>
          </a:p>
          <a:p>
            <a:pPr algn="ctr"/>
            <a:endParaRPr kumimoji="0" lang="en-US" sz="4000" b="1"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93073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877711"/>
          </a:xfrm>
          <a:prstGeom prst="rect">
            <a:avLst/>
          </a:prstGeom>
        </p:spPr>
        <p:txBody>
          <a:bodyPr wrap="square">
            <a:spAutoFit/>
          </a:bodyPr>
          <a:lstStyle/>
          <a:p>
            <a:pPr algn="ctr"/>
            <a:r>
              <a:rPr lang="en-US" sz="3600" b="1" u="sng" dirty="0"/>
              <a:t>Psalm 46:10 </a:t>
            </a:r>
            <a:endParaRPr lang="en-US" sz="3600" u="sng" dirty="0"/>
          </a:p>
          <a:p>
            <a:pPr algn="ctr"/>
            <a:r>
              <a:rPr lang="en-US" sz="3600" dirty="0"/>
              <a:t>“Be still, and know that I am God; I will be exalted among the nations, I will be exalted in the earth!</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00" b="1"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1786668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1938992"/>
          </a:xfrm>
          <a:prstGeom prst="rect">
            <a:avLst/>
          </a:prstGeom>
        </p:spPr>
        <p:txBody>
          <a:bodyPr wrap="square">
            <a:spAutoFit/>
          </a:bodyPr>
          <a:lstStyle/>
          <a:p>
            <a:pPr algn="ctr"/>
            <a:r>
              <a:rPr lang="en-US" sz="4000" dirty="0"/>
              <a:t> </a:t>
            </a:r>
            <a:r>
              <a:rPr lang="en-US" sz="4000" b="1" dirty="0"/>
              <a:t>7. Fears in the Christian Life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1536932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Fear of God’s Requirements</a:t>
            </a:r>
            <a:endParaRPr lang="en-US" sz="4000" dirty="0"/>
          </a:p>
          <a:p>
            <a:pPr algn="ctr"/>
            <a:r>
              <a:rPr lang="en-US" sz="4000" dirty="0"/>
              <a:t> </a:t>
            </a:r>
          </a:p>
          <a:p>
            <a:pPr algn="ctr"/>
            <a:endParaRPr lang="en-US" sz="4000" dirty="0"/>
          </a:p>
        </p:txBody>
      </p:sp>
    </p:spTree>
    <p:extLst>
      <p:ext uri="{BB962C8B-B14F-4D97-AF65-F5344CB8AC3E}">
        <p14:creationId xmlns:p14="http://schemas.microsoft.com/office/powerpoint/2010/main" val="1066856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u="sng" dirty="0"/>
              <a:t>Jeremiah 29:11-12</a:t>
            </a:r>
            <a:endParaRPr lang="en-US" sz="4000" u="sng" dirty="0"/>
          </a:p>
          <a:p>
            <a:pPr algn="ctr"/>
            <a:r>
              <a:rPr lang="en-US" sz="4000" dirty="0"/>
              <a:t>11 For I know the thoughts that I think toward you, says the LORD, thoughts of peace and not of evil, to give you a future and a hope. 12 Then you will call upon Me and go and pray to Me, and I will listen to you.</a:t>
            </a:r>
          </a:p>
        </p:txBody>
      </p:sp>
    </p:spTree>
    <p:extLst>
      <p:ext uri="{BB962C8B-B14F-4D97-AF65-F5344CB8AC3E}">
        <p14:creationId xmlns:p14="http://schemas.microsoft.com/office/powerpoint/2010/main" val="16919816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76200"/>
            <a:ext cx="9144000" cy="5029200"/>
          </a:xfrm>
          <a:prstGeom prst="rect">
            <a:avLst/>
          </a:prstGeom>
        </p:spPr>
        <p:txBody>
          <a:bodyPr/>
          <a:lstStyle/>
          <a:p>
            <a:pPr algn="ctr"/>
            <a:r>
              <a:rPr lang="en-US" sz="4000" b="1" dirty="0"/>
              <a:t>Fear of Failure</a:t>
            </a:r>
            <a:endParaRPr lang="en-US" sz="4000" dirty="0"/>
          </a:p>
          <a:p>
            <a:pPr algn="ctr"/>
            <a:r>
              <a:rPr lang="en-US" sz="4000" dirty="0"/>
              <a:t> </a:t>
            </a:r>
          </a:p>
          <a:p>
            <a:pPr algn="ctr"/>
            <a:r>
              <a:rPr lang="en-US" sz="4000" dirty="0"/>
              <a:t> </a:t>
            </a:r>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13616865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400" dirty="0"/>
              <a:t> </a:t>
            </a:r>
            <a:r>
              <a:rPr lang="en-US" sz="4400" b="1" u="sng" dirty="0"/>
              <a:t>2 Timothy 1:7</a:t>
            </a:r>
            <a:endParaRPr lang="en-US" sz="4400" u="sng" dirty="0"/>
          </a:p>
          <a:p>
            <a:pPr algn="ctr"/>
            <a:r>
              <a:rPr lang="en-US" sz="4400" dirty="0"/>
              <a:t>“For God has not given us a</a:t>
            </a:r>
          </a:p>
          <a:p>
            <a:pPr algn="ctr"/>
            <a:r>
              <a:rPr lang="en-US" sz="4400" dirty="0"/>
              <a:t>We may let past sins keep us from moving forward. </a:t>
            </a:r>
          </a:p>
          <a:p>
            <a:pPr algn="ctr"/>
            <a:r>
              <a:rPr lang="en-US" sz="4400" b="1" dirty="0"/>
              <a:t> </a:t>
            </a:r>
            <a:endParaRPr lang="en-US" sz="4400" dirty="0"/>
          </a:p>
          <a:p>
            <a:pPr algn="ctr"/>
            <a:r>
              <a:rPr lang="en-US" sz="4400" dirty="0"/>
              <a:t> </a:t>
            </a:r>
          </a:p>
          <a:p>
            <a:pPr algn="ctr"/>
            <a:r>
              <a:rPr lang="en-US" sz="4400" b="1" dirty="0"/>
              <a:t> </a:t>
            </a:r>
            <a:endParaRPr lang="en-US" sz="4400" dirty="0"/>
          </a:p>
          <a:p>
            <a:pPr algn="ctr"/>
            <a:r>
              <a:rPr lang="en-US" sz="4400" dirty="0"/>
              <a:t> </a:t>
            </a:r>
          </a:p>
          <a:p>
            <a:pPr algn="ctr"/>
            <a:r>
              <a:rPr lang="en-US" sz="4400" dirty="0">
                <a:solidFill>
                  <a:srgbClr val="FF0000"/>
                </a:solidFill>
              </a:rPr>
              <a:t> </a:t>
            </a:r>
          </a:p>
          <a:p>
            <a:pPr algn="ctr"/>
            <a:r>
              <a:rPr lang="en-US" sz="4400" dirty="0"/>
              <a:t> </a:t>
            </a:r>
          </a:p>
          <a:p>
            <a:pPr algn="ctr"/>
            <a:r>
              <a:rPr lang="en-US" sz="4400" b="1" dirty="0"/>
              <a:t> </a:t>
            </a:r>
            <a:endParaRPr lang="en-US" sz="4400" dirty="0"/>
          </a:p>
          <a:p>
            <a:pPr algn="ctr"/>
            <a:r>
              <a:rPr lang="en-US" sz="4400" b="1" dirty="0"/>
              <a:t> </a:t>
            </a:r>
            <a:endParaRPr lang="en-US" sz="4400" dirty="0"/>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44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301974902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1938992"/>
          </a:xfrm>
          <a:prstGeom prst="rect">
            <a:avLst/>
          </a:prstGeom>
        </p:spPr>
        <p:txBody>
          <a:bodyPr wrap="square">
            <a:spAutoFit/>
          </a:bodyPr>
          <a:lstStyle/>
          <a:p>
            <a:pPr algn="ctr"/>
            <a:r>
              <a:rPr lang="en-US" sz="4000" dirty="0"/>
              <a:t> </a:t>
            </a:r>
            <a:r>
              <a:rPr lang="en-US" sz="4000" b="1" dirty="0"/>
              <a:t>Fear of Criticism</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19813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kumimoji="0" lang="en-US" sz="4000" b="0" i="0" u="none" strike="noStrike" kern="1200" cap="none" spc="0" normalizeH="0" baseline="0" noProof="0" dirty="0">
                <a:ln>
                  <a:noFill/>
                </a:ln>
                <a:solidFill>
                  <a:srgbClr val="FFFFFF"/>
                </a:solidFill>
                <a:effectLst/>
                <a:uLnTx/>
                <a:uFillTx/>
                <a:latin typeface="Arial"/>
                <a:cs typeface="Arial"/>
              </a:rPr>
              <a:t> </a:t>
            </a:r>
            <a:r>
              <a:rPr lang="en-US" sz="4000" b="1" dirty="0"/>
              <a:t>1. Are you presently living in the will of God?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0000"/>
              </a:solidFill>
              <a:effectLst/>
              <a:uLnTx/>
              <a:uFillTx/>
              <a:latin typeface="Arial"/>
              <a:cs typeface="Arial"/>
            </a:endParaRPr>
          </a:p>
        </p:txBody>
      </p:sp>
    </p:spTree>
    <p:extLst>
      <p:ext uri="{BB962C8B-B14F-4D97-AF65-F5344CB8AC3E}">
        <p14:creationId xmlns:p14="http://schemas.microsoft.com/office/powerpoint/2010/main" val="2576735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2554545"/>
          </a:xfrm>
          <a:prstGeom prst="rect">
            <a:avLst/>
          </a:prstGeom>
        </p:spPr>
        <p:txBody>
          <a:bodyPr wrap="square">
            <a:spAutoFit/>
          </a:bodyPr>
          <a:lstStyle/>
          <a:p>
            <a:pPr algn="ctr"/>
            <a:r>
              <a:rPr lang="en-US" sz="4000" b="1" dirty="0"/>
              <a:t>2. How do you know if you are or aren’t?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848690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a:ea typeface="+mn-ea"/>
                <a:cs typeface="Arial"/>
              </a:rPr>
              <a:t> </a:t>
            </a: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
        <p:nvSpPr>
          <p:cNvPr id="4" name="Rectangle 3"/>
          <p:cNvSpPr/>
          <p:nvPr/>
        </p:nvSpPr>
        <p:spPr>
          <a:xfrm>
            <a:off x="76200" y="76200"/>
            <a:ext cx="8915400" cy="2554545"/>
          </a:xfrm>
          <a:prstGeom prst="rect">
            <a:avLst/>
          </a:prstGeom>
        </p:spPr>
        <p:txBody>
          <a:bodyPr wrap="square">
            <a:spAutoFit/>
          </a:bodyPr>
          <a:lstStyle/>
          <a:p>
            <a:pPr algn="ctr"/>
            <a:r>
              <a:rPr lang="en-US" sz="4000" b="1" dirty="0"/>
              <a:t>3. Does it seem like something is missing in your Christian life? </a:t>
            </a:r>
            <a:endParaRPr lang="en-US" sz="4000" dirty="0"/>
          </a:p>
          <a:p>
            <a:pPr algn="ctr"/>
            <a:r>
              <a:rPr lang="en-US" sz="4000" b="1" dirty="0"/>
              <a:t> </a:t>
            </a:r>
            <a:endParaRPr lang="en-US" sz="4000" dirty="0"/>
          </a:p>
          <a:p>
            <a:pPr algn="ctr"/>
            <a:endParaRPr lang="en-US" sz="4000" dirty="0"/>
          </a:p>
        </p:txBody>
      </p:sp>
    </p:spTree>
    <p:extLst>
      <p:ext uri="{BB962C8B-B14F-4D97-AF65-F5344CB8AC3E}">
        <p14:creationId xmlns:p14="http://schemas.microsoft.com/office/powerpoint/2010/main" val="3374074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a:ea typeface="+mn-ea"/>
                <a:cs typeface="Arial"/>
              </a:rPr>
              <a:t> </a:t>
            </a: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
        <p:nvSpPr>
          <p:cNvPr id="4" name="Rectangle 3"/>
          <p:cNvSpPr/>
          <p:nvPr/>
        </p:nvSpPr>
        <p:spPr>
          <a:xfrm>
            <a:off x="76200" y="76200"/>
            <a:ext cx="8915400" cy="3785652"/>
          </a:xfrm>
          <a:prstGeom prst="rect">
            <a:avLst/>
          </a:prstGeom>
        </p:spPr>
        <p:txBody>
          <a:bodyPr wrap="square">
            <a:spAutoFit/>
          </a:bodyPr>
          <a:lstStyle/>
          <a:p>
            <a:pPr algn="ctr"/>
            <a:r>
              <a:rPr lang="en-US" sz="4000" b="1" dirty="0"/>
              <a:t>4. How much time you spend with the Lord in His Word and prayer? </a:t>
            </a:r>
            <a:endParaRPr lang="en-US" sz="4000" dirty="0"/>
          </a:p>
          <a:p>
            <a:pPr algn="ctr"/>
            <a:r>
              <a:rPr lang="en-US" sz="4000" dirty="0"/>
              <a:t> </a:t>
            </a:r>
          </a:p>
          <a:p>
            <a:pPr algn="ctr"/>
            <a:r>
              <a:rPr lang="en-US" sz="4000" dirty="0"/>
              <a:t> </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712112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a:ea typeface="+mn-ea"/>
                <a:cs typeface="Arial"/>
              </a:rPr>
              <a:t> </a:t>
            </a: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
        <p:nvSpPr>
          <p:cNvPr id="4" name="Rectangle 3"/>
          <p:cNvSpPr/>
          <p:nvPr/>
        </p:nvSpPr>
        <p:spPr>
          <a:xfrm>
            <a:off x="76200" y="76200"/>
            <a:ext cx="8915400" cy="4401205"/>
          </a:xfrm>
          <a:prstGeom prst="rect">
            <a:avLst/>
          </a:prstGeom>
        </p:spPr>
        <p:txBody>
          <a:bodyPr wrap="square">
            <a:spAutoFit/>
          </a:bodyPr>
          <a:lstStyle/>
          <a:p>
            <a:pPr algn="ctr"/>
            <a:r>
              <a:rPr lang="en-US" sz="4000" b="1" dirty="0"/>
              <a:t>5. What, if anything, is keeping you from obeying </a:t>
            </a:r>
            <a:r>
              <a:rPr lang="en-US" sz="4000" b="1"/>
              <a:t>what </a:t>
            </a:r>
          </a:p>
          <a:p>
            <a:pPr algn="ctr"/>
            <a:r>
              <a:rPr lang="en-US" sz="4000" b="1"/>
              <a:t>God </a:t>
            </a:r>
            <a:r>
              <a:rPr lang="en-US" sz="4000" b="1" dirty="0"/>
              <a:t>wants you to do?</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a:cs typeface="Arial"/>
              </a:rPr>
              <a:t> </a:t>
            </a:r>
            <a:endParaRPr kumimoji="0" lang="en-US" sz="4000" b="0" i="0" u="none" strike="noStrike" kern="1200" cap="none" spc="0" normalizeH="0" baseline="0" noProof="0" dirty="0">
              <a:ln>
                <a:noFill/>
              </a:ln>
              <a:solidFill>
                <a:srgbClr val="FFFFFF"/>
              </a:solidFill>
              <a:effectLst/>
              <a:uLnTx/>
              <a:uFillTx/>
              <a:latin typeface="Arial"/>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3081375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2854801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dirty="0"/>
              <a:t>Unbelievers scoff at the idea of God’s perfect plan, and believers often ignore it. </a:t>
            </a:r>
            <a:endParaRPr lang="en-US" sz="4000" dirty="0"/>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937510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2554545"/>
          </a:xfrm>
          <a:prstGeom prst="rect">
            <a:avLst/>
          </a:prstGeom>
        </p:spPr>
        <p:txBody>
          <a:bodyPr wrap="square">
            <a:spAutoFit/>
          </a:bodyPr>
          <a:lstStyle/>
          <a:p>
            <a:pPr algn="ctr"/>
            <a:r>
              <a:rPr lang="en-US" sz="4000" dirty="0"/>
              <a:t> </a:t>
            </a:r>
            <a:r>
              <a:rPr lang="en-US" sz="4000" b="1" dirty="0"/>
              <a:t>Obstacles to God’s Plan </a:t>
            </a:r>
            <a:endParaRPr lang="en-US" sz="4000" dirty="0"/>
          </a:p>
          <a:p>
            <a:pPr algn="ctr"/>
            <a:r>
              <a:rPr lang="en-US" sz="4000" b="1" dirty="0"/>
              <a:t> </a:t>
            </a:r>
            <a:endParaRPr lang="en-US" sz="4000" dirty="0"/>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dirty="0"/>
              <a:t> </a:t>
            </a:r>
            <a:r>
              <a:rPr lang="en-US" sz="4000" b="1" dirty="0"/>
              <a:t>1. Self-Will</a:t>
            </a:r>
            <a:endParaRPr lang="en-US" sz="4000" dirty="0"/>
          </a:p>
          <a:p>
            <a:pPr algn="ctr"/>
            <a:r>
              <a:rPr lang="en-US" sz="4000" dirty="0"/>
              <a:t> </a:t>
            </a:r>
          </a:p>
          <a:p>
            <a:pPr algn="ctr"/>
            <a:r>
              <a:rPr lang="en-US" sz="4000" b="1" dirty="0"/>
              <a:t> </a:t>
            </a:r>
            <a:endParaRPr lang="en-US" sz="4000" dirty="0"/>
          </a:p>
          <a:p>
            <a:pPr algn="ctr"/>
            <a:r>
              <a:rPr lang="en-US" sz="4000" dirty="0"/>
              <a:t> </a:t>
            </a:r>
          </a:p>
          <a:p>
            <a:pPr algn="ctr"/>
            <a:r>
              <a:rPr lang="en-US" sz="4000" dirty="0"/>
              <a:t> </a:t>
            </a:r>
          </a:p>
          <a:p>
            <a:pPr algn="ctr"/>
            <a:r>
              <a:rPr lang="en-US" sz="4000" dirty="0"/>
              <a:t> </a:t>
            </a:r>
          </a:p>
          <a:p>
            <a:pPr algn="ctr"/>
            <a:endParaRPr lang="en-US" sz="4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8109912"/>
          </a:xfrm>
          <a:prstGeom prst="rect">
            <a:avLst/>
          </a:prstGeom>
        </p:spPr>
        <p:txBody>
          <a:bodyPr wrap="square">
            <a:spAutoFit/>
          </a:bodyPr>
          <a:lstStyle/>
          <a:p>
            <a:pPr algn="ctr"/>
            <a:r>
              <a:rPr lang="en-US" sz="3700" b="1" u="sng" dirty="0"/>
              <a:t>Titus 1:7-9</a:t>
            </a:r>
            <a:endParaRPr lang="en-US" sz="3700" u="sng" dirty="0"/>
          </a:p>
          <a:p>
            <a:pPr algn="ctr"/>
            <a:r>
              <a:rPr lang="en-US" sz="3700" dirty="0"/>
              <a:t>7 For the overseer must be above reproach as God's steward, not self-willed, not quick-tempered, not addicted to wine, not pugnacious, not fond of sordid gain, 8 but hospitable, loving what is good, sensible, just, devout, self-controlled, 9 holding fast the faithful word which is in accordance with the teaching, that he may be able both to exhort in sound doctrine and to refute those who contradict. </a:t>
            </a:r>
          </a:p>
          <a:p>
            <a:pPr algn="ctr"/>
            <a:r>
              <a:rPr lang="en-US" sz="37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8094524"/>
          </a:xfrm>
          <a:prstGeom prst="rect">
            <a:avLst/>
          </a:prstGeom>
        </p:spPr>
        <p:txBody>
          <a:bodyPr wrap="square">
            <a:spAutoFit/>
          </a:bodyPr>
          <a:lstStyle/>
          <a:p>
            <a:pPr algn="ctr"/>
            <a:r>
              <a:rPr lang="en-US" sz="4000" b="1" u="sng" dirty="0"/>
              <a:t>James 4:14-17</a:t>
            </a:r>
            <a:endParaRPr lang="en-US" sz="4000" u="sng" dirty="0"/>
          </a:p>
          <a:p>
            <a:pPr algn="ctr"/>
            <a:r>
              <a:rPr lang="en-US" sz="4000" dirty="0"/>
              <a:t>14 Yet you do not know what your life will be like tomorrow. You are just a vapor that appears for a little while and then vanishes away. 15 Instead, you ought to say, "If the Lord wills, we shall live and also do this or that." 16 But as it is, you boast in your arrogance; all such boasting is evil. 17 Therefore, to one who knows the right thing to do, and does not do it, to him it is sin.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1_Mountain Top">
  <a:themeElements>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1_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1_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1_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1_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1_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1_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1_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1_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24053</TotalTime>
  <Words>674</Words>
  <Application>Microsoft Office PowerPoint</Application>
  <PresentationFormat>On-screen Show (4:3)</PresentationFormat>
  <Paragraphs>181</Paragraphs>
  <Slides>48</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48</vt:i4>
      </vt:variant>
    </vt:vector>
  </HeadingPairs>
  <TitlesOfParts>
    <vt:vector size="52" baseType="lpstr">
      <vt:lpstr>Arial</vt:lpstr>
      <vt:lpstr>Calibri</vt:lpstr>
      <vt:lpstr>Verdana</vt:lpstr>
      <vt:lpstr>1_Mountain Top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1542</cp:revision>
  <dcterms:created xsi:type="dcterms:W3CDTF">2013-06-05T21:04:28Z</dcterms:created>
  <dcterms:modified xsi:type="dcterms:W3CDTF">2019-09-23T01:16:57Z</dcterms:modified>
</cp:coreProperties>
</file>