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1333" r:id="rId2"/>
    <p:sldId id="698" r:id="rId3"/>
    <p:sldId id="258" r:id="rId4"/>
    <p:sldId id="790" r:id="rId5"/>
    <p:sldId id="1074" r:id="rId6"/>
    <p:sldId id="259" r:id="rId7"/>
    <p:sldId id="1368" r:id="rId8"/>
    <p:sldId id="617" r:id="rId9"/>
    <p:sldId id="616" r:id="rId10"/>
    <p:sldId id="260" r:id="rId11"/>
    <p:sldId id="789" r:id="rId12"/>
    <p:sldId id="518" r:id="rId13"/>
    <p:sldId id="704" r:id="rId14"/>
    <p:sldId id="706" r:id="rId15"/>
    <p:sldId id="874" r:id="rId16"/>
    <p:sldId id="875" r:id="rId17"/>
    <p:sldId id="876" r:id="rId18"/>
    <p:sldId id="877" r:id="rId19"/>
    <p:sldId id="878" r:id="rId20"/>
    <p:sldId id="879" r:id="rId21"/>
    <p:sldId id="709" r:id="rId22"/>
    <p:sldId id="708" r:id="rId23"/>
    <p:sldId id="1355" r:id="rId24"/>
    <p:sldId id="519" r:id="rId25"/>
    <p:sldId id="520" r:id="rId26"/>
    <p:sldId id="522" r:id="rId27"/>
    <p:sldId id="523" r:id="rId28"/>
    <p:sldId id="524" r:id="rId29"/>
    <p:sldId id="614" r:id="rId30"/>
    <p:sldId id="717" r:id="rId31"/>
    <p:sldId id="666" r:id="rId32"/>
    <p:sldId id="713" r:id="rId33"/>
    <p:sldId id="718" r:id="rId34"/>
    <p:sldId id="1343" r:id="rId35"/>
    <p:sldId id="1089" r:id="rId36"/>
    <p:sldId id="1090" r:id="rId37"/>
    <p:sldId id="1091" r:id="rId38"/>
    <p:sldId id="1092" r:id="rId39"/>
    <p:sldId id="1236" r:id="rId40"/>
    <p:sldId id="1369" r:id="rId41"/>
    <p:sldId id="1237" r:id="rId42"/>
    <p:sldId id="1308" r:id="rId43"/>
    <p:sldId id="1309" r:id="rId44"/>
    <p:sldId id="1310" r:id="rId45"/>
    <p:sldId id="1311" r:id="rId46"/>
    <p:sldId id="1358" r:id="rId47"/>
    <p:sldId id="1359" r:id="rId48"/>
    <p:sldId id="1360" r:id="rId49"/>
    <p:sldId id="137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46" autoAdjust="0"/>
  </p:normalViewPr>
  <p:slideViewPr>
    <p:cSldViewPr>
      <p:cViewPr varScale="1">
        <p:scale>
          <a:sx n="108" d="100"/>
          <a:sy n="108" d="100"/>
        </p:scale>
        <p:origin x="15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10/27/2019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29</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3699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dirty="0"/>
              <a:t> 3 Then Moses said, "I will now turn aside and see this great sight, why the bush does not burn." 4 So when the LORD saw that he turned aside to look, God called to him from the midst of the bush and said, "Moses, Moses!" And he said, "Here I am."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846933"/>
          </a:xfrm>
          <a:prstGeom prst="rect">
            <a:avLst/>
          </a:prstGeom>
        </p:spPr>
        <p:txBody>
          <a:bodyPr wrap="square">
            <a:spAutoFit/>
          </a:bodyPr>
          <a:lstStyle/>
          <a:p>
            <a:pPr algn="ctr"/>
            <a:r>
              <a:rPr lang="en-US" sz="3600" dirty="0"/>
              <a:t> </a:t>
            </a:r>
            <a:r>
              <a:rPr lang="en-US" sz="3600" b="1" dirty="0"/>
              <a:t>Personal</a:t>
            </a:r>
            <a:endParaRPr lang="en-US" sz="3600" dirty="0"/>
          </a:p>
          <a:p>
            <a:pPr algn="ctr"/>
            <a:r>
              <a:rPr lang="en-US" sz="3600" dirty="0">
                <a:solidFill>
                  <a:srgbClr val="FF0000"/>
                </a:solidFill>
              </a:rPr>
              <a:t> </a:t>
            </a:r>
          </a:p>
          <a:p>
            <a:pPr algn="ctr"/>
            <a:r>
              <a:rPr lang="en-US" sz="3600" b="1" dirty="0"/>
              <a:t> </a:t>
            </a:r>
            <a:endParaRPr lang="en-US" sz="3600" dirty="0"/>
          </a:p>
          <a:p>
            <a:pPr algn="ctr"/>
            <a:r>
              <a:rPr lang="en-US" sz="36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i="0"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u="sng" dirty="0"/>
              <a:t>Exodus 3:10</a:t>
            </a:r>
            <a:endParaRPr lang="en-US" sz="4000" u="sng" dirty="0"/>
          </a:p>
          <a:p>
            <a:pPr algn="ctr"/>
            <a:r>
              <a:rPr lang="en-US" sz="4000" dirty="0"/>
              <a:t>“Come now, therefore, and I will send you to Pharaoh that you may bring My people, the children of Israel, out of Egypt."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dirty="0"/>
              <a:t> </a:t>
            </a:r>
            <a:r>
              <a:rPr lang="en-US" sz="4000" b="1" dirty="0"/>
              <a:t>Specific</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2554545"/>
          </a:xfrm>
          <a:prstGeom prst="rect">
            <a:avLst/>
          </a:prstGeom>
        </p:spPr>
        <p:txBody>
          <a:bodyPr wrap="square">
            <a:spAutoFit/>
          </a:bodyPr>
          <a:lstStyle/>
          <a:p>
            <a:pPr algn="ctr"/>
            <a:r>
              <a:rPr lang="en-US" sz="4000" dirty="0"/>
              <a:t> </a:t>
            </a:r>
            <a:r>
              <a:rPr lang="en-US" sz="4000" b="1" dirty="0"/>
              <a:t>Encouragement</a:t>
            </a:r>
            <a:endParaRPr lang="en-US" sz="4000" dirty="0"/>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dirty="0"/>
              <a:t> </a:t>
            </a:r>
            <a:r>
              <a:rPr lang="en-US" sz="4000" b="1" dirty="0"/>
              <a:t>“I will send you to Pharaoh”</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12931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938992"/>
          </a:xfrm>
          <a:prstGeom prst="rect">
            <a:avLst/>
          </a:prstGeom>
        </p:spPr>
        <p:txBody>
          <a:bodyPr wrap="square">
            <a:spAutoFit/>
          </a:bodyPr>
          <a:lstStyle/>
          <a:p>
            <a:pPr algn="ctr"/>
            <a:r>
              <a:rPr lang="en-US" sz="4000" b="1" dirty="0"/>
              <a:t>Serious</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40533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7478970"/>
          </a:xfrm>
          <a:prstGeom prst="rect">
            <a:avLst/>
          </a:prstGeom>
        </p:spPr>
        <p:txBody>
          <a:bodyPr wrap="square">
            <a:spAutoFit/>
          </a:bodyPr>
          <a:lstStyle/>
          <a:p>
            <a:pPr algn="ctr"/>
            <a:r>
              <a:rPr lang="en-US" sz="4000" b="1" u="sng" dirty="0"/>
              <a:t>Psalm 139:13-18</a:t>
            </a:r>
            <a:endParaRPr lang="en-US" sz="4000" u="sng" dirty="0"/>
          </a:p>
          <a:p>
            <a:pPr algn="ctr"/>
            <a:r>
              <a:rPr lang="en-US" sz="4000" dirty="0"/>
              <a:t>13 For You formed my inward parts; You covered me in my mother's womb. 14 I will praise You, for I am fearfully and wonderfully made; Marvelous are Your works, And that my soul knows very well. 15 My frame was not hidden from You, When I was made in secret, And skillfully wrought in the lowest parts of the earth.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8527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7478970"/>
          </a:xfrm>
          <a:prstGeom prst="rect">
            <a:avLst/>
          </a:prstGeom>
        </p:spPr>
        <p:txBody>
          <a:bodyPr wrap="square">
            <a:spAutoFit/>
          </a:bodyPr>
          <a:lstStyle/>
          <a:p>
            <a:pPr algn="ctr"/>
            <a:r>
              <a:rPr lang="en-US" sz="4000" dirty="0"/>
              <a:t>16 Your eyes saw my substance, being yet unformed. And in Your book they all were written, The days fashioned for me, When as yet there were none of them. 17 How precious also are Your thoughts to me, O God! How great is the sum of them! 18 If I should count them, they would be more in number than the sand; When I awake, I am still with You. </a:t>
            </a:r>
          </a:p>
          <a:p>
            <a:pPr algn="ctr"/>
            <a:r>
              <a:rPr lang="en-US" sz="4000" dirty="0"/>
              <a:t> </a:t>
            </a:r>
          </a:p>
          <a:p>
            <a:pPr algn="ctr"/>
            <a:endParaRPr lang="en-US" sz="4000" dirty="0"/>
          </a:p>
        </p:txBody>
      </p:sp>
    </p:spTree>
    <p:extLst>
      <p:ext uri="{BB962C8B-B14F-4D97-AF65-F5344CB8AC3E}">
        <p14:creationId xmlns:p14="http://schemas.microsoft.com/office/powerpoint/2010/main" val="32104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8710077"/>
          </a:xfrm>
          <a:prstGeom prst="rect">
            <a:avLst/>
          </a:prstGeom>
        </p:spPr>
        <p:txBody>
          <a:bodyPr wrap="square">
            <a:spAutoFit/>
          </a:bodyPr>
          <a:lstStyle/>
          <a:p>
            <a:pPr algn="ctr"/>
            <a:r>
              <a:rPr lang="en-US" sz="4000" b="1" dirty="0"/>
              <a:t>Command</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17079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632311"/>
          </a:xfrm>
          <a:prstGeom prst="rect">
            <a:avLst/>
          </a:prstGeom>
        </p:spPr>
        <p:txBody>
          <a:bodyPr wrap="square">
            <a:spAutoFit/>
          </a:bodyPr>
          <a:lstStyle/>
          <a:p>
            <a:pPr algn="ctr"/>
            <a:r>
              <a:rPr lang="en-US" sz="4000" dirty="0"/>
              <a:t> </a:t>
            </a:r>
            <a:r>
              <a:rPr lang="en-US" sz="4000" b="1" u="sng" dirty="0"/>
              <a:t>Exodus 3:11</a:t>
            </a:r>
            <a:endParaRPr lang="en-US" sz="4000" u="sng" dirty="0"/>
          </a:p>
          <a:p>
            <a:pPr algn="ctr"/>
            <a:r>
              <a:rPr lang="en-US" sz="4000" dirty="0"/>
              <a:t>But Moses said to God, "Who am I that I should go to Pharaoh, and that I should bring the children of Israel out of Egypt?" </a:t>
            </a:r>
          </a:p>
          <a:p>
            <a:pPr algn="ctr"/>
            <a:r>
              <a:rPr lang="en-US" sz="4000" dirty="0"/>
              <a:t> </a:t>
            </a:r>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1308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u="sng" dirty="0"/>
              <a:t>2 Corinthians 5:7</a:t>
            </a:r>
            <a:endParaRPr lang="en-US" sz="4000" u="sng" dirty="0"/>
          </a:p>
          <a:p>
            <a:pPr algn="ctr"/>
            <a:r>
              <a:rPr lang="en-US" sz="4000" dirty="0"/>
              <a:t>“For we walk by faith, not by sight”</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u="sng" dirty="0"/>
              <a:t>Acts 5:29 </a:t>
            </a:r>
            <a:endParaRPr lang="en-US" sz="4000" u="sng" dirty="0"/>
          </a:p>
          <a:p>
            <a:pPr algn="ctr"/>
            <a:r>
              <a:rPr lang="en-US" sz="4000" dirty="0"/>
              <a:t>But Peter and the apostles answered, “We must obey God rather than men.</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Inescapable</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0410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1017"/>
            <a:ext cx="8915400" cy="6863417"/>
          </a:xfrm>
          <a:prstGeom prst="rect">
            <a:avLst/>
          </a:prstGeom>
        </p:spPr>
        <p:txBody>
          <a:bodyPr wrap="square">
            <a:spAutoFit/>
          </a:bodyPr>
          <a:lstStyle/>
          <a:p>
            <a:pPr algn="ctr"/>
            <a:r>
              <a:rPr lang="en-US" sz="4000" b="1" u="sng" dirty="0"/>
              <a:t>Ephesians 1:9-14</a:t>
            </a:r>
            <a:endParaRPr lang="en-US" sz="4000" u="sng" dirty="0"/>
          </a:p>
          <a:p>
            <a:pPr algn="ctr"/>
            <a:r>
              <a:rPr lang="en-US" sz="4000" dirty="0"/>
              <a:t>9 having made known to us the mystery of His will, according to His good pleasure which He purposed in Himself, 10 that in the dispensation of the fullness of the times He might gather together in one all things in Christ, both which are in heaven and which are on earth--in Him.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094524"/>
          </a:xfrm>
          <a:prstGeom prst="rect">
            <a:avLst/>
          </a:prstGeom>
        </p:spPr>
        <p:txBody>
          <a:bodyPr wrap="square">
            <a:spAutoFit/>
          </a:bodyPr>
          <a:lstStyle/>
          <a:p>
            <a:pPr algn="ctr"/>
            <a:r>
              <a:rPr lang="en-US" sz="4000" dirty="0"/>
              <a:t>11 In Him also we have obtained an inheritance, being predestined according to the purpose of Him who works all things according to the counsel of His will, 12 that we who first trusted in Christ should be to the praise of His glory. 13 In Him you also trusted, after you heard the word of truth, the gospel of your salvation; in whom also, having believed, you were sealed with the Holy Spirit of promise,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3785652"/>
          </a:xfrm>
          <a:prstGeom prst="rect">
            <a:avLst/>
          </a:prstGeom>
        </p:spPr>
        <p:txBody>
          <a:bodyPr wrap="square">
            <a:spAutoFit/>
          </a:bodyPr>
          <a:lstStyle/>
          <a:p>
            <a:pPr algn="ctr"/>
            <a:r>
              <a:rPr lang="en-US" sz="4000" dirty="0"/>
              <a:t>14 who is the guarantee of our inheritance until the redemption of the purchased possession, to the praise of His glory.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dirty="0"/>
              <a:t> </a:t>
            </a:r>
            <a:r>
              <a:rPr lang="en-US" sz="4000" b="1" dirty="0"/>
              <a:t>Frightening</a:t>
            </a:r>
            <a:endParaRPr lang="en-US" sz="4000" dirty="0"/>
          </a:p>
          <a:p>
            <a:pPr algn="ctr"/>
            <a:r>
              <a:rPr lang="en-US" sz="4000" dirty="0"/>
              <a:t> </a:t>
            </a:r>
          </a:p>
          <a:p>
            <a:pPr algn="ctr"/>
            <a:r>
              <a:rPr lang="en-US" sz="4000" dirty="0"/>
              <a:t>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Exodus 3:14</a:t>
            </a:r>
            <a:endParaRPr lang="en-US" sz="4000" u="sng" dirty="0"/>
          </a:p>
          <a:p>
            <a:pPr algn="ctr"/>
            <a:r>
              <a:rPr lang="en-US" sz="4000" dirty="0"/>
              <a:t>“And God said to Moses, "I AM WHO I AM." And He said, "Thus you shall say to the children of Israel, 'I AM has sent me to you.”</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1 Peter 2:9-10</a:t>
            </a:r>
            <a:endParaRPr lang="en-US" sz="4000" u="sng" dirty="0"/>
          </a:p>
          <a:p>
            <a:pPr algn="ctr"/>
            <a:r>
              <a:rPr lang="en-US" sz="4000" dirty="0"/>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228600" y="-30480"/>
            <a:ext cx="8686800" cy="3539430"/>
          </a:xfrm>
          <a:prstGeom prst="rect">
            <a:avLst/>
          </a:prstGeom>
          <a:noFill/>
        </p:spPr>
        <p:txBody>
          <a:bodyPr wrap="square" rtlCol="0">
            <a:spAutoFit/>
          </a:bodyPr>
          <a:lstStyle/>
          <a:p>
            <a:pPr algn="ctr"/>
            <a:r>
              <a:rPr lang="en-US" sz="3200" b="1" dirty="0"/>
              <a:t>Jesus Give Me Ears to Hear</a:t>
            </a:r>
            <a:endParaRPr lang="en-US" sz="3200" dirty="0"/>
          </a:p>
          <a:p>
            <a:pPr algn="ctr"/>
            <a:r>
              <a:rPr lang="en-US" sz="2800" b="1" dirty="0"/>
              <a:t>By Pastor Fee Soliven</a:t>
            </a:r>
            <a:endParaRPr lang="en-US" sz="2800" dirty="0"/>
          </a:p>
          <a:p>
            <a:pPr algn="ctr"/>
            <a:r>
              <a:rPr lang="en-US" sz="3200" b="1" dirty="0"/>
              <a:t>Romans 10:10-17</a:t>
            </a:r>
            <a:endParaRPr lang="en-US" sz="3200" dirty="0"/>
          </a:p>
          <a:p>
            <a:pPr algn="ctr"/>
            <a:r>
              <a:rPr lang="en-US" sz="3200" b="1" dirty="0"/>
              <a:t>Sunday Morning</a:t>
            </a:r>
            <a:endParaRPr lang="en-US" sz="3200" dirty="0"/>
          </a:p>
          <a:p>
            <a:pPr algn="ctr"/>
            <a:r>
              <a:rPr lang="en-US" sz="3200" b="1" dirty="0"/>
              <a:t>October 27, 2019</a:t>
            </a:r>
            <a:endParaRPr lang="en-US" sz="3200" dirty="0"/>
          </a:p>
          <a:p>
            <a:pPr algn="ctr"/>
            <a:r>
              <a:rPr lang="en-US" sz="3200" dirty="0"/>
              <a:t> </a:t>
            </a:r>
          </a:p>
          <a:p>
            <a:pPr algn="ctr"/>
            <a:endParaRPr lang="en-US" sz="3200" dirty="0"/>
          </a:p>
        </p:txBody>
      </p:sp>
      <p:pic>
        <p:nvPicPr>
          <p:cNvPr id="4" name="Picture 3" descr="A close up of a person&#10;&#10;Description automatically generated">
            <a:extLst>
              <a:ext uri="{FF2B5EF4-FFF2-40B4-BE49-F238E27FC236}">
                <a16:creationId xmlns:a16="http://schemas.microsoft.com/office/drawing/2014/main" id="{3A494FC9-F93E-44C3-B4C6-32C975B11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00"/>
            <a:ext cx="9144000" cy="493776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8123562" y="2362200"/>
            <a:ext cx="1015999" cy="762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1787842"/>
          </a:xfrm>
          <a:prstGeom prst="rect">
            <a:avLst/>
          </a:prstGeom>
        </p:spPr>
        <p:txBody>
          <a:bodyPr wrap="square">
            <a:spAutoFit/>
          </a:bodyPr>
          <a:lstStyle/>
          <a:p>
            <a:pPr algn="ctr"/>
            <a:r>
              <a:rPr lang="en-US" sz="4000" b="1" dirty="0"/>
              <a:t>Promise</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lvl="0" algn="ctr">
              <a:defRPr/>
            </a:pPr>
            <a:r>
              <a:rPr lang="en-US" sz="4000" b="1" dirty="0">
                <a:solidFill>
                  <a:srgbClr val="FFFFFF"/>
                </a:solidFill>
              </a:rPr>
              <a:t> </a:t>
            </a: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r>
              <a:rPr lang="en-US" sz="4000" dirty="0">
                <a:solidFill>
                  <a:srgbClr val="FFFFFF"/>
                </a:solidFill>
              </a:rPr>
              <a:t> </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13634502"/>
          </a:xfrm>
          <a:prstGeom prst="rect">
            <a:avLst/>
          </a:prstGeom>
        </p:spPr>
        <p:txBody>
          <a:bodyPr wrap="square">
            <a:spAutoFit/>
          </a:bodyPr>
          <a:lstStyle/>
          <a:p>
            <a:pPr algn="ctr"/>
            <a:r>
              <a:rPr lang="en-US" sz="4000" b="1" u="sng" dirty="0"/>
              <a:t>Exodus 3:12</a:t>
            </a:r>
            <a:endParaRPr lang="en-US" sz="4000" u="sng" dirty="0"/>
          </a:p>
          <a:p>
            <a:pPr algn="ctr"/>
            <a:r>
              <a:rPr lang="en-US" sz="4000" dirty="0"/>
              <a:t>“So He said, "I will certainly be with you. And this shall be a sign to you that I have sent you: When you have brought the people out of Egypt, you shall serve God on this mountain." </a:t>
            </a:r>
          </a:p>
          <a:p>
            <a:pPr algn="ctr"/>
            <a:r>
              <a:rPr lang="en-US" sz="4000" dirty="0"/>
              <a:t> </a:t>
            </a:r>
          </a:p>
          <a:p>
            <a:pPr algn="ctr"/>
            <a:r>
              <a:rPr lang="en-US" sz="4000" dirty="0"/>
              <a:t> </a:t>
            </a:r>
          </a:p>
          <a:p>
            <a:pPr algn="ctr"/>
            <a:endParaRPr lang="en-US" sz="4000" dirty="0"/>
          </a:p>
          <a:p>
            <a:pPr algn="ctr"/>
            <a:r>
              <a:rPr lang="en-US" sz="4000" dirty="0"/>
              <a:t> </a:t>
            </a:r>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lvl="0" algn="ctr">
              <a:defRPr/>
            </a:pPr>
            <a:r>
              <a:rPr lang="en-US" sz="4000" dirty="0">
                <a:solidFill>
                  <a:srgbClr val="FFFFFF"/>
                </a:solidFill>
              </a:rPr>
              <a:t> </a:t>
            </a:r>
          </a:p>
          <a:p>
            <a:pPr lvl="0" algn="ctr">
              <a:defRPr/>
            </a:pPr>
            <a:r>
              <a:rPr lang="en-US" sz="4000" dirty="0">
                <a:solidFill>
                  <a:srgbClr val="FFFFFF"/>
                </a:solidFill>
              </a:rPr>
              <a:t> </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u="sng" dirty="0"/>
              <a:t>Hebrews 13:5</a:t>
            </a:r>
            <a:endParaRPr lang="en-US" sz="4000" u="sng" dirty="0"/>
          </a:p>
          <a:p>
            <a:pPr algn="ctr"/>
            <a:r>
              <a:rPr lang="en-US" sz="4000" dirty="0"/>
              <a:t>“Let your conduct be without covetousness; be content with such things as you have. For He Himself has said, "I will never leave you nor forsake you."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dirty="0"/>
              <a:t> </a:t>
            </a:r>
            <a:r>
              <a:rPr lang="en-US" sz="4000" b="1" dirty="0"/>
              <a:t> Assurance</a:t>
            </a:r>
            <a:endParaRPr lang="en-US" sz="4000" dirty="0"/>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lang="en-US" sz="4000" b="1" dirty="0"/>
              <a:t> </a:t>
            </a:r>
            <a:r>
              <a:rPr lang="en-US" sz="4000" b="1" u="sng" dirty="0"/>
              <a:t>Exodus 3:19-20</a:t>
            </a:r>
            <a:endParaRPr lang="en-US" sz="4000" u="sng" dirty="0"/>
          </a:p>
          <a:p>
            <a:pPr algn="ctr"/>
            <a:r>
              <a:rPr lang="en-US" sz="4000" dirty="0"/>
              <a:t>19 “But I know that the king of Egypt will not permit you to go, except under compulsion. 20 So I will stretch out My hand and strike Egypt with all My miracles which I shall do in the midst of it; and after that he will let you go”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0726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292935"/>
          </a:xfrm>
          <a:prstGeom prst="rect">
            <a:avLst/>
          </a:prstGeom>
        </p:spPr>
        <p:txBody>
          <a:bodyPr wrap="square">
            <a:spAutoFit/>
          </a:bodyPr>
          <a:lstStyle/>
          <a:p>
            <a:pPr algn="ctr"/>
            <a:r>
              <a:rPr lang="en-US" sz="3600" b="1" dirty="0"/>
              <a:t>Circumstances</a:t>
            </a:r>
            <a:endParaRPr lang="en-US" sz="3600" dirty="0"/>
          </a:p>
          <a:p>
            <a:pPr algn="ctr"/>
            <a:r>
              <a:rPr lang="en-US" sz="3600" dirty="0"/>
              <a:t> </a:t>
            </a:r>
          </a:p>
          <a:p>
            <a:pPr algn="ctr"/>
            <a:r>
              <a:rPr lang="en-US" sz="36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7946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171468"/>
          </a:xfrm>
          <a:prstGeom prst="rect">
            <a:avLst/>
          </a:prstGeom>
        </p:spPr>
        <p:txBody>
          <a:bodyPr wrap="square">
            <a:spAutoFit/>
          </a:bodyPr>
          <a:lstStyle/>
          <a:p>
            <a:pPr algn="ctr"/>
            <a:r>
              <a:rPr lang="en-US" sz="3500" b="1" u="sng" dirty="0"/>
              <a:t>1 Peter 5:7-10</a:t>
            </a:r>
            <a:endParaRPr lang="en-US" sz="3500" u="sng" dirty="0"/>
          </a:p>
          <a:p>
            <a:pPr algn="ctr"/>
            <a:r>
              <a:rPr lang="en-US" sz="3500" dirty="0"/>
              <a:t>7 casting all your care upon Him, for He cares for you. 8 Be sober, be vigilant; because your adversary the devil walks about like a roaring lion, seeking whom he may devour. 9 Resist him, steadfast in the faith, knowing that the same sufferings are experienced by your brotherhood in the world. 10 But may the God of all grace, who called us to His eternal glory by Christ Jesus, after you have suffered a while, perfect, establish, strengthen, and settle you. </a:t>
            </a:r>
          </a:p>
          <a:p>
            <a:pPr algn="ctr"/>
            <a:r>
              <a:rPr lang="en-US" sz="35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6555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Goal</a:t>
            </a:r>
            <a:endParaRPr lang="en-US" sz="4000" dirty="0"/>
          </a:p>
          <a:p>
            <a:pPr algn="ctr"/>
            <a:r>
              <a:rPr lang="en-US" sz="4000" dirty="0"/>
              <a:t> </a:t>
            </a:r>
          </a:p>
          <a:p>
            <a:pPr algn="ctr"/>
            <a:r>
              <a:rPr lang="en-US" sz="4000" dirty="0"/>
              <a:t> </a:t>
            </a:r>
          </a:p>
          <a:p>
            <a:pPr algn="ctr"/>
            <a:r>
              <a:rPr lang="en-US" sz="4000" dirty="0"/>
              <a:t> </a:t>
            </a:r>
          </a:p>
          <a:p>
            <a:pPr algn="ctr"/>
            <a:endParaRPr kumimoji="0" lang="en-US" sz="40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930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Luke 4:18-19</a:t>
            </a:r>
            <a:endParaRPr lang="en-US" sz="4000" u="sng" dirty="0"/>
          </a:p>
          <a:p>
            <a:pPr algn="ctr"/>
            <a:r>
              <a:rPr lang="en-US" sz="4000" dirty="0"/>
              <a:t>18 </a:t>
            </a:r>
            <a:r>
              <a:rPr lang="en-US" sz="4000" dirty="0">
                <a:solidFill>
                  <a:srgbClr val="FF0000"/>
                </a:solidFill>
              </a:rPr>
              <a:t>"The Spirit of the LORD is upon Me, Because He has anointed Me To preach the gospel to the poor; He has sent Me to heal the brokenhearted, To proclaim liberty to the captives And recovery of sight to the blind, To set at liberty those who are oppressed; </a:t>
            </a:r>
            <a:r>
              <a:rPr lang="en-US" sz="4000" dirty="0"/>
              <a:t>19 </a:t>
            </a:r>
            <a:r>
              <a:rPr lang="en-US" sz="4000" dirty="0">
                <a:solidFill>
                  <a:srgbClr val="FF0000"/>
                </a:solidFill>
              </a:rPr>
              <a:t>To proclaim the acceptable year of the LORD."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78666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dirty="0"/>
              <a:t> </a:t>
            </a:r>
            <a:r>
              <a:rPr lang="en-US" sz="4000" b="1" dirty="0"/>
              <a:t> Unforgettable</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53693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Romans 10:10-17</a:t>
            </a:r>
            <a:endParaRPr lang="en-US" sz="4000" u="sng" dirty="0"/>
          </a:p>
          <a:p>
            <a:pPr algn="ctr"/>
            <a:r>
              <a:rPr lang="en-US" sz="4000" dirty="0"/>
              <a:t>10 For with the heart one believes unto righteousness, and with the mouth confession is made unto salvation. 11 For the Scripture says, "Whoever believes on Him will not be put to shame."  </a:t>
            </a:r>
          </a:p>
          <a:p>
            <a:pPr algn="ctr"/>
            <a:r>
              <a:rPr lang="en-US" sz="4000" dirty="0"/>
              <a:t> </a:t>
            </a:r>
          </a:p>
          <a:p>
            <a:pPr algn="ctr"/>
            <a:endParaRPr lang="en-US" sz="4000" dirty="0"/>
          </a:p>
        </p:txBody>
      </p:sp>
    </p:spTree>
    <p:extLst>
      <p:ext uri="{BB962C8B-B14F-4D97-AF65-F5344CB8AC3E}">
        <p14:creationId xmlns:p14="http://schemas.microsoft.com/office/powerpoint/2010/main" val="169198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b="1" u="sng" dirty="0"/>
              <a:t>Exodus 3:15</a:t>
            </a:r>
            <a:endParaRPr lang="en-US" sz="4000" u="sng" dirty="0"/>
          </a:p>
          <a:p>
            <a:pPr algn="ctr"/>
            <a:r>
              <a:rPr lang="en-US" sz="4000" dirty="0"/>
              <a:t>“This is My name forever, and this is My memorial-name to all generations”</a:t>
            </a:r>
          </a:p>
          <a:p>
            <a:pPr algn="ctr"/>
            <a:r>
              <a:rPr lang="en-US" sz="4000" dirty="0"/>
              <a:t> </a:t>
            </a:r>
          </a:p>
          <a:p>
            <a:pPr algn="ctr"/>
            <a:endParaRPr lang="en-US" sz="4000" b="1"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05627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Reassuring </a:t>
            </a:r>
            <a:endParaRPr lang="en-US" sz="4000" dirty="0"/>
          </a:p>
          <a:p>
            <a:pPr algn="ctr"/>
            <a:r>
              <a:rPr lang="en-US" sz="4000" dirty="0"/>
              <a:t> </a:t>
            </a:r>
          </a:p>
          <a:p>
            <a:pPr algn="ct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106685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9144000" cy="5029200"/>
          </a:xfrm>
          <a:prstGeom prst="rect">
            <a:avLst/>
          </a:prstGeom>
        </p:spPr>
        <p:txBody>
          <a:bodyPr/>
          <a:lstStyle/>
          <a:p>
            <a:pPr algn="ctr"/>
            <a:r>
              <a:rPr lang="en-US" sz="4000" b="1" u="sng" dirty="0"/>
              <a:t>Exodus 3:21-22</a:t>
            </a:r>
            <a:endParaRPr lang="en-US" sz="4000" u="sng" dirty="0"/>
          </a:p>
          <a:p>
            <a:pPr algn="ctr"/>
            <a:r>
              <a:rPr lang="en-US" sz="4000" dirty="0"/>
              <a:t>21 And I will give this people favor in the sight of the Egyptians; and it shall be, when you go, that you shall not go empty-handed. 22 But every woman shall ask of her neighbor, namely, of her who dwells near her house, articles of silver, articles of gold, and clothing; and you shall put them on your sons and on your daughters. So you shall plunder the Egyptians."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1686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   </a:t>
            </a:r>
            <a:r>
              <a:rPr lang="en-US" sz="4000" b="1" u="sng" dirty="0"/>
              <a:t>John 10:27-30</a:t>
            </a:r>
            <a:endParaRPr lang="en-US" sz="4000" u="sng" dirty="0"/>
          </a:p>
          <a:p>
            <a:pPr algn="ctr"/>
            <a:r>
              <a:rPr lang="en-US" sz="4000" dirty="0"/>
              <a:t>27 </a:t>
            </a:r>
            <a:r>
              <a:rPr lang="en-US" sz="4000" dirty="0">
                <a:solidFill>
                  <a:srgbClr val="FF0000"/>
                </a:solidFill>
              </a:rPr>
              <a:t>My sheep hear My voice, and I know them, and they follow Me. 28 And I give them eternal life, and they shall never perish; neither shall anyone snatch them out of My hand. </a:t>
            </a:r>
            <a:r>
              <a:rPr lang="en-US" sz="4000" dirty="0"/>
              <a:t>29 </a:t>
            </a:r>
            <a:r>
              <a:rPr lang="en-US" sz="4000" dirty="0">
                <a:solidFill>
                  <a:srgbClr val="FF0000"/>
                </a:solidFill>
              </a:rPr>
              <a:t>My Father, who has given them to Me, is greater than all; and no one is able to snatch them out of My Father's hand.</a:t>
            </a:r>
            <a:r>
              <a:rPr lang="en-US" sz="4000" dirty="0"/>
              <a:t> 30 </a:t>
            </a:r>
            <a:r>
              <a:rPr lang="en-US" sz="4000" dirty="0">
                <a:solidFill>
                  <a:srgbClr val="FF0000"/>
                </a:solidFill>
              </a:rPr>
              <a:t>I and My Father are one."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019749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554545"/>
          </a:xfrm>
          <a:prstGeom prst="rect">
            <a:avLst/>
          </a:prstGeom>
        </p:spPr>
        <p:txBody>
          <a:bodyPr wrap="square">
            <a:spAutoFit/>
          </a:bodyPr>
          <a:lstStyle/>
          <a:p>
            <a:pPr algn="ctr"/>
            <a:r>
              <a:rPr lang="en-US" sz="4000" dirty="0"/>
              <a:t> </a:t>
            </a:r>
            <a:r>
              <a:rPr lang="en-US" sz="4000" b="1" dirty="0"/>
              <a:t>1. Do you find the Bible rather uninteresting?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981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cs typeface="Arial"/>
              </a:rPr>
              <a:t> </a:t>
            </a:r>
            <a:r>
              <a:rPr lang="en-US" sz="4000" b="1" dirty="0"/>
              <a:t>2. If so, use the words listed above to help you find personal applications as you read.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Arial"/>
              <a:cs typeface="Arial"/>
            </a:endParaRPr>
          </a:p>
        </p:txBody>
      </p:sp>
    </p:spTree>
    <p:extLst>
      <p:ext uri="{BB962C8B-B14F-4D97-AF65-F5344CB8AC3E}">
        <p14:creationId xmlns:p14="http://schemas.microsoft.com/office/powerpoint/2010/main" val="257673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3. Do you tend to open your Bible more frequently when you need help?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169761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4. Although this is good, what are the advantages of reading Scripture regularly? </a:t>
            </a:r>
            <a:endParaRPr lang="en-US" sz="4000" dirty="0"/>
          </a:p>
          <a:p>
            <a:pPr algn="ctr"/>
            <a:r>
              <a:rPr lang="en-US" sz="4000" b="1" dirty="0"/>
              <a:t> </a:t>
            </a:r>
            <a:endParaRPr lang="en-US" sz="4000" dirty="0"/>
          </a:p>
          <a:p>
            <a:pPr algn="ct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endParaRPr lang="en-US" sz="4000" u="sng"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248013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lang="en-US" sz="4000" b="1" dirty="0"/>
              <a:t>5. How would this help you learn to know, trust, and obey God more?</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3027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16648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dirty="0"/>
              <a:t> </a:t>
            </a:r>
            <a:r>
              <a:rPr lang="en-US" sz="4000" dirty="0"/>
              <a:t>12 For there is no distinction between Jew and Greek, for the same Lord over all is rich to all who call upon Him. 13 For "whoever calls on the name of the LORD shall be saved." 14 How then shall they call on Him in whom they have not believed? And how shall they believe in Him of whom they have not heard? And how shall they hear without a preacher?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3751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dirty="0"/>
              <a:t>15 And how shall they preach unless they are sent? As it is written: "How beautiful are the feet of those who preach the gospel of peace, Who bring glad tidings of good things!" 16 But they have not all obeyed the gospel. For Isaiah says, "Lord, who has believed our report?"  17 So then faith comes by hearing, and hearing by the word of God.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lang="en-US" sz="4000" dirty="0"/>
              <a:t> </a:t>
            </a:r>
            <a:r>
              <a:rPr lang="en-US" sz="4000" b="1" dirty="0"/>
              <a:t>Would you read the Bible more if you could understand it better?</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5076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Surprise </a:t>
            </a:r>
            <a:endParaRPr lang="en-US" sz="4000" dirty="0"/>
          </a:p>
          <a:p>
            <a:pPr algn="ctr"/>
            <a:r>
              <a:rPr lang="en-US" sz="4000" dirty="0"/>
              <a:t> </a:t>
            </a:r>
          </a:p>
          <a:p>
            <a:pPr algn="ctr"/>
            <a:r>
              <a:rPr lang="en-US" sz="4000" dirty="0"/>
              <a:t> </a:t>
            </a:r>
          </a:p>
          <a:p>
            <a:pPr algn="ct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7478970"/>
          </a:xfrm>
          <a:prstGeom prst="rect">
            <a:avLst/>
          </a:prstGeom>
        </p:spPr>
        <p:txBody>
          <a:bodyPr wrap="square">
            <a:spAutoFit/>
          </a:bodyPr>
          <a:lstStyle/>
          <a:p>
            <a:pPr algn="ctr"/>
            <a:r>
              <a:rPr lang="en-US" sz="4000" b="1" u="sng" dirty="0"/>
              <a:t>Exodus 3:1-4</a:t>
            </a:r>
            <a:endParaRPr lang="en-US" sz="4000" u="sng" dirty="0"/>
          </a:p>
          <a:p>
            <a:pPr algn="ctr"/>
            <a:r>
              <a:rPr lang="en-US" sz="4000" dirty="0"/>
              <a:t>1 Now Moses was tending the flock of Jethro his father-in-law, the priest of Midian. And he led the flock to the back of the desert, and came to Horeb, the mountain of God. 2 And the Angel of the LORD appeared to him in a flame of fire from the midst of a bush. So he looked, and behold, the bush was burning with fire, but the bush was not consumed.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24593</TotalTime>
  <Words>1079</Words>
  <Application>Microsoft Office PowerPoint</Application>
  <PresentationFormat>On-screen Show (4:3)</PresentationFormat>
  <Paragraphs>183</Paragraphs>
  <Slides>49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Verdana</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1574</cp:revision>
  <dcterms:created xsi:type="dcterms:W3CDTF">2013-06-05T21:04:28Z</dcterms:created>
  <dcterms:modified xsi:type="dcterms:W3CDTF">2019-10-27T20:45:29Z</dcterms:modified>
</cp:coreProperties>
</file>