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53"/>
  </p:notesMasterIdLst>
  <p:sldIdLst>
    <p:sldId id="1333" r:id="rId2"/>
    <p:sldId id="698" r:id="rId3"/>
    <p:sldId id="258" r:id="rId4"/>
    <p:sldId id="790" r:id="rId5"/>
    <p:sldId id="1074" r:id="rId6"/>
    <p:sldId id="259" r:id="rId7"/>
    <p:sldId id="1368" r:id="rId8"/>
    <p:sldId id="617" r:id="rId9"/>
    <p:sldId id="616" r:id="rId10"/>
    <p:sldId id="260" r:id="rId11"/>
    <p:sldId id="789" r:id="rId12"/>
    <p:sldId id="518" r:id="rId13"/>
    <p:sldId id="704" r:id="rId14"/>
    <p:sldId id="706" r:id="rId15"/>
    <p:sldId id="874" r:id="rId16"/>
    <p:sldId id="875" r:id="rId17"/>
    <p:sldId id="876" r:id="rId18"/>
    <p:sldId id="877" r:id="rId19"/>
    <p:sldId id="878" r:id="rId20"/>
    <p:sldId id="879" r:id="rId21"/>
    <p:sldId id="709" r:id="rId22"/>
    <p:sldId id="708" r:id="rId23"/>
    <p:sldId id="1355" r:id="rId24"/>
    <p:sldId id="519" r:id="rId25"/>
    <p:sldId id="520" r:id="rId26"/>
    <p:sldId id="522" r:id="rId27"/>
    <p:sldId id="523" r:id="rId28"/>
    <p:sldId id="524" r:id="rId29"/>
    <p:sldId id="614" r:id="rId30"/>
    <p:sldId id="717" r:id="rId31"/>
    <p:sldId id="666" r:id="rId32"/>
    <p:sldId id="713" r:id="rId33"/>
    <p:sldId id="718" r:id="rId34"/>
    <p:sldId id="1343" r:id="rId35"/>
    <p:sldId id="1089" r:id="rId36"/>
    <p:sldId id="1090" r:id="rId37"/>
    <p:sldId id="1091" r:id="rId38"/>
    <p:sldId id="1092" r:id="rId39"/>
    <p:sldId id="1236" r:id="rId40"/>
    <p:sldId id="1369" r:id="rId41"/>
    <p:sldId id="1237" r:id="rId42"/>
    <p:sldId id="1308" r:id="rId43"/>
    <p:sldId id="1309" r:id="rId44"/>
    <p:sldId id="1310" r:id="rId45"/>
    <p:sldId id="1311" r:id="rId46"/>
    <p:sldId id="1358" r:id="rId47"/>
    <p:sldId id="1359" r:id="rId48"/>
    <p:sldId id="1360" r:id="rId49"/>
    <p:sldId id="1361" r:id="rId50"/>
    <p:sldId id="1364" r:id="rId51"/>
    <p:sldId id="1366"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91" autoAdjust="0"/>
    <p:restoredTop sz="94646" autoAdjust="0"/>
  </p:normalViewPr>
  <p:slideViewPr>
    <p:cSldViewPr>
      <p:cViewPr varScale="1">
        <p:scale>
          <a:sx n="108" d="100"/>
          <a:sy n="108" d="100"/>
        </p:scale>
        <p:origin x="1500"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726CF8-AB8D-4D4A-A576-C89E5CA583C3}" type="datetimeFigureOut">
              <a:rPr lang="en-US" smtClean="0"/>
              <a:pPr/>
              <a:t>10/20/2019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AFAD8AB-C685-4702-9014-ADA2C1441788}" type="slidenum">
              <a:rPr lang="en-US" smtClean="0"/>
              <a:pPr/>
              <a:t>‹#›</a:t>
            </a:fld>
            <a:endParaRPr lang="en-US"/>
          </a:p>
        </p:txBody>
      </p:sp>
    </p:spTree>
    <p:extLst>
      <p:ext uri="{BB962C8B-B14F-4D97-AF65-F5344CB8AC3E}">
        <p14:creationId xmlns:p14="http://schemas.microsoft.com/office/powerpoint/2010/main" val="14144674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5355DD6-1C2C-4448-8227-50186370C331}"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102721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AFAD8AB-C685-4702-9014-ADA2C1441788}" type="slidenum">
              <a:rPr lang="en-US" smtClean="0"/>
              <a:pPr/>
              <a:t>29</a:t>
            </a:fld>
            <a:endParaRPr lang="en-US"/>
          </a:p>
        </p:txBody>
      </p:sp>
    </p:spTree>
    <p:extLst>
      <p:ext uri="{BB962C8B-B14F-4D97-AF65-F5344CB8AC3E}">
        <p14:creationId xmlns:p14="http://schemas.microsoft.com/office/powerpoint/2010/main" val="39357541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6350" y="20638"/>
            <a:ext cx="9144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6242050" y="626903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1588" y="6034088"/>
            <a:ext cx="7845426"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627063" y="6021388"/>
            <a:ext cx="5684837"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457200" y="1447800"/>
            <a:ext cx="82296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371600" y="3429000"/>
            <a:ext cx="64008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extLst>
      <p:ext uri="{BB962C8B-B14F-4D97-AF65-F5344CB8AC3E}">
        <p14:creationId xmlns:p14="http://schemas.microsoft.com/office/powerpoint/2010/main" val="15327037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extLst>
      <p:ext uri="{BB962C8B-B14F-4D97-AF65-F5344CB8AC3E}">
        <p14:creationId xmlns:p14="http://schemas.microsoft.com/office/powerpoint/2010/main" val="1470971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600"/>
            <a:ext cx="20574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600"/>
            <a:ext cx="60198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extLst>
      <p:ext uri="{BB962C8B-B14F-4D97-AF65-F5344CB8AC3E}">
        <p14:creationId xmlns:p14="http://schemas.microsoft.com/office/powerpoint/2010/main" val="2211228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28600"/>
            <a:ext cx="82296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extLst>
      <p:ext uri="{BB962C8B-B14F-4D97-AF65-F5344CB8AC3E}">
        <p14:creationId xmlns:p14="http://schemas.microsoft.com/office/powerpoint/2010/main" val="1595011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extLst>
      <p:ext uri="{BB962C8B-B14F-4D97-AF65-F5344CB8AC3E}">
        <p14:creationId xmlns:p14="http://schemas.microsoft.com/office/powerpoint/2010/main" val="350586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extLst>
      <p:ext uri="{BB962C8B-B14F-4D97-AF65-F5344CB8AC3E}">
        <p14:creationId xmlns:p14="http://schemas.microsoft.com/office/powerpoint/2010/main" val="552015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extLst>
      <p:ext uri="{BB962C8B-B14F-4D97-AF65-F5344CB8AC3E}">
        <p14:creationId xmlns:p14="http://schemas.microsoft.com/office/powerpoint/2010/main" val="1879762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extLst>
      <p:ext uri="{BB962C8B-B14F-4D97-AF65-F5344CB8AC3E}">
        <p14:creationId xmlns:p14="http://schemas.microsoft.com/office/powerpoint/2010/main" val="2132844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extLst>
      <p:ext uri="{BB962C8B-B14F-4D97-AF65-F5344CB8AC3E}">
        <p14:creationId xmlns:p14="http://schemas.microsoft.com/office/powerpoint/2010/main" val="1393305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extLst>
      <p:ext uri="{BB962C8B-B14F-4D97-AF65-F5344CB8AC3E}">
        <p14:creationId xmlns:p14="http://schemas.microsoft.com/office/powerpoint/2010/main" val="41714537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extLst>
      <p:ext uri="{BB962C8B-B14F-4D97-AF65-F5344CB8AC3E}">
        <p14:creationId xmlns:p14="http://schemas.microsoft.com/office/powerpoint/2010/main" val="12265194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extLst>
      <p:ext uri="{BB962C8B-B14F-4D97-AF65-F5344CB8AC3E}">
        <p14:creationId xmlns:p14="http://schemas.microsoft.com/office/powerpoint/2010/main" val="3912623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9144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78486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627063" y="6021388"/>
            <a:ext cx="5684837"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457200" y="228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457200" y="1600200"/>
            <a:ext cx="82296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extLst>
      <p:ext uri="{BB962C8B-B14F-4D97-AF65-F5344CB8AC3E}">
        <p14:creationId xmlns:p14="http://schemas.microsoft.com/office/powerpoint/2010/main" val="1192864865"/>
      </p:ext>
    </p:extLst>
  </p:cSld>
  <p:clrMap bg1="dk2" tx1="lt1" bg2="dk1"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369924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Have you ever sensed you were hearing from God? </a:t>
            </a:r>
            <a:endParaRPr lang="en-US" sz="4000"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7848302"/>
          </a:xfrm>
          <a:prstGeom prst="rect">
            <a:avLst/>
          </a:prstGeom>
        </p:spPr>
        <p:txBody>
          <a:bodyPr wrap="square">
            <a:spAutoFit/>
          </a:bodyPr>
          <a:lstStyle/>
          <a:p>
            <a:pPr algn="ctr"/>
            <a:r>
              <a:rPr lang="en-US" sz="3500" b="1" u="sng" dirty="0"/>
              <a:t>Exodus 3:4-6</a:t>
            </a:r>
            <a:endParaRPr lang="en-US" sz="3500" u="sng" dirty="0"/>
          </a:p>
          <a:p>
            <a:pPr algn="ctr"/>
            <a:r>
              <a:rPr lang="en-US" sz="3500" dirty="0"/>
              <a:t>4 So when the LORD saw that he turned aside to look, God called to him from the midst of the bush and said, "Moses, Moses!" And he said, "Here I am." 5 Then He said, "Do not draw near this place. Take your sandals off your feet, for the place where you stand is holy ground." 6 Moreover He said, "I am the God of your father--the God of Abraham, the God of Isaac, and the God of Jacob." And Moses hid his face, for he was afraid to look upon God.</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i="0" strike="noStrike" kern="1200" cap="none" spc="0" normalizeH="0" baseline="0" noProof="0" dirty="0">
              <a:ln>
                <a:noFill/>
              </a:ln>
              <a:solidFill>
                <a:prstClr val="black"/>
              </a:solidFill>
              <a:effectLst/>
              <a:uLnTx/>
              <a:uFillTx/>
              <a:latin typeface="Calibri"/>
            </a:endParaRPr>
          </a:p>
        </p:txBody>
      </p:sp>
    </p:spTree>
    <p:extLst>
      <p:ext uri="{BB962C8B-B14F-4D97-AF65-F5344CB8AC3E}">
        <p14:creationId xmlns:p14="http://schemas.microsoft.com/office/powerpoint/2010/main" val="27150159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It will be unexpected</a:t>
            </a:r>
            <a:endParaRPr lang="en-US" sz="4000" dirty="0"/>
          </a:p>
          <a:p>
            <a:pPr algn="ctr"/>
            <a:r>
              <a:rPr lang="en-US" sz="4000" dirty="0"/>
              <a:t> </a:t>
            </a:r>
          </a:p>
          <a:p>
            <a:pPr algn="ctr"/>
            <a:r>
              <a:rPr lang="en-US" sz="4000" b="1" dirty="0"/>
              <a:t> </a:t>
            </a:r>
            <a:endParaRPr lang="en-US" sz="4000" dirty="0"/>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dirty="0"/>
              <a:t> </a:t>
            </a:r>
            <a:r>
              <a:rPr lang="en-US" sz="4000" b="1" dirty="0"/>
              <a:t>It will be unique to us</a:t>
            </a:r>
            <a:endParaRPr lang="en-US" sz="4000" dirty="0"/>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170099"/>
          </a:xfrm>
          <a:prstGeom prst="rect">
            <a:avLst/>
          </a:prstGeom>
        </p:spPr>
        <p:txBody>
          <a:bodyPr wrap="square">
            <a:spAutoFit/>
          </a:bodyPr>
          <a:lstStyle/>
          <a:p>
            <a:pPr algn="ctr"/>
            <a:r>
              <a:rPr lang="en-US" sz="4000" dirty="0"/>
              <a:t> </a:t>
            </a:r>
            <a:r>
              <a:rPr lang="en-US" sz="4000" b="1" dirty="0"/>
              <a:t>It will challenge us to trust and Obey Him </a:t>
            </a:r>
            <a:endParaRPr lang="en-US" sz="4000" dirty="0"/>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dirty="0"/>
              <a:t> </a:t>
            </a:r>
            <a:r>
              <a:rPr lang="en-US" sz="4000" b="1" dirty="0"/>
              <a:t>It will prompt an Emotional Response</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1293127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3785652"/>
          </a:xfrm>
          <a:prstGeom prst="rect">
            <a:avLst/>
          </a:prstGeom>
        </p:spPr>
        <p:txBody>
          <a:bodyPr wrap="square">
            <a:spAutoFit/>
          </a:bodyPr>
          <a:lstStyle/>
          <a:p>
            <a:pPr algn="ctr"/>
            <a:r>
              <a:rPr lang="en-US" sz="4000" b="1" dirty="0"/>
              <a:t>It will have a Powerful and Lasting Effect </a:t>
            </a:r>
            <a:endParaRPr lang="en-US" sz="4000" dirty="0"/>
          </a:p>
          <a:p>
            <a:pPr algn="ctr"/>
            <a:r>
              <a:rPr lang="en-US" sz="4000" dirty="0"/>
              <a:t>  </a:t>
            </a:r>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4053348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5016758"/>
          </a:xfrm>
          <a:prstGeom prst="rect">
            <a:avLst/>
          </a:prstGeom>
        </p:spPr>
        <p:txBody>
          <a:bodyPr wrap="square">
            <a:spAutoFit/>
          </a:bodyPr>
          <a:lstStyle/>
          <a:p>
            <a:pPr algn="ctr"/>
            <a:r>
              <a:rPr lang="en-US" sz="4000" b="1" dirty="0"/>
              <a:t>A “burning bush” experience might be preceded by:</a:t>
            </a: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b="1" dirty="0"/>
              <a: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85277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938992"/>
          </a:xfrm>
          <a:prstGeom prst="rect">
            <a:avLst/>
          </a:prstGeom>
        </p:spPr>
        <p:txBody>
          <a:bodyPr wrap="square">
            <a:spAutoFit/>
          </a:bodyPr>
          <a:lstStyle/>
          <a:p>
            <a:pPr algn="ctr"/>
            <a:r>
              <a:rPr lang="en-US" sz="4000" b="1" dirty="0"/>
              <a:t>Circumstances not Working Out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3210400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2554545"/>
          </a:xfrm>
          <a:prstGeom prst="rect">
            <a:avLst/>
          </a:prstGeom>
        </p:spPr>
        <p:txBody>
          <a:bodyPr wrap="square">
            <a:spAutoFit/>
          </a:bodyPr>
          <a:lstStyle/>
          <a:p>
            <a:pPr algn="ctr"/>
            <a:r>
              <a:rPr lang="en-US" sz="4000" b="1" dirty="0"/>
              <a:t>Crisis</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1707993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Placido Soliven\Desktop\Google Images\Turn Off Cell Phones.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36255"/>
            <a:ext cx="8915400" cy="1938992"/>
          </a:xfrm>
          <a:prstGeom prst="rect">
            <a:avLst/>
          </a:prstGeom>
        </p:spPr>
        <p:txBody>
          <a:bodyPr wrap="square">
            <a:spAutoFit/>
          </a:bodyPr>
          <a:lstStyle/>
          <a:p>
            <a:pPr algn="ctr"/>
            <a:r>
              <a:rPr lang="en-US" sz="4000" dirty="0"/>
              <a:t> </a:t>
            </a:r>
            <a:r>
              <a:rPr lang="en-US" sz="4000" b="1" dirty="0"/>
              <a:t>Discomfort</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130823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5016758"/>
          </a:xfrm>
          <a:prstGeom prst="rect">
            <a:avLst/>
          </a:prstGeom>
        </p:spPr>
        <p:txBody>
          <a:bodyPr wrap="square">
            <a:spAutoFit/>
          </a:bodyPr>
          <a:lstStyle/>
          <a:p>
            <a:pPr algn="ctr"/>
            <a:r>
              <a:rPr lang="en-US" sz="4000" b="1" u="sng" dirty="0"/>
              <a:t>Proverbs 3:5-6</a:t>
            </a:r>
            <a:endParaRPr lang="en-US" sz="4000" u="sng" dirty="0"/>
          </a:p>
          <a:p>
            <a:pPr algn="ctr"/>
            <a:r>
              <a:rPr lang="en-US" sz="4000" dirty="0"/>
              <a:t>“Trust in the Lord with all your heart, and lean not on your own understanding; In all your ways acknowledge Him, and He shall direct your paths.”</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lang="en-US" sz="4000" b="1" dirty="0"/>
              <a:t>We carry His Spirit within us and have access to His guidance, if we’re willing to listen</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1. Stay Close to Jesus</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40410878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41017"/>
            <a:ext cx="8915400" cy="3785652"/>
          </a:xfrm>
          <a:prstGeom prst="rect">
            <a:avLst/>
          </a:prstGeom>
        </p:spPr>
        <p:txBody>
          <a:bodyPr wrap="square">
            <a:spAutoFit/>
          </a:bodyPr>
          <a:lstStyle/>
          <a:p>
            <a:pPr algn="ctr"/>
            <a:r>
              <a:rPr lang="en-US" sz="4000" b="1" u="sng" dirty="0"/>
              <a:t>James 4:8</a:t>
            </a:r>
            <a:endParaRPr lang="en-US" sz="4000" u="sng" dirty="0"/>
          </a:p>
          <a:p>
            <a:pPr algn="ctr"/>
            <a:r>
              <a:rPr lang="en-US" sz="4000" dirty="0"/>
              <a:t>“Draw near to God and He will draw near to you…”</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2. Ask</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4)">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94357"/>
            <a:ext cx="8915400" cy="5632311"/>
          </a:xfrm>
          <a:prstGeom prst="rect">
            <a:avLst/>
          </a:prstGeom>
        </p:spPr>
        <p:txBody>
          <a:bodyPr wrap="square">
            <a:spAutoFit/>
          </a:bodyPr>
          <a:lstStyle/>
          <a:p>
            <a:pPr algn="ctr"/>
            <a:r>
              <a:rPr lang="en-US" sz="4000" b="1" u="sng" dirty="0"/>
              <a:t>Matthew 7:7-8</a:t>
            </a:r>
            <a:endParaRPr lang="en-US" sz="4000" u="sng" dirty="0"/>
          </a:p>
          <a:p>
            <a:pPr algn="ctr"/>
            <a:r>
              <a:rPr lang="en-US" sz="4000" dirty="0"/>
              <a:t>7 </a:t>
            </a:r>
            <a:r>
              <a:rPr lang="en-US" sz="4000" dirty="0">
                <a:solidFill>
                  <a:srgbClr val="FF0000"/>
                </a:solidFill>
              </a:rPr>
              <a:t>"Ask, and it will be given to you; seek, and you will find; knock, and it will be opened to you.</a:t>
            </a:r>
            <a:r>
              <a:rPr lang="en-US" sz="4000" dirty="0"/>
              <a:t> 8 </a:t>
            </a:r>
            <a:r>
              <a:rPr lang="en-US" sz="4000" dirty="0">
                <a:solidFill>
                  <a:srgbClr val="FF0000"/>
                </a:solidFill>
              </a:rPr>
              <a:t>For everyone who asks receives, and he who seeks finds, and to him who knocks it will be opened.</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1172289"/>
          </a:xfrm>
          <a:prstGeom prst="rect">
            <a:avLst/>
          </a:prstGeom>
        </p:spPr>
        <p:txBody>
          <a:bodyPr wrap="square">
            <a:spAutoFit/>
          </a:bodyPr>
          <a:lstStyle/>
          <a:p>
            <a:pPr algn="ctr"/>
            <a:r>
              <a:rPr lang="en-US" sz="4000" dirty="0"/>
              <a:t> </a:t>
            </a:r>
            <a:r>
              <a:rPr lang="en-US" sz="4000" b="1" u="sng" dirty="0"/>
              <a:t>James 4:2</a:t>
            </a:r>
            <a:endParaRPr lang="en-US" sz="4000" u="sng" dirty="0"/>
          </a:p>
          <a:p>
            <a:pPr algn="ctr"/>
            <a:r>
              <a:rPr lang="en-US" sz="4000" dirty="0"/>
              <a:t>“…Yet you do not have because you do not ask God…” </a:t>
            </a:r>
          </a:p>
          <a:p>
            <a:pPr algn="ctr"/>
            <a:r>
              <a:rPr lang="en-US" sz="4000" dirty="0"/>
              <a:t> </a:t>
            </a:r>
          </a:p>
          <a:p>
            <a:pPr algn="ctr"/>
            <a:r>
              <a:rPr lang="en-US" sz="4000" dirty="0"/>
              <a:t> </a:t>
            </a:r>
          </a:p>
          <a:p>
            <a:pPr lvl="0" algn="ctr">
              <a:defRPr/>
            </a:pPr>
            <a:r>
              <a:rPr lang="en-US" sz="4000" b="1" dirty="0">
                <a:solidFill>
                  <a:srgbClr val="FFFFFF"/>
                </a:solidFill>
              </a:rPr>
              <a:t> </a:t>
            </a:r>
            <a:endParaRPr lang="en-US" sz="4000" dirty="0">
              <a:solidFill>
                <a:srgbClr val="FFFFFF"/>
              </a:solidFill>
            </a:endParaRP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938992"/>
          </a:xfrm>
          <a:prstGeom prst="rect">
            <a:avLst/>
          </a:prstGeom>
        </p:spPr>
        <p:txBody>
          <a:bodyPr wrap="square">
            <a:spAutoFit/>
          </a:bodyPr>
          <a:lstStyle/>
          <a:p>
            <a:pPr algn="ctr"/>
            <a:r>
              <a:rPr lang="en-US" sz="4000" b="1" dirty="0"/>
              <a:t>3. Be Patient</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u="sng" dirty="0"/>
              <a:t>1 Thessalonians 5:14-15</a:t>
            </a:r>
            <a:endParaRPr lang="en-US" sz="4000" u="sng" dirty="0"/>
          </a:p>
          <a:p>
            <a:pPr algn="ctr"/>
            <a:r>
              <a:rPr lang="en-US" sz="4000" dirty="0"/>
              <a:t>14 Now we exhort you, brethren, warn those who are unruly, comfort the fainthearted, uphold the weak, be patient with all. 15 See that no one renders evil for evil to anyone, but always pursue what is good both for yourselves and for all.</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TextBox 7"/>
          <p:cNvSpPr txBox="1"/>
          <p:nvPr/>
        </p:nvSpPr>
        <p:spPr>
          <a:xfrm>
            <a:off x="228600" y="-30480"/>
            <a:ext cx="8686800" cy="3539430"/>
          </a:xfrm>
          <a:prstGeom prst="rect">
            <a:avLst/>
          </a:prstGeom>
          <a:noFill/>
        </p:spPr>
        <p:txBody>
          <a:bodyPr wrap="square" rtlCol="0">
            <a:spAutoFit/>
          </a:bodyPr>
          <a:lstStyle/>
          <a:p>
            <a:pPr algn="ctr"/>
            <a:r>
              <a:rPr lang="en-US" sz="3200" b="1" dirty="0"/>
              <a:t>Jesus Keep My Fire Lit</a:t>
            </a:r>
            <a:endParaRPr lang="en-US" sz="3200" dirty="0"/>
          </a:p>
          <a:p>
            <a:pPr algn="ctr"/>
            <a:r>
              <a:rPr lang="en-US" sz="2800" b="1" dirty="0"/>
              <a:t>By Pastor Fee Soliven</a:t>
            </a:r>
            <a:endParaRPr lang="en-US" sz="2800" dirty="0"/>
          </a:p>
          <a:p>
            <a:pPr algn="ctr"/>
            <a:r>
              <a:rPr lang="en-US" sz="3200" b="1" dirty="0"/>
              <a:t>Romans 12:9-17</a:t>
            </a:r>
            <a:endParaRPr lang="en-US" sz="3200" dirty="0"/>
          </a:p>
          <a:p>
            <a:pPr algn="ctr"/>
            <a:r>
              <a:rPr lang="en-US" sz="3200" b="1" dirty="0"/>
              <a:t>Sunday Morning</a:t>
            </a:r>
            <a:endParaRPr lang="en-US" sz="3200" dirty="0"/>
          </a:p>
          <a:p>
            <a:pPr algn="ctr"/>
            <a:r>
              <a:rPr lang="en-US" sz="3200" b="1" dirty="0"/>
              <a:t>October 20, 2019</a:t>
            </a:r>
            <a:endParaRPr lang="en-US" sz="3200" dirty="0"/>
          </a:p>
          <a:p>
            <a:pPr algn="ctr"/>
            <a:r>
              <a:rPr lang="en-US" sz="3200" dirty="0"/>
              <a:t> </a:t>
            </a:r>
          </a:p>
          <a:p>
            <a:pPr algn="ctr"/>
            <a:endParaRPr lang="en-US" sz="3200" dirty="0"/>
          </a:p>
        </p:txBody>
      </p:sp>
      <p:pic>
        <p:nvPicPr>
          <p:cNvPr id="3" name="Picture 2" descr="A picture containing lit&#10;&#10;Description automatically generated">
            <a:extLst>
              <a:ext uri="{FF2B5EF4-FFF2-40B4-BE49-F238E27FC236}">
                <a16:creationId xmlns:a16="http://schemas.microsoft.com/office/drawing/2014/main" id="{7EA460A1-66B2-42BD-8285-DBA7509B24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38400"/>
            <a:ext cx="9144000" cy="4455967"/>
          </a:xfrm>
          <a:prstGeom prst="rect">
            <a:avLst/>
          </a:prstGeom>
        </p:spPr>
      </p:pic>
      <p:pic>
        <p:nvPicPr>
          <p:cNvPr id="9" name="Picture 8" descr="AGCF highest resolution.jpg"/>
          <p:cNvPicPr>
            <a:picLocks noChangeAspect="1"/>
          </p:cNvPicPr>
          <p:nvPr/>
        </p:nvPicPr>
        <p:blipFill>
          <a:blip r:embed="rId4" cstate="print"/>
          <a:stretch>
            <a:fillRect/>
          </a:stretch>
        </p:blipFill>
        <p:spPr>
          <a:xfrm>
            <a:off x="7853778" y="5986708"/>
            <a:ext cx="1290222" cy="96766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554545"/>
          </a:xfrm>
          <a:prstGeom prst="rect">
            <a:avLst/>
          </a:prstGeom>
        </p:spPr>
        <p:txBody>
          <a:bodyPr wrap="square">
            <a:spAutoFit/>
          </a:bodyPr>
          <a:lstStyle/>
          <a:p>
            <a:pPr algn="ctr"/>
            <a:r>
              <a:rPr lang="en-US" sz="4000" dirty="0"/>
              <a:t> </a:t>
            </a:r>
            <a:r>
              <a:rPr lang="en-US" sz="4000" b="1" dirty="0"/>
              <a:t>4. Practice Surrender and Trust God Always</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42208"/>
            <a:ext cx="9144000" cy="11787842"/>
          </a:xfrm>
          <a:prstGeom prst="rect">
            <a:avLst/>
          </a:prstGeom>
        </p:spPr>
        <p:txBody>
          <a:bodyPr wrap="square">
            <a:spAutoFit/>
          </a:bodyPr>
          <a:lstStyle/>
          <a:p>
            <a:pPr algn="ctr"/>
            <a:r>
              <a:rPr lang="en-US" sz="4000" b="1" u="sng" dirty="0"/>
              <a:t>Proverbs 28:13</a:t>
            </a:r>
            <a:endParaRPr lang="en-US" sz="4000" u="sng" dirty="0"/>
          </a:p>
          <a:p>
            <a:pPr algn="ctr"/>
            <a:r>
              <a:rPr lang="en-US" sz="4000" dirty="0"/>
              <a:t>“Whoever conceals their sins does not prosper, but the one who confesses and renounces them finds mercy.” </a:t>
            </a:r>
          </a:p>
          <a:p>
            <a:pPr algn="ctr"/>
            <a:r>
              <a:rPr lang="en-US" sz="4000" dirty="0"/>
              <a:t> </a:t>
            </a:r>
          </a:p>
          <a:p>
            <a:pPr algn="ctr"/>
            <a:endParaRPr lang="en-US" sz="4000" dirty="0"/>
          </a:p>
          <a:p>
            <a:pPr algn="ctr"/>
            <a:r>
              <a:rPr lang="en-US" sz="4000" dirty="0"/>
              <a:t> </a:t>
            </a:r>
          </a:p>
          <a:p>
            <a:pPr algn="ctr"/>
            <a:r>
              <a:rPr lang="en-US" sz="4000" dirty="0"/>
              <a:t> </a:t>
            </a:r>
          </a:p>
          <a:p>
            <a:pPr algn="ctr"/>
            <a:r>
              <a:rPr lang="en-US" sz="4000" b="1" dirty="0"/>
              <a:t> </a:t>
            </a:r>
            <a:endParaRPr lang="en-US" sz="4000" dirty="0"/>
          </a:p>
          <a:p>
            <a:pPr algn="ctr"/>
            <a:r>
              <a:rPr lang="en-US" sz="4000" b="1" dirty="0"/>
              <a:t> </a:t>
            </a:r>
            <a:endParaRPr lang="en-US" sz="4000" dirty="0"/>
          </a:p>
          <a:p>
            <a:pPr algn="ctr"/>
            <a:r>
              <a:rPr lang="en-US" sz="4000" dirty="0"/>
              <a:t> </a:t>
            </a:r>
          </a:p>
          <a:p>
            <a:pPr algn="ctr"/>
            <a:r>
              <a:rPr lang="en-US" sz="4000" dirty="0"/>
              <a:t> </a:t>
            </a:r>
          </a:p>
          <a:p>
            <a:pPr lvl="0" algn="ctr">
              <a:defRPr/>
            </a:pPr>
            <a:r>
              <a:rPr lang="en-US" sz="4000" dirty="0">
                <a:solidFill>
                  <a:srgbClr val="FFFFFF"/>
                </a:solidFill>
              </a:rPr>
              <a:t> </a:t>
            </a:r>
          </a:p>
          <a:p>
            <a:pPr lvl="0" algn="ctr">
              <a:defRPr/>
            </a:pPr>
            <a:r>
              <a:rPr lang="en-US" sz="4000" dirty="0">
                <a:solidFill>
                  <a:srgbClr val="FFFFFF"/>
                </a:solidFill>
              </a:rPr>
              <a:t> </a:t>
            </a:r>
          </a:p>
          <a:p>
            <a:pPr algn="ctr"/>
            <a:r>
              <a:rPr lang="en-US" sz="4000" dirty="0"/>
              <a:t> </a:t>
            </a:r>
          </a:p>
          <a:p>
            <a:pPr algn="ctr"/>
            <a:r>
              <a:rPr lang="en-US" sz="4000" dirty="0"/>
              <a:t> </a:t>
            </a:r>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8094524"/>
          </a:xfrm>
          <a:prstGeom prst="rect">
            <a:avLst/>
          </a:prstGeom>
        </p:spPr>
        <p:txBody>
          <a:bodyPr wrap="square">
            <a:spAutoFit/>
          </a:bodyPr>
          <a:lstStyle/>
          <a:p>
            <a:pPr algn="ctr"/>
            <a:r>
              <a:rPr lang="en-US" sz="4000" b="1" u="sng" dirty="0"/>
              <a:t>Psalm 33:18-22</a:t>
            </a:r>
            <a:endParaRPr lang="en-US" sz="4000" u="sng" dirty="0"/>
          </a:p>
          <a:p>
            <a:pPr algn="ctr"/>
            <a:r>
              <a:rPr lang="en-US" sz="4000" dirty="0"/>
              <a:t>18 The Lord watches over those who obey him, those who trust in his constant love. 19 He saves them from death; he keeps them alive in times of famine. 20 We put our hope in the Lord; he is our protector and our help. 21 We are glad because of him; we trust in his holy name. 22 May your constant love be with us, Lord, as we put our hope in you.</a:t>
            </a:r>
          </a:p>
          <a:p>
            <a:pPr algn="ctr"/>
            <a:endParaRPr lang="en-US" sz="4000" b="1" dirty="0"/>
          </a:p>
          <a:p>
            <a:pPr algn="ctr"/>
            <a:endParaRPr lang="en-US" sz="40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dirty="0"/>
              <a:t> </a:t>
            </a:r>
            <a:r>
              <a:rPr lang="en-US" sz="4000" b="1" dirty="0"/>
              <a:t> 5. Pay attention to your spirit </a:t>
            </a:r>
            <a:endParaRPr lang="en-US" sz="4000" dirty="0"/>
          </a:p>
          <a:p>
            <a:pPr algn="ctr"/>
            <a:r>
              <a:rPr lang="en-US" sz="4000" dirty="0"/>
              <a:t> </a:t>
            </a:r>
          </a:p>
          <a:p>
            <a:pPr algn="ctr"/>
            <a:r>
              <a:rPr lang="en-US" sz="4000" dirty="0"/>
              <a:t> </a:t>
            </a:r>
          </a:p>
          <a:p>
            <a:pPr algn="ctr"/>
            <a:endParaRPr lang="en-US" sz="4000" dirty="0"/>
          </a:p>
        </p:txBody>
      </p:sp>
    </p:spTree>
    <p:extLst>
      <p:ext uri="{BB962C8B-B14F-4D97-AF65-F5344CB8AC3E}">
        <p14:creationId xmlns:p14="http://schemas.microsoft.com/office/powerpoint/2010/main" val="3963039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dirty="0"/>
              <a:t> </a:t>
            </a:r>
            <a:r>
              <a:rPr lang="en-US" sz="4000" b="1" u="sng" dirty="0"/>
              <a:t>James 1:19 </a:t>
            </a:r>
            <a:endParaRPr lang="en-US" sz="4000" u="sng" dirty="0"/>
          </a:p>
          <a:p>
            <a:pPr algn="ctr"/>
            <a:r>
              <a:rPr lang="en-US" sz="4000" dirty="0"/>
              <a:t>“Know this, my beloved brothers: let every person be quick to hear, slow to speak, slow to anger;”</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107265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846933"/>
          </a:xfrm>
          <a:prstGeom prst="rect">
            <a:avLst/>
          </a:prstGeom>
        </p:spPr>
        <p:txBody>
          <a:bodyPr wrap="square">
            <a:spAutoFit/>
          </a:bodyPr>
          <a:lstStyle/>
          <a:p>
            <a:pPr algn="ctr"/>
            <a:r>
              <a:rPr lang="en-US" sz="3600" b="1" u="sng" dirty="0"/>
              <a:t>Proverbs 20:27 </a:t>
            </a:r>
            <a:endParaRPr lang="en-US" sz="3600" u="sng" dirty="0"/>
          </a:p>
          <a:p>
            <a:pPr algn="ctr"/>
            <a:r>
              <a:rPr lang="en-US" sz="3600" dirty="0"/>
              <a:t>“The spirit of man is the lamp of the Lord, searching all his innermost parts.”</a:t>
            </a:r>
          </a:p>
          <a:p>
            <a:pPr algn="ctr"/>
            <a:r>
              <a:rPr lang="en-US" sz="36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5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794632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lang="en-US" sz="4000" b="1" dirty="0"/>
              <a:t>6. Expect an Answer</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655599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7478970"/>
          </a:xfrm>
          <a:prstGeom prst="rect">
            <a:avLst/>
          </a:prstGeom>
        </p:spPr>
        <p:txBody>
          <a:bodyPr wrap="square">
            <a:spAutoFit/>
          </a:bodyPr>
          <a:lstStyle/>
          <a:p>
            <a:pPr algn="ctr"/>
            <a:r>
              <a:rPr lang="en-US" sz="4000" b="1" u="sng" dirty="0"/>
              <a:t>1 John 5:14-15 </a:t>
            </a:r>
            <a:endParaRPr lang="en-US" sz="4000" u="sng" dirty="0"/>
          </a:p>
          <a:p>
            <a:pPr algn="ctr"/>
            <a:r>
              <a:rPr lang="en-US" sz="4000" dirty="0"/>
              <a:t>14 And this is the confidence that we have toward him, that if we ask anything according to his will he hears us. 15 And if we know that he hears us in whatever we ask, we know that we have the requests that we have asked of him</a:t>
            </a:r>
          </a:p>
          <a:p>
            <a:pPr algn="ctr"/>
            <a:r>
              <a:rPr lang="en-US" sz="4000" dirty="0"/>
              <a:t> </a:t>
            </a:r>
          </a:p>
          <a:p>
            <a:pPr algn="ctr"/>
            <a:r>
              <a:rPr lang="en-US" sz="4000" b="1" dirty="0"/>
              <a:t> </a:t>
            </a:r>
            <a:endParaRPr lang="en-US" sz="4000" dirty="0"/>
          </a:p>
          <a:p>
            <a:pPr algn="ctr"/>
            <a:r>
              <a:rPr lang="en-US" sz="4000" b="1" dirty="0"/>
              <a:t> </a:t>
            </a:r>
            <a:endParaRPr lang="en-US" sz="4000" dirty="0"/>
          </a:p>
          <a:p>
            <a:pPr algn="ct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9307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dirty="0"/>
              <a:t>7. If you’ve made a mistake in following God’s will, ask Him for help</a:t>
            </a:r>
            <a:r>
              <a:rPr lang="en-US" sz="4000" dirty="0"/>
              <a:t> </a:t>
            </a:r>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786668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170099"/>
          </a:xfrm>
          <a:prstGeom prst="rect">
            <a:avLst/>
          </a:prstGeom>
        </p:spPr>
        <p:txBody>
          <a:bodyPr wrap="square">
            <a:spAutoFit/>
          </a:bodyPr>
          <a:lstStyle/>
          <a:p>
            <a:pPr algn="ctr"/>
            <a:r>
              <a:rPr lang="en-US" sz="4000" dirty="0"/>
              <a:t> </a:t>
            </a:r>
            <a:r>
              <a:rPr lang="en-US" sz="4000" b="1" dirty="0"/>
              <a:t> Why should we seek God’s will for the life-path decisions we make? </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53693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u="sng" dirty="0"/>
              <a:t>Romans 12:9-17</a:t>
            </a:r>
            <a:endParaRPr lang="en-US" sz="4000" u="sng" dirty="0"/>
          </a:p>
          <a:p>
            <a:pPr algn="ctr"/>
            <a:r>
              <a:rPr lang="en-US" sz="4000" dirty="0"/>
              <a:t>9 Love must be honest and true. Hate what is evil. Hold on to what is good. 10 Love each other deeply. Honor others more than yourselves. 11 Never let the fire in your heart go out. Keep it alive. Serve the Lord. 12 When you hope, be joyful. When you suffer, be patient. When you pray, be faithful. 13 Share with God's people who are in need. Welcome others into your homes. </a:t>
            </a:r>
          </a:p>
          <a:p>
            <a:pPr algn="ctr"/>
            <a:r>
              <a:rPr lang="en-US" sz="4000" dirty="0"/>
              <a:t> </a:t>
            </a:r>
          </a:p>
        </p:txBody>
      </p:sp>
    </p:spTree>
    <p:extLst>
      <p:ext uri="{BB962C8B-B14F-4D97-AF65-F5344CB8AC3E}">
        <p14:creationId xmlns:p14="http://schemas.microsoft.com/office/powerpoint/2010/main" val="16919816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255454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He’s God</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FFFF"/>
              </a:solidFill>
              <a:effectLst/>
              <a:uLnTx/>
              <a:uFillTx/>
              <a:latin typeface="Arial"/>
              <a:ea typeface="+mn-ea"/>
              <a:cs typeface="Arial"/>
            </a:endParaRPr>
          </a:p>
        </p:txBody>
      </p:sp>
    </p:spTree>
    <p:extLst>
      <p:ext uri="{BB962C8B-B14F-4D97-AF65-F5344CB8AC3E}">
        <p14:creationId xmlns:p14="http://schemas.microsoft.com/office/powerpoint/2010/main" val="4056274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6247864"/>
          </a:xfrm>
          <a:prstGeom prst="rect">
            <a:avLst/>
          </a:prstGeom>
        </p:spPr>
        <p:txBody>
          <a:bodyPr wrap="square">
            <a:spAutoFit/>
          </a:bodyPr>
          <a:lstStyle/>
          <a:p>
            <a:pPr algn="ctr"/>
            <a:r>
              <a:rPr lang="en-US" sz="4000" b="1" dirty="0"/>
              <a:t>He’s omnipotent</a:t>
            </a:r>
            <a:endParaRPr lang="en-US" sz="4000" dirty="0"/>
          </a:p>
          <a:p>
            <a:pPr algn="ctr"/>
            <a:r>
              <a:rPr lang="en-US" sz="4000" dirty="0"/>
              <a:t> </a:t>
            </a:r>
          </a:p>
          <a:p>
            <a:pPr algn="ctr"/>
            <a:r>
              <a:rPr lang="en-US" sz="4000" b="1" dirty="0"/>
              <a:t> </a:t>
            </a:r>
            <a:endParaRPr lang="en-US" sz="4000" dirty="0"/>
          </a:p>
          <a:p>
            <a:pPr algn="ctr"/>
            <a:endParaRPr lang="en-US" sz="4000" dirty="0"/>
          </a:p>
          <a:p>
            <a:pPr algn="ctr"/>
            <a:r>
              <a:rPr lang="en-US" sz="4000" dirty="0"/>
              <a:t> </a:t>
            </a:r>
          </a:p>
          <a:p>
            <a:pPr algn="ctr"/>
            <a:r>
              <a:rPr lang="en-US" sz="4000" b="1" dirty="0"/>
              <a:t> </a:t>
            </a:r>
            <a:endParaRPr lang="en-US" sz="4000" dirty="0"/>
          </a:p>
          <a:p>
            <a:pPr algn="ctr"/>
            <a:r>
              <a:rPr lang="en-US" sz="4000" dirty="0"/>
              <a:t> </a:t>
            </a:r>
          </a:p>
          <a:p>
            <a:pPr algn="ctr"/>
            <a:r>
              <a:rPr lang="en-US" sz="4000" b="1" dirty="0"/>
              <a:t> </a:t>
            </a:r>
            <a:endParaRPr lang="en-US" sz="4000" dirty="0"/>
          </a:p>
          <a:p>
            <a:pPr algn="ctr"/>
            <a:r>
              <a:rPr lang="en-US" sz="4000" dirty="0"/>
              <a:t> </a:t>
            </a:r>
          </a:p>
          <a:p>
            <a:pPr algn="ctr"/>
            <a:endParaRPr lang="en-US" sz="4000" dirty="0"/>
          </a:p>
        </p:txBody>
      </p:sp>
    </p:spTree>
    <p:extLst>
      <p:ext uri="{BB962C8B-B14F-4D97-AF65-F5344CB8AC3E}">
        <p14:creationId xmlns:p14="http://schemas.microsoft.com/office/powerpoint/2010/main" val="10668569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76200"/>
            <a:ext cx="9144000" cy="5029200"/>
          </a:xfrm>
          <a:prstGeom prst="rect">
            <a:avLst/>
          </a:prstGeom>
        </p:spPr>
        <p:txBody>
          <a:bodyPr/>
          <a:lstStyle/>
          <a:p>
            <a:pPr algn="ctr"/>
            <a:r>
              <a:rPr lang="en-US" sz="4000" b="1" dirty="0"/>
              <a:t>He loves us</a:t>
            </a:r>
            <a:endParaRPr lang="en-US" sz="4000" dirty="0"/>
          </a:p>
          <a:p>
            <a:pPr algn="ctr"/>
            <a:r>
              <a:rPr lang="en-US" sz="4000" dirty="0"/>
              <a:t> </a:t>
            </a:r>
          </a:p>
          <a:p>
            <a:pPr algn="ctr"/>
            <a:r>
              <a:rPr lang="en-US" sz="4000" dirty="0"/>
              <a:t> </a:t>
            </a:r>
          </a:p>
          <a:p>
            <a:pPr algn="ctr"/>
            <a:r>
              <a:rPr lang="en-US" sz="4000" dirty="0"/>
              <a:t> </a:t>
            </a:r>
          </a:p>
          <a:p>
            <a:pPr algn="ctr"/>
            <a:endParaRPr lang="en-US" sz="4000" dirty="0"/>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endParaRPr lang="en-US" sz="4000" u="sng"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136168657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dirty="0"/>
              <a:t>  </a:t>
            </a:r>
            <a:r>
              <a:rPr lang="en-US" sz="4000" b="1" u="sng" dirty="0"/>
              <a:t>1 John 4:10-11</a:t>
            </a:r>
            <a:endParaRPr lang="en-US" sz="4000" u="sng" dirty="0"/>
          </a:p>
          <a:p>
            <a:pPr algn="ctr"/>
            <a:r>
              <a:rPr lang="en-US" sz="4000" dirty="0"/>
              <a:t>10 In this is love, not that we loved God, but that He loved us and sent His Son to be the propitiation for our sins. 11 Beloved, if God so loved us, we also ought to love one another. </a:t>
            </a:r>
          </a:p>
          <a:p>
            <a:pPr algn="ctr"/>
            <a:r>
              <a:rPr lang="en-US" sz="4000" dirty="0"/>
              <a:t> </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301974902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1938992"/>
          </a:xfrm>
          <a:prstGeom prst="rect">
            <a:avLst/>
          </a:prstGeom>
        </p:spPr>
        <p:txBody>
          <a:bodyPr wrap="square">
            <a:spAutoFit/>
          </a:bodyPr>
          <a:lstStyle/>
          <a:p>
            <a:pPr algn="ctr"/>
            <a:r>
              <a:rPr lang="en-US" sz="4000" b="1" dirty="0"/>
              <a:t>It Glorifies Him</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19813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cs typeface="Arial"/>
              </a:rPr>
              <a:t> </a:t>
            </a:r>
            <a:r>
              <a:rPr lang="en-US" sz="4000" b="1" dirty="0"/>
              <a:t>It becomes a Witness for Others</a:t>
            </a:r>
            <a:endParaRPr lang="en-US" sz="4000" dirty="0"/>
          </a:p>
          <a:p>
            <a:pPr algn="ctr"/>
            <a:r>
              <a:rPr lang="en-US" sz="4000" dirty="0"/>
              <a:t> </a:t>
            </a:r>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cs typeface="Arial"/>
            </a:endParaRPr>
          </a:p>
        </p:txBody>
      </p:sp>
    </p:spTree>
    <p:extLst>
      <p:ext uri="{BB962C8B-B14F-4D97-AF65-F5344CB8AC3E}">
        <p14:creationId xmlns:p14="http://schemas.microsoft.com/office/powerpoint/2010/main" val="25767359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170099"/>
          </a:xfrm>
          <a:prstGeom prst="rect">
            <a:avLst/>
          </a:prstGeom>
        </p:spPr>
        <p:txBody>
          <a:bodyPr wrap="square">
            <a:spAutoFit/>
          </a:bodyPr>
          <a:lstStyle/>
          <a:p>
            <a:pPr algn="ct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1. Has God ever spoken to you through a “burning bush” experience?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1697613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2554545"/>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dirty="0"/>
              <a:t>2. If so, what changed in your life as a result? </a:t>
            </a:r>
            <a:endParaRPr lang="en-US" sz="4000" dirty="0"/>
          </a:p>
          <a:p>
            <a:pPr algn="ctr"/>
            <a:r>
              <a:rPr lang="en-US" sz="4000" b="1" dirty="0"/>
              <a:t> </a:t>
            </a:r>
            <a:endParaRPr lang="en-US" sz="4000" dirty="0"/>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2480134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dirty="0"/>
              <a:t>3. Why do you think God involves Himself in our lives at a personal level? </a:t>
            </a:r>
            <a:endParaRPr lang="en-US" sz="4000" dirty="0"/>
          </a:p>
          <a:p>
            <a:pPr algn="ctr"/>
            <a:r>
              <a:rPr lang="en-US" sz="4000" dirty="0"/>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302760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3018949"/>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kumimoji="0" lang="en-US" sz="4000" b="1"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Ephesians 3:20</a:t>
            </a:r>
            <a:endParaRPr lang="en-US" sz="4000" u="sng" dirty="0"/>
          </a:p>
          <a:p>
            <a:pPr algn="ctr"/>
            <a:r>
              <a:rPr lang="en-US" sz="4000" dirty="0"/>
              <a:t>“Now to Him who is able to do exceedingly abundantly above all that we ask or think, according to the power that works in us…”</a:t>
            </a:r>
          </a:p>
          <a:p>
            <a:pPr algn="ctr"/>
            <a:r>
              <a:rPr lang="en-US" sz="4000" dirty="0"/>
              <a:t> </a:t>
            </a:r>
          </a:p>
          <a:p>
            <a:pPr lvl="0" algn="ctr">
              <a:defRPr/>
            </a:pPr>
            <a:r>
              <a:rPr lang="en-US" sz="4000" dirty="0">
                <a:solidFill>
                  <a:srgbClr val="FF0000"/>
                </a:solidFill>
              </a:rPr>
              <a:t> </a:t>
            </a:r>
          </a:p>
          <a:p>
            <a:pPr lvl="0" algn="ctr">
              <a:defRPr/>
            </a:pPr>
            <a:r>
              <a:rPr lang="en-US" sz="4000" dirty="0">
                <a:solidFill>
                  <a:srgbClr val="FFFFFF"/>
                </a:solidFill>
              </a:rPr>
              <a:t> </a:t>
            </a:r>
          </a:p>
          <a:p>
            <a:pPr lvl="0" algn="ctr">
              <a:defRPr/>
            </a:pPr>
            <a:r>
              <a:rPr lang="en-US" sz="4000" b="1" dirty="0">
                <a:solidFill>
                  <a:srgbClr val="FFFFFF"/>
                </a:solidFill>
              </a:rPr>
              <a:t> </a:t>
            </a:r>
            <a:endParaRPr lang="en-US" sz="4000" dirty="0">
              <a:solidFill>
                <a:srgbClr val="FFFFFF"/>
              </a:solidFill>
            </a:endParaRPr>
          </a:p>
          <a:p>
            <a:pPr lvl="0" algn="ctr">
              <a:defRPr/>
            </a:pPr>
            <a:r>
              <a:rPr lang="en-US" sz="4000" dirty="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0000"/>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Arial"/>
                <a:ea typeface="+mn-ea"/>
                <a:cs typeface="Arial"/>
              </a:rPr>
              <a:t> </a:t>
            </a: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4164163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9144000" cy="5029200"/>
          </a:xfrm>
          <a:prstGeom prst="rect">
            <a:avLst/>
          </a:prstGeom>
        </p:spPr>
        <p:txBody>
          <a:bodyPr/>
          <a:lstStyle/>
          <a:p>
            <a:pPr algn="ctr"/>
            <a:r>
              <a:rPr lang="en-US" sz="4000" b="1" dirty="0"/>
              <a:t> </a:t>
            </a:r>
            <a:r>
              <a:rPr lang="en-US" sz="4000" dirty="0"/>
              <a:t>14 Bless those who hurt you. Bless them, and do not call down curses on them. 15 Be joyful with those who are joyful. Be sad with those who are sad. 16 Agree with each other. Don't be proud. Be willing to be a friend of people who aren't considered important. Don't think that you are better than others. 17 Don't pay back evil with evil. Be careful to do what everyone thinks is right.</a:t>
            </a:r>
          </a:p>
          <a:p>
            <a:pPr algn="ct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spTree>
    <p:extLst>
      <p:ext uri="{BB962C8B-B14F-4D97-AF65-F5344CB8AC3E}">
        <p14:creationId xmlns:p14="http://schemas.microsoft.com/office/powerpoint/2010/main" val="93751020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10556736"/>
          </a:xfrm>
          <a:prstGeom prst="rect">
            <a:avLst/>
          </a:prstGeom>
        </p:spPr>
        <p:txBody>
          <a:bodyPr wrap="square">
            <a:spAutoFit/>
          </a:bodyPr>
          <a:lstStyle/>
          <a:p>
            <a:pPr algn="ctr"/>
            <a:r>
              <a:rPr kumimoji="0" lang="en-US" sz="4000" b="0" i="0" u="none" strike="noStrike" kern="1200" cap="none" spc="0" normalizeH="0" baseline="0" noProof="0" dirty="0">
                <a:ln>
                  <a:noFill/>
                </a:ln>
                <a:solidFill>
                  <a:srgbClr val="FFFFFF"/>
                </a:solidFill>
                <a:effectLst/>
                <a:uLnTx/>
                <a:uFillTx/>
                <a:latin typeface="Arial"/>
                <a:ea typeface="+mn-ea"/>
                <a:cs typeface="Arial"/>
              </a:rPr>
              <a:t> </a:t>
            </a:r>
            <a:r>
              <a:rPr lang="en-US" sz="4000" b="1" u="sng" dirty="0"/>
              <a:t>Romans 11:36</a:t>
            </a:r>
            <a:endParaRPr lang="en-US" sz="4000" u="sng" dirty="0"/>
          </a:p>
          <a:p>
            <a:pPr algn="ctr"/>
            <a:r>
              <a:rPr lang="en-US" sz="4000" dirty="0"/>
              <a:t>“For of Him and through Him and to Him are all things, to whom be glory forever. Amen.” </a:t>
            </a:r>
          </a:p>
          <a:p>
            <a:pPr algn="ctr"/>
            <a:r>
              <a:rPr lang="en-US" sz="4000" b="1" dirty="0"/>
              <a:t> </a:t>
            </a:r>
            <a:endParaRPr lang="en-US" sz="4000" dirty="0"/>
          </a:p>
          <a:p>
            <a:pPr algn="ctr"/>
            <a:r>
              <a:rPr lang="en-US" sz="4000" dirty="0"/>
              <a:t> </a:t>
            </a:r>
          </a:p>
          <a:p>
            <a:pPr algn="ctr"/>
            <a:r>
              <a:rPr lang="en-US" sz="4000" dirty="0"/>
              <a:t> </a:t>
            </a:r>
          </a:p>
          <a:p>
            <a:pPr algn="ctr"/>
            <a:r>
              <a:rPr lang="en-US" sz="4000" dirty="0"/>
              <a:t> </a:t>
            </a:r>
          </a:p>
          <a:p>
            <a:pPr algn="ctr"/>
            <a:r>
              <a:rPr lang="en-US" sz="4000" dirty="0"/>
              <a:t> </a:t>
            </a:r>
          </a:p>
          <a:p>
            <a:pPr algn="ctr"/>
            <a:endParaRPr lang="en-US" sz="4000" dirty="0"/>
          </a:p>
          <a:p>
            <a:pPr algn="ctr"/>
            <a:r>
              <a:rPr lang="en-US" sz="4000" dirty="0"/>
              <a:t>  </a:t>
            </a:r>
          </a:p>
          <a:p>
            <a:pPr algn="ctr"/>
            <a:r>
              <a:rPr lang="en-US" sz="4000" dirty="0"/>
              <a:t>  </a:t>
            </a:r>
          </a:p>
          <a:p>
            <a:pPr lvl="0" algn="ctr">
              <a:defRPr/>
            </a:pPr>
            <a:r>
              <a:rPr lang="en-US" sz="4000" dirty="0">
                <a:solidFill>
                  <a:srgbClr val="FFFFFF"/>
                </a:solidFill>
              </a:rPr>
              <a:t>  </a:t>
            </a:r>
          </a:p>
          <a:p>
            <a:pPr algn="ctr"/>
            <a:r>
              <a:rPr lang="en-US" sz="4000" dirty="0"/>
              <a:t> </a:t>
            </a:r>
          </a:p>
          <a:p>
            <a:pPr lvl="0" algn="ctr">
              <a:defRPr/>
            </a:pPr>
            <a:r>
              <a:rPr lang="en-US" sz="4000" dirty="0">
                <a:solidFill>
                  <a:srgbClr val="FFFFFF"/>
                </a:solidFill>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ea typeface="+mn-ea"/>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1" i="0" u="none" strike="noStrike" kern="1200" cap="none" spc="0" normalizeH="0" baseline="0" noProof="0" dirty="0">
              <a:ln>
                <a:noFill/>
              </a:ln>
              <a:solidFill>
                <a:srgbClr val="FF0000"/>
              </a:solidFill>
              <a:effectLst/>
              <a:uLnTx/>
              <a:uFillTx/>
              <a:latin typeface="Arial"/>
              <a:ea typeface="+mn-ea"/>
              <a:cs typeface="Arial"/>
            </a:endParaRPr>
          </a:p>
        </p:txBody>
      </p:sp>
    </p:spTree>
    <p:extLst>
      <p:ext uri="{BB962C8B-B14F-4D97-AF65-F5344CB8AC3E}">
        <p14:creationId xmlns:p14="http://schemas.microsoft.com/office/powerpoint/2010/main" val="3897907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GCF highest resolution.jpg"/>
          <p:cNvPicPr>
            <a:picLocks noChangeAspect="1"/>
          </p:cNvPicPr>
          <p:nvPr/>
        </p:nvPicPr>
        <p:blipFill>
          <a:blip r:embed="rId2" cstate="print"/>
          <a:stretch>
            <a:fillRect/>
          </a:stretch>
        </p:blipFill>
        <p:spPr>
          <a:xfrm>
            <a:off x="0" y="0"/>
            <a:ext cx="9144000" cy="6858000"/>
          </a:xfrm>
          <a:prstGeom prst="rect">
            <a:avLst/>
          </a:prstGeom>
        </p:spPr>
      </p:pic>
    </p:spTree>
    <p:extLst>
      <p:ext uri="{BB962C8B-B14F-4D97-AF65-F5344CB8AC3E}">
        <p14:creationId xmlns:p14="http://schemas.microsoft.com/office/powerpoint/2010/main" val="1868508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3785652"/>
          </a:xfrm>
          <a:prstGeom prst="rect">
            <a:avLst/>
          </a:prstGeom>
        </p:spPr>
        <p:txBody>
          <a:bodyPr wrap="square">
            <a:spAutoFit/>
          </a:bodyPr>
          <a:lstStyle/>
          <a:p>
            <a:pPr algn="ctr"/>
            <a:r>
              <a:rPr lang="en-US" sz="4000" b="1" u="sng" dirty="0"/>
              <a:t>Psalm 25:8</a:t>
            </a:r>
            <a:endParaRPr lang="en-US" sz="4000" u="sng" dirty="0"/>
          </a:p>
          <a:p>
            <a:pPr algn="ctr"/>
            <a:r>
              <a:rPr lang="en-US" sz="4000" dirty="0"/>
              <a:t>“Good and upright is the LORD; Therefore He teaches sinners in the way.” </a:t>
            </a:r>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76200"/>
            <a:ext cx="8915400" cy="6247864"/>
          </a:xfrm>
          <a:prstGeom prst="rect">
            <a:avLst/>
          </a:prstGeom>
        </p:spPr>
        <p:txBody>
          <a:bodyPr wrap="square">
            <a:spAutoFit/>
          </a:bodyPr>
          <a:lstStyle/>
          <a:p>
            <a:pPr algn="ctr"/>
            <a:r>
              <a:rPr lang="en-US" sz="4000" b="1" u="sng" dirty="0"/>
              <a:t>2 Timothy 3:16-17</a:t>
            </a:r>
            <a:endParaRPr lang="en-US" sz="4000" u="sng" dirty="0"/>
          </a:p>
          <a:p>
            <a:pPr algn="ctr"/>
            <a:r>
              <a:rPr lang="en-US" sz="4000" dirty="0"/>
              <a:t>16 All Scripture is given by inspiration of God, and is profitable for doctrine, for reproof, for correction, for instruction in righteousness, 17 that the man of God may be complete, thoroughly equipped for every good work.</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Arial"/>
                <a:cs typeface="Arial"/>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cs typeface="Arial"/>
            </a:endParaRPr>
          </a:p>
        </p:txBody>
      </p:sp>
    </p:spTree>
    <p:extLst>
      <p:ext uri="{BB962C8B-B14F-4D97-AF65-F5344CB8AC3E}">
        <p14:creationId xmlns:p14="http://schemas.microsoft.com/office/powerpoint/2010/main" val="250765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0"/>
            <a:ext cx="8915400" cy="3785652"/>
          </a:xfrm>
          <a:prstGeom prst="rect">
            <a:avLst/>
          </a:prstGeom>
        </p:spPr>
        <p:txBody>
          <a:bodyPr wrap="square">
            <a:spAutoFit/>
          </a:bodyPr>
          <a:lstStyle/>
          <a:p>
            <a:pPr algn="ctr"/>
            <a:r>
              <a:rPr lang="en-US" sz="4000" b="1" u="sng" dirty="0"/>
              <a:t>Matthew 24:35</a:t>
            </a:r>
            <a:endParaRPr lang="en-US" sz="4000" u="sng" dirty="0"/>
          </a:p>
          <a:p>
            <a:pPr algn="ctr"/>
            <a:r>
              <a:rPr lang="en-US" sz="4000" dirty="0">
                <a:solidFill>
                  <a:srgbClr val="FF0000"/>
                </a:solidFill>
              </a:rPr>
              <a:t>“Heaven and earth will pass away, but My words will by no means pass away.” </a:t>
            </a:r>
          </a:p>
          <a:p>
            <a:pPr algn="ctr"/>
            <a:r>
              <a:rPr lang="en-US" sz="4000" dirty="0">
                <a:solidFill>
                  <a:srgbClr val="FF0000"/>
                </a:solidFill>
              </a:rPr>
              <a:t> </a:t>
            </a:r>
          </a:p>
          <a:p>
            <a:pPr algn="ctr"/>
            <a:endParaRPr lang="en-US" sz="4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 y="112455"/>
            <a:ext cx="8915400" cy="1323439"/>
          </a:xfrm>
          <a:prstGeom prst="rect">
            <a:avLst/>
          </a:prstGeom>
        </p:spPr>
        <p:txBody>
          <a:bodyPr wrap="square">
            <a:spAutoFit/>
          </a:bodyPr>
          <a:lstStyle/>
          <a:p>
            <a:pPr algn="ctr"/>
            <a:endParaRPr lang="en-US" sz="4000" dirty="0"/>
          </a:p>
          <a:p>
            <a:pPr algn="ctr"/>
            <a:r>
              <a:rPr lang="en-US" sz="4000" b="1" dirty="0"/>
              <a:t> </a:t>
            </a:r>
            <a:endParaRPr lang="en-US" sz="4000" dirty="0"/>
          </a:p>
        </p:txBody>
      </p:sp>
      <p:sp>
        <p:nvSpPr>
          <p:cNvPr id="4" name="Rectangle 3"/>
          <p:cNvSpPr/>
          <p:nvPr/>
        </p:nvSpPr>
        <p:spPr>
          <a:xfrm>
            <a:off x="76200" y="76200"/>
            <a:ext cx="8915400" cy="5632311"/>
          </a:xfrm>
          <a:prstGeom prst="rect">
            <a:avLst/>
          </a:prstGeom>
        </p:spPr>
        <p:txBody>
          <a:bodyPr wrap="square">
            <a:spAutoFit/>
          </a:bodyPr>
          <a:lstStyle/>
          <a:p>
            <a:pPr algn="ctr"/>
            <a:r>
              <a:rPr lang="en-US" sz="4000" b="1" u="sng" dirty="0"/>
              <a:t>Ephesians 2:10</a:t>
            </a:r>
            <a:endParaRPr lang="en-US" sz="4000" u="sng" dirty="0"/>
          </a:p>
          <a:p>
            <a:pPr algn="ctr"/>
            <a:r>
              <a:rPr lang="en-US" sz="4000" dirty="0"/>
              <a:t>“For we are His workmanship, created in Christ Jesus for good works, which God prepared beforehand so that we would walk in them.” </a:t>
            </a:r>
          </a:p>
          <a:p>
            <a:pPr algn="ctr"/>
            <a:r>
              <a:rPr lang="en-US" sz="4000" dirty="0"/>
              <a:t> </a:t>
            </a:r>
          </a:p>
          <a:p>
            <a:pPr algn="ctr"/>
            <a:r>
              <a:rPr lang="en-US" sz="4000" b="1" dirty="0"/>
              <a:t> </a:t>
            </a:r>
            <a:endParaRPr lang="en-US" sz="4000" dirty="0"/>
          </a:p>
          <a:p>
            <a:pPr algn="ctr"/>
            <a:r>
              <a:rPr lang="en-US" sz="4000" dirty="0"/>
              <a:t> </a:t>
            </a:r>
          </a:p>
          <a:p>
            <a:pPr algn="ctr"/>
            <a:endParaRPr lang="en-US" sz="4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24354</TotalTime>
  <Words>783</Words>
  <Application>Microsoft Office PowerPoint</Application>
  <PresentationFormat>On-screen Show (4:3)</PresentationFormat>
  <Paragraphs>207</Paragraphs>
  <Slides>51</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51</vt:i4>
      </vt:variant>
    </vt:vector>
  </HeadingPairs>
  <TitlesOfParts>
    <vt:vector size="55" baseType="lpstr">
      <vt:lpstr>Arial</vt:lpstr>
      <vt:lpstr>Calibri</vt:lpstr>
      <vt:lpstr>Verdana</vt:lpstr>
      <vt:lpstr>1_Mountain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Placido Soliven</dc:creator>
  <cp:lastModifiedBy>Placido soliven</cp:lastModifiedBy>
  <cp:revision>1566</cp:revision>
  <dcterms:created xsi:type="dcterms:W3CDTF">2013-06-05T21:04:28Z</dcterms:created>
  <dcterms:modified xsi:type="dcterms:W3CDTF">2019-10-20T23:31:56Z</dcterms:modified>
</cp:coreProperties>
</file>