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9"/>
  </p:notesMasterIdLst>
  <p:sldIdLst>
    <p:sldId id="1431" r:id="rId4"/>
    <p:sldId id="698" r:id="rId5"/>
    <p:sldId id="258" r:id="rId6"/>
    <p:sldId id="894" r:id="rId7"/>
    <p:sldId id="1483" r:id="rId8"/>
    <p:sldId id="617" r:id="rId9"/>
    <p:sldId id="974" r:id="rId10"/>
    <p:sldId id="1340" r:id="rId11"/>
    <p:sldId id="843" r:id="rId12"/>
    <p:sldId id="1426" r:id="rId13"/>
    <p:sldId id="848" r:id="rId14"/>
    <p:sldId id="844" r:id="rId15"/>
    <p:sldId id="846" r:id="rId16"/>
    <p:sldId id="615" r:id="rId17"/>
    <p:sldId id="882" r:id="rId18"/>
    <p:sldId id="883" r:id="rId19"/>
    <p:sldId id="259" r:id="rId20"/>
    <p:sldId id="1021" r:id="rId21"/>
    <p:sldId id="884" r:id="rId22"/>
    <p:sldId id="838" r:id="rId23"/>
    <p:sldId id="1408" r:id="rId24"/>
    <p:sldId id="1409" r:id="rId25"/>
    <p:sldId id="839" r:id="rId26"/>
    <p:sldId id="616" r:id="rId27"/>
    <p:sldId id="260" r:id="rId28"/>
    <p:sldId id="704" r:id="rId29"/>
    <p:sldId id="706" r:id="rId30"/>
    <p:sldId id="991" r:id="rId31"/>
    <p:sldId id="1046" r:id="rId32"/>
    <p:sldId id="1047" r:id="rId33"/>
    <p:sldId id="992" r:id="rId34"/>
    <p:sldId id="1405" r:id="rId35"/>
    <p:sldId id="1406" r:id="rId36"/>
    <p:sldId id="1407" r:id="rId37"/>
    <p:sldId id="1412" r:id="rId38"/>
    <p:sldId id="1413" r:id="rId39"/>
    <p:sldId id="1414" r:id="rId40"/>
    <p:sldId id="1415" r:id="rId41"/>
    <p:sldId id="1416" r:id="rId42"/>
    <p:sldId id="1423" r:id="rId43"/>
    <p:sldId id="1424" r:id="rId44"/>
    <p:sldId id="1427" r:id="rId45"/>
    <p:sldId id="1428" r:id="rId46"/>
    <p:sldId id="1429" r:id="rId47"/>
    <p:sldId id="29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2/26/2020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55DD6-1C2C-4448-8227-50186370C3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28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2/26/2020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2/26/2020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2/26/2020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2/26/2020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2/26/2020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08796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God Will Repay</a:t>
            </a:r>
            <a:endParaRPr lang="en-US" sz="3200" dirty="0"/>
          </a:p>
          <a:p>
            <a:pPr algn="ctr"/>
            <a:r>
              <a:rPr lang="en-US" sz="2800" b="1" dirty="0"/>
              <a:t>by Pastor Fee Soliven</a:t>
            </a:r>
            <a:endParaRPr lang="en-US" sz="2800" dirty="0"/>
          </a:p>
          <a:p>
            <a:pPr algn="ctr"/>
            <a:r>
              <a:rPr lang="en-US" sz="3200" b="1" dirty="0"/>
              <a:t>2 Thessalonians 1:1-12</a:t>
            </a:r>
            <a:endParaRPr lang="en-US" sz="3200" dirty="0"/>
          </a:p>
          <a:p>
            <a:pPr algn="ctr"/>
            <a:r>
              <a:rPr lang="en-US" sz="3200" b="1" dirty="0"/>
              <a:t>Wednesday Evening </a:t>
            </a:r>
            <a:endParaRPr lang="en-US" sz="3200" dirty="0"/>
          </a:p>
          <a:p>
            <a:pPr algn="ctr"/>
            <a:r>
              <a:rPr lang="en-US" sz="3200" b="1" dirty="0"/>
              <a:t>February 26, 2020</a:t>
            </a:r>
            <a:endParaRPr lang="en-US" sz="32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nstantia"/>
              <a:ea typeface="+mn-ea"/>
              <a:cs typeface="+mn-cs"/>
            </a:endParaRPr>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extLst>
      <p:ext uri="{BB962C8B-B14F-4D97-AF65-F5344CB8AC3E}">
        <p14:creationId xmlns:p14="http://schemas.microsoft.com/office/powerpoint/2010/main" val="332351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710077"/>
          </a:xfrm>
          <a:prstGeom prst="rect">
            <a:avLst/>
          </a:prstGeom>
        </p:spPr>
        <p:txBody>
          <a:bodyPr wrap="square">
            <a:spAutoFit/>
          </a:bodyPr>
          <a:lstStyle/>
          <a:p>
            <a:pPr algn="ctr"/>
            <a:r>
              <a:rPr lang="en-US" sz="4000" b="1" dirty="0"/>
              <a:t>1 Paul, Silvanus, and Timothy, To the church of the Thessalonians in God our Father and the Lord Jesus Christ: 2 Grace to you and peace from God our Father and the Lord Jesus Christ. 3 We are bound to thank God always for you, brethren, as it is fitting, because your faith grows exceedingly, and the love of every one of you all abounds toward each other, </a:t>
            </a:r>
            <a:endParaRPr lang="en-US" sz="4000" dirty="0"/>
          </a:p>
          <a:p>
            <a:pPr algn="ctr"/>
            <a:r>
              <a:rPr lang="en-US" sz="4000" b="1" dirty="0"/>
              <a:t> </a:t>
            </a:r>
            <a:endParaRPr lang="en-US" sz="4000" dirty="0"/>
          </a:p>
          <a:p>
            <a:pPr algn="ct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dirty="0"/>
              <a:t>4 so that we ourselves boast of you among the churches of God for your patience and faith in all your persecutions and tribulations that you endure, 5 which is manifest evidence of the righteous judgment of God, that you may be counted worthy of the kingdom of God, for which you also suffer;  </a:t>
            </a:r>
            <a:endParaRPr lang="en-US" sz="4000" dirty="0"/>
          </a:p>
          <a:p>
            <a:pPr algn="ctr"/>
            <a:r>
              <a:rPr lang="en-US" sz="4000" dirty="0"/>
              <a:t> </a:t>
            </a:r>
          </a:p>
          <a:p>
            <a:pPr algn="ct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9941183"/>
          </a:xfrm>
          <a:prstGeom prst="rect">
            <a:avLst/>
          </a:prstGeom>
        </p:spPr>
        <p:txBody>
          <a:bodyPr wrap="square">
            <a:spAutoFit/>
          </a:bodyPr>
          <a:lstStyle/>
          <a:p>
            <a:pPr algn="ctr"/>
            <a:r>
              <a:rPr lang="en-US" sz="4000" b="1" dirty="0"/>
              <a:t>6 since it is a righteous thing with God to repay with tribulation those who trouble you, 7 and to give you who are troubled rest with us when the Lord Jesus is revealed from heaven with His mighty angels, 8 in flaming fire taking vengeance on those who do not know God, and on those who do not obey the gospel of our Lord Jesus Christ. </a:t>
            </a:r>
            <a:endParaRPr lang="en-US" sz="4000" dirty="0"/>
          </a:p>
          <a:p>
            <a:pPr algn="ct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dirty="0"/>
              <a:t>9 These shall be punished with everlasting destruction from the presence of the Lord and from the glory of His power, 10 when He comes, in that Day, to be glorified in His saints and to be admired among all those who believe, because our testimony among you was believed.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dirty="0"/>
              <a:t>11 Therefore we also pray always for you that our God would count you worthy of this calling, and fulfill all the good pleasure of His goodness and the work of faith with power, 12 that the name of our Lord Jesus Christ may be glorified in you, and you in Him, according to the grace of our God and the Lord Jesus Christ.</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dirty="0"/>
              <a:t> </a:t>
            </a:r>
            <a:r>
              <a:rPr lang="en-US" sz="4000" b="1" dirty="0"/>
              <a:t>1 Paul, Silvanus, and Timothy, To the church of the Thessalonians in God our Father and the Lord Jesus Christ:</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Acts 15:32</a:t>
            </a:r>
            <a:endParaRPr lang="en-US" sz="4000" dirty="0"/>
          </a:p>
          <a:p>
            <a:pPr algn="ctr"/>
            <a:r>
              <a:rPr lang="en-US" sz="4000" dirty="0"/>
              <a:t>“Now Judas and Silas, themselves being prophets also, exhorted and strengthened the brethren with many words”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b="1" u="sng" dirty="0"/>
              <a:t>Acts 15:40</a:t>
            </a:r>
            <a:endParaRPr lang="en-US" sz="4000" dirty="0"/>
          </a:p>
          <a:p>
            <a:pPr algn="ctr"/>
            <a:r>
              <a:rPr lang="en-US" sz="4000" dirty="0"/>
              <a:t>“but Paul chose Silas and departed, being commended by the brethren to the grace of God”</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60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985706"/>
          </a:xfrm>
          <a:prstGeom prst="rect">
            <a:avLst/>
          </a:prstGeom>
        </p:spPr>
        <p:txBody>
          <a:bodyPr wrap="square">
            <a:spAutoFit/>
          </a:bodyPr>
          <a:lstStyle/>
          <a:p>
            <a:pPr algn="ctr"/>
            <a:r>
              <a:rPr lang="en-US" sz="3600" b="1" u="sng" dirty="0"/>
              <a:t>2 Corinthians 1:19</a:t>
            </a:r>
            <a:endParaRPr lang="en-US" sz="3600" dirty="0"/>
          </a:p>
          <a:p>
            <a:pPr algn="ctr"/>
            <a:r>
              <a:rPr lang="en-US" sz="3600" dirty="0"/>
              <a:t>“For the Son of God, Jesus Christ, who was preached among you by us--by me, Silvanus, and Timothy--was not Yes and No, but in Him was Yes”</a:t>
            </a:r>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dirty="0"/>
              <a:t>  </a:t>
            </a:r>
            <a:r>
              <a:rPr lang="en-US" sz="4000" b="1" u="sng" dirty="0"/>
              <a:t>Acts 18:5</a:t>
            </a:r>
            <a:endParaRPr lang="en-US" sz="4000" dirty="0"/>
          </a:p>
          <a:p>
            <a:pPr algn="ctr"/>
            <a:r>
              <a:rPr lang="en-US" sz="4000" dirty="0"/>
              <a:t>“When Silas and Timothy had come from Macedonia, Paul was compelled by the Spirit, and testified to the Jews that Jesus is the Christ”</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2 Grace to you and peace from God our Father and the Lord Jesus Christ. </a:t>
            </a:r>
            <a:endParaRPr lang="en-US" sz="4000" dirty="0"/>
          </a:p>
          <a:p>
            <a:pPr algn="ctr"/>
            <a:r>
              <a:rPr lang="en-US" sz="4000" b="1" dirty="0"/>
              <a:t> </a:t>
            </a:r>
            <a:endParaRPr lang="en-US" sz="4000" dirty="0"/>
          </a:p>
          <a:p>
            <a:pPr algn="ctr"/>
            <a:r>
              <a:rPr lang="en-US" sz="4000" b="1" dirty="0"/>
              <a:t> </a:t>
            </a: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247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dirty="0"/>
              <a:t> </a:t>
            </a:r>
            <a:r>
              <a:rPr lang="en-US" sz="4000" b="1" dirty="0"/>
              <a:t>“Grace” is God’s unmerited favor bestowed upon sinful people; “peace” refers to the peace that Christ made between believers and God through his death on the cross.</a:t>
            </a: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330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3 We are bound to thank God always for you, brethren, as it is fitting, because your faith grows exceedingly, and the love of every one of you all abounds toward each other,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4539704"/>
          </a:xfrm>
          <a:prstGeom prst="rect">
            <a:avLst/>
          </a:prstGeom>
        </p:spPr>
        <p:txBody>
          <a:bodyPr wrap="square">
            <a:spAutoFit/>
          </a:bodyPr>
          <a:lstStyle/>
          <a:p>
            <a:pPr algn="ctr"/>
            <a:r>
              <a:rPr lang="en-US" sz="3600" b="1" u="sng" dirty="0"/>
              <a:t>1 Thessalonians 3:9-13</a:t>
            </a:r>
            <a:endParaRPr lang="en-US" sz="3600" dirty="0"/>
          </a:p>
          <a:p>
            <a:pPr algn="ctr"/>
            <a:r>
              <a:rPr lang="en-US" sz="3600" dirty="0"/>
              <a:t>9 For what thanks can we render to God for you, for all the joy with which we rejoice for your sake before our God, 10 night and day praying exceedingly that we may see your face and perfect what is lacking in your faith? </a:t>
            </a:r>
          </a:p>
          <a:p>
            <a:pPr algn="ctr"/>
            <a:r>
              <a:rPr lang="en-US" sz="3600" dirty="0"/>
              <a:t> </a:t>
            </a:r>
          </a:p>
          <a:p>
            <a:pPr algn="ctr"/>
            <a:endParaRPr lang="en-US" sz="37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dirty="0"/>
              <a:t>11 Now may our God and Father Himself, and our Lord Jesus Christ, direct our way to you. 12 And may the Lord make you increase and abound in love to one another and to all, just as we do to you, 13 so that He may establish your hearts blameless in holiness before our God and Father at the coming of our Lord Jesus Christ with all His saints</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4 so that we ourselves boast of you among the churches of God for your patience and faith in all your persecutions and tribulations </a:t>
            </a:r>
          </a:p>
          <a:p>
            <a:pPr algn="ctr"/>
            <a:r>
              <a:rPr lang="en-US" sz="4000" b="1" dirty="0"/>
              <a:t>that you endure, </a:t>
            </a:r>
            <a:endParaRPr lang="en-US" sz="4000" dirty="0"/>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6247864"/>
          </a:xfrm>
          <a:prstGeom prst="rect">
            <a:avLst/>
          </a:prstGeom>
        </p:spPr>
        <p:txBody>
          <a:bodyPr wrap="square">
            <a:spAutoFit/>
          </a:bodyPr>
          <a:lstStyle/>
          <a:p>
            <a:pPr algn="ctr"/>
            <a:r>
              <a:rPr lang="en-US" sz="4000" b="1" u="sng" dirty="0"/>
              <a:t>1 Thessalonians 1:7-10</a:t>
            </a:r>
            <a:endParaRPr lang="en-US" sz="4000" dirty="0"/>
          </a:p>
          <a:p>
            <a:pPr algn="ctr"/>
            <a:r>
              <a:rPr lang="en-US" sz="4000" dirty="0"/>
              <a:t>7 so that you became examples to all in Macedonia and Achaia who believe. 8 For from you the word of the Lord has sounded forth, not only in Macedonia and Achaia, but also in every place. Your faith toward God has gone out, so that we do not need to say anything. </a:t>
            </a:r>
          </a:p>
          <a:p>
            <a:pPr algn="ctr"/>
            <a:r>
              <a:rPr lang="en-US" sz="4000" dirty="0"/>
              <a:t> </a:t>
            </a:r>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47700"/>
          </a:xfrm>
          <a:prstGeom prst="rect">
            <a:avLst/>
          </a:prstGeom>
        </p:spPr>
        <p:txBody>
          <a:bodyPr wrap="square">
            <a:spAutoFit/>
          </a:bodyPr>
          <a:lstStyle/>
          <a:p>
            <a:pPr algn="ctr"/>
            <a:r>
              <a:rPr lang="en-US" sz="3600" dirty="0"/>
              <a:t>9 For they themselves declare concerning us what manner of entry we had to you, and how you turned to God from idols to serve the living and true God, 10 and to wait for His Son from heaven, whom He raised from the dead, even Jesus who delivers us from the wrath to come. </a:t>
            </a:r>
          </a:p>
          <a:p>
            <a:pPr algn="ctr"/>
            <a:r>
              <a:rPr lang="en-US" sz="3600" dirty="0"/>
              <a:t> </a:t>
            </a:r>
          </a:p>
          <a:p>
            <a:pPr algn="ctr"/>
            <a:r>
              <a:rPr lang="en-US" sz="3600" b="1" dirty="0"/>
              <a:t> </a:t>
            </a:r>
            <a:endParaRPr lang="en-US" sz="3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53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016758"/>
          </a:xfrm>
          <a:prstGeom prst="rect">
            <a:avLst/>
          </a:prstGeom>
        </p:spPr>
        <p:txBody>
          <a:bodyPr wrap="square">
            <a:spAutoFit/>
          </a:bodyPr>
          <a:lstStyle/>
          <a:p>
            <a:pPr algn="ctr"/>
            <a:r>
              <a:rPr lang="en-US" sz="4000" b="1" dirty="0"/>
              <a:t>5 which is manifest evidence of the righteous judgment of God, that you may be counted worthy of the kingdom of God, for which you also suffer; 6 since it is a righteous thing with God to repay with tribulation those who trouble you,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5269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2492990"/>
          </a:xfrm>
          <a:prstGeom prst="rect">
            <a:avLst/>
          </a:prstGeom>
          <a:noFill/>
        </p:spPr>
        <p:txBody>
          <a:bodyPr wrap="square" rtlCol="0">
            <a:spAutoFit/>
          </a:bodyPr>
          <a:lstStyle/>
          <a:p>
            <a:pPr algn="ctr"/>
            <a:r>
              <a:rPr lang="en-US" sz="3200" b="1" dirty="0"/>
              <a:t>2 Thessalonians Introduction</a:t>
            </a:r>
            <a:endParaRPr lang="en-US" sz="3200" dirty="0"/>
          </a:p>
          <a:p>
            <a:pPr algn="ctr"/>
            <a:r>
              <a:rPr lang="en-US" sz="2800" b="1" dirty="0"/>
              <a:t>By Pastor Fee Soliven</a:t>
            </a:r>
            <a:endParaRPr lang="en-US" sz="2800" dirty="0"/>
          </a:p>
          <a:p>
            <a:pPr algn="ctr"/>
            <a:r>
              <a:rPr lang="en-US" sz="3200" b="1" dirty="0"/>
              <a:t>Wednesday Evening</a:t>
            </a:r>
            <a:endParaRPr lang="en-US" sz="3200" dirty="0"/>
          </a:p>
          <a:p>
            <a:pPr algn="ctr"/>
            <a:r>
              <a:rPr lang="en-US" sz="3200" b="1" dirty="0"/>
              <a:t>February 26, 2020</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647700"/>
          </a:xfrm>
          <a:prstGeom prst="rect">
            <a:avLst/>
          </a:prstGeom>
        </p:spPr>
        <p:txBody>
          <a:bodyPr wrap="square">
            <a:spAutoFit/>
          </a:bodyPr>
          <a:lstStyle/>
          <a:p>
            <a:pPr algn="ctr"/>
            <a:r>
              <a:rPr lang="en-US" sz="3600" b="1" u="sng" dirty="0"/>
              <a:t>John 15:20-21 </a:t>
            </a:r>
            <a:endParaRPr lang="en-US" sz="3600" dirty="0"/>
          </a:p>
          <a:p>
            <a:pPr algn="ctr"/>
            <a:r>
              <a:rPr lang="en-US" sz="3600" dirty="0"/>
              <a:t>20 </a:t>
            </a:r>
            <a:r>
              <a:rPr lang="en-US" sz="3600" dirty="0">
                <a:solidFill>
                  <a:srgbClr val="FF0000"/>
                </a:solidFill>
              </a:rPr>
              <a:t>Remember the word that I said to you, 'A servant is not greater than his master.' If they persecuted Me, they will also persecute you. If they kept My word, they will keep yours also. </a:t>
            </a:r>
            <a:r>
              <a:rPr lang="en-US" sz="3600" dirty="0"/>
              <a:t>21 </a:t>
            </a:r>
            <a:r>
              <a:rPr lang="en-US" sz="3600" dirty="0">
                <a:solidFill>
                  <a:srgbClr val="FF0000"/>
                </a:solidFill>
              </a:rPr>
              <a:t>But all these things they will do to you for My name's sake, because they do not know Him who sent Me. </a:t>
            </a:r>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8701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u="sng" dirty="0"/>
              <a:t>Psalm 94:23</a:t>
            </a:r>
            <a:endParaRPr lang="en-US" sz="4000" dirty="0"/>
          </a:p>
          <a:p>
            <a:pPr algn="ctr"/>
            <a:r>
              <a:rPr lang="en-US" sz="4000" dirty="0"/>
              <a:t>“He has brought on them their own iniquity, And shall cut them off in their own wickedness; The LORD our God shall cut them off”</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811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u="sng" dirty="0"/>
              <a:t>Psalm 37:9-11</a:t>
            </a:r>
            <a:endParaRPr lang="en-US" sz="4000" dirty="0"/>
          </a:p>
          <a:p>
            <a:pPr algn="ctr"/>
            <a:r>
              <a:rPr lang="en-US" sz="4000" dirty="0"/>
              <a:t>9 For evildoers shall be cut off; But those who wait on the LORD, They shall inherit the earth. 10 For yet a little while and the wicked shall be no more; Indeed, you will look carefully for his place, But it shall be no more. 11 But the meek shall inherit the earth, And shall delight themselves in the abundance of peace.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7 and to give you who are troubled rest with us when the Lord Jesus is revealed from heaven with His mighty angels, 8 in flaming fire taking vengeance on those who do not know God, and on those who do not obey the gospel of our Lord Jesus Christ.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1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b="1" dirty="0"/>
              <a:t>So, when will this happen?</a:t>
            </a: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1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u="sng" dirty="0"/>
              <a:t>Exodus 13:21</a:t>
            </a:r>
            <a:endParaRPr lang="en-US" sz="4000" dirty="0"/>
          </a:p>
          <a:p>
            <a:pPr algn="ctr"/>
            <a:r>
              <a:rPr lang="en-US" sz="4000" dirty="0"/>
              <a:t>“And the LORD went before them by day in a pillar of cloud to lead the way, and by night in a pillar of fire to give them light, so as to go by day and night”</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39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u="sng" dirty="0"/>
              <a:t>Isaiah 66:15</a:t>
            </a:r>
            <a:endParaRPr lang="en-US" sz="4000" dirty="0"/>
          </a:p>
          <a:p>
            <a:pPr algn="ctr"/>
            <a:r>
              <a:rPr lang="en-US" sz="4000" dirty="0"/>
              <a:t>“For behold, the LORD will come with fire And with His chariots, like a whirlwind, To render His anger with fury, And His rebuke with flames of fire”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01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u="sng" dirty="0"/>
              <a:t>Matthew 25:31-34</a:t>
            </a:r>
            <a:endParaRPr lang="en-US" sz="4000" dirty="0"/>
          </a:p>
          <a:p>
            <a:pPr algn="ctr"/>
            <a:r>
              <a:rPr lang="en-US" sz="4000" dirty="0"/>
              <a:t>31 </a:t>
            </a:r>
            <a:r>
              <a:rPr lang="en-US" sz="4000" dirty="0">
                <a:solidFill>
                  <a:srgbClr val="FF0000"/>
                </a:solidFill>
              </a:rPr>
              <a:t>"When the Son of Man comes in His glory, and all the holy angels with Him, then He will sit on the throne of His glory. </a:t>
            </a:r>
            <a:r>
              <a:rPr lang="en-US" sz="4000" dirty="0"/>
              <a:t>32 </a:t>
            </a:r>
            <a:r>
              <a:rPr lang="en-US" sz="4000" dirty="0">
                <a:solidFill>
                  <a:srgbClr val="FF0000"/>
                </a:solidFill>
              </a:rPr>
              <a:t>All the nations will be gathered before Him, and He will separate them one from another, as a shepherd divides his sheep from the goats.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799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dirty="0"/>
              <a:t>33 </a:t>
            </a:r>
            <a:r>
              <a:rPr lang="en-US" sz="4000" dirty="0">
                <a:solidFill>
                  <a:srgbClr val="FF0000"/>
                </a:solidFill>
              </a:rPr>
              <a:t>And He will set the sheep on His right hand, but the goats on the left. </a:t>
            </a:r>
            <a:r>
              <a:rPr lang="en-US" sz="4000" dirty="0"/>
              <a:t>34 </a:t>
            </a:r>
            <a:r>
              <a:rPr lang="en-US" sz="4000" dirty="0">
                <a:solidFill>
                  <a:srgbClr val="FF0000"/>
                </a:solidFill>
              </a:rPr>
              <a:t>Then the King will say to those on His right hand, 'Come, you blessed of My Father, inherit the kingdom prepared for you from the foundation of the world: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663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lang="en-US" sz="4000" b="1" u="sng" dirty="0"/>
              <a:t>Matthew 25:41-46</a:t>
            </a:r>
            <a:endParaRPr lang="en-US" sz="4000" dirty="0"/>
          </a:p>
          <a:p>
            <a:pPr algn="ctr"/>
            <a:r>
              <a:rPr lang="en-US" sz="4000" dirty="0"/>
              <a:t>41 </a:t>
            </a:r>
            <a:r>
              <a:rPr lang="en-US" sz="4000" dirty="0">
                <a:solidFill>
                  <a:srgbClr val="FF0000"/>
                </a:solidFill>
              </a:rPr>
              <a:t>"Then He will also say to those on the left hand, 'Depart from Me, you cursed, into the everlasting fire prepared for the devil and his angels: </a:t>
            </a:r>
            <a:r>
              <a:rPr lang="en-US" sz="4000" dirty="0"/>
              <a:t>42 </a:t>
            </a:r>
            <a:r>
              <a:rPr lang="en-US" sz="4000" dirty="0">
                <a:solidFill>
                  <a:srgbClr val="FF0000"/>
                </a:solidFill>
              </a:rPr>
              <a:t>for I was hungry and you gave Me no food; I was thirsty and you gave Me no drink; </a:t>
            </a:r>
            <a:r>
              <a:rPr lang="en-US" sz="4000" dirty="0"/>
              <a:t>43 </a:t>
            </a:r>
            <a:r>
              <a:rPr lang="en-US" sz="4000" dirty="0">
                <a:solidFill>
                  <a:srgbClr val="FF0000"/>
                </a:solidFill>
              </a:rPr>
              <a:t>I was a stranger and you did not take Me in, naked and you did not clothe Me, sick and in prison and you did not visit Me.' </a:t>
            </a:r>
          </a:p>
          <a:p>
            <a:pPr algn="ctr"/>
            <a:r>
              <a:rPr lang="en-US" sz="4000" dirty="0">
                <a:solidFill>
                  <a:srgbClr val="FF0000"/>
                </a:solidFill>
              </a:rPr>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15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Purpose</a:t>
            </a:r>
            <a:endParaRPr lang="en-US" sz="4000" dirty="0"/>
          </a:p>
          <a:p>
            <a:pPr algn="ctr"/>
            <a:r>
              <a:rPr lang="en-US" sz="4000" dirty="0"/>
              <a:t>To clear the purpose of the second coming of Christ</a:t>
            </a:r>
          </a:p>
          <a:p>
            <a:pPr algn="ctr"/>
            <a:endParaRPr lang="en-US" sz="4000" dirty="0"/>
          </a:p>
          <a:p>
            <a:pPr algn="ctr"/>
            <a:r>
              <a:rPr lang="en-US" sz="4000" dirty="0"/>
              <a:t> </a:t>
            </a:r>
          </a:p>
          <a:p>
            <a:pPr algn="ctr"/>
            <a:r>
              <a:rPr lang="en-US" sz="4000" b="1" dirty="0"/>
              <a:t>Author</a:t>
            </a:r>
            <a:endParaRPr lang="en-US" sz="4000" dirty="0"/>
          </a:p>
          <a:p>
            <a:pPr algn="ctr"/>
            <a:r>
              <a:rPr lang="en-US" sz="4000" dirty="0"/>
              <a:t>Paul </a:t>
            </a:r>
          </a:p>
          <a:p>
            <a:pPr algn="ctr"/>
            <a:r>
              <a:rPr lang="en-US" sz="4000" dirty="0"/>
              <a:t> </a:t>
            </a:r>
          </a:p>
          <a:p>
            <a:pPr algn="ctr"/>
            <a:endParaRPr lang="en-US" sz="4000" b="1" dirty="0"/>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9941183"/>
          </a:xfrm>
          <a:prstGeom prst="rect">
            <a:avLst/>
          </a:prstGeom>
        </p:spPr>
        <p:txBody>
          <a:bodyPr wrap="square">
            <a:spAutoFit/>
          </a:bodyPr>
          <a:lstStyle/>
          <a:p>
            <a:pPr algn="ctr"/>
            <a:r>
              <a:rPr lang="en-US" sz="4000" dirty="0"/>
              <a:t> 44 "</a:t>
            </a:r>
            <a:r>
              <a:rPr lang="en-US" sz="4000" dirty="0">
                <a:solidFill>
                  <a:srgbClr val="FF0000"/>
                </a:solidFill>
              </a:rPr>
              <a:t>Then they also will answer Him, saying, 'Lord, when did we see You hungry or thirsty or a stranger or naked or sick or in prison, and did not minister to You?'</a:t>
            </a:r>
            <a:r>
              <a:rPr lang="en-US" sz="4000" dirty="0"/>
              <a:t> 45 </a:t>
            </a:r>
            <a:r>
              <a:rPr lang="en-US" sz="4000" dirty="0">
                <a:solidFill>
                  <a:srgbClr val="FF0000"/>
                </a:solidFill>
              </a:rPr>
              <a:t>"Then He will answer them, saying, 'Assuredly, I say to you, inasmuch as you did not do it to one of the least of these, you did not do it to Me.' </a:t>
            </a:r>
            <a:r>
              <a:rPr lang="en-US" sz="4000" dirty="0"/>
              <a:t>46 </a:t>
            </a:r>
            <a:r>
              <a:rPr lang="en-US" sz="4000" dirty="0">
                <a:solidFill>
                  <a:srgbClr val="FF0000"/>
                </a:solidFill>
              </a:rPr>
              <a:t>"And these will go away into everlasting punishment, but the righteous into eternal life." </a:t>
            </a:r>
          </a:p>
          <a:p>
            <a:pPr algn="ctr"/>
            <a:r>
              <a:rPr lang="en-US" sz="4000" b="1" dirty="0"/>
              <a:t> </a:t>
            </a:r>
            <a:endParaRPr lang="en-US" sz="4000" dirty="0"/>
          </a:p>
          <a:p>
            <a:pPr lvl="0" algn="ctr">
              <a:defRPr/>
            </a:pP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lvl="0" algn="ctr">
              <a:defRPr/>
            </a:pPr>
            <a:r>
              <a:rPr lang="en-US" sz="4000" b="1" dirty="0">
                <a:solidFill>
                  <a:prstClr val="black"/>
                </a:solidFill>
              </a:rPr>
              <a:t> </a:t>
            </a:r>
            <a:endParaRPr lang="en-US" sz="40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49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dirty="0"/>
              <a:t>9 These shall be punished with everlasting destruction from the presence of the Lord and from the glory of His power, 10 when He comes, in that Day, to be glorified in His saints and to be admired among all those who believe, because our testimony among you was believed.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159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dirty="0"/>
              <a:t>11 Therefore we also pray always for you that our God would count you worthy of this calling, and fulfill all the good pleasure of His goodness and the work of faith with power, 12 that the name of our Lord Jesus Christ may be glorified in you, and you in Him, according to the grace of our God and the Lord Jesus Christ.</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8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u="sng" dirty="0"/>
              <a:t>1 Thessalonians 1:4-5</a:t>
            </a:r>
            <a:endParaRPr lang="en-US" sz="4000" dirty="0"/>
          </a:p>
          <a:p>
            <a:pPr algn="ctr"/>
            <a:r>
              <a:rPr lang="en-US" sz="4000" dirty="0"/>
              <a:t>4 knowing, beloved brethren, your election by God. 5 For our gospel did not come to you in word only, but also in power, and in the Holy Spirit and in much assurance, as you know what kind of men we were among you for your sake.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14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7943374"/>
          </a:xfrm>
          <a:prstGeom prst="rect">
            <a:avLst/>
          </a:prstGeom>
        </p:spPr>
        <p:txBody>
          <a:bodyPr wrap="square">
            <a:spAutoFit/>
          </a:bodyPr>
          <a:lstStyle/>
          <a:p>
            <a:pPr algn="ctr"/>
            <a:r>
              <a:rPr lang="en-US" sz="4000" b="1" u="sng" dirty="0"/>
              <a:t>Romans 8:29</a:t>
            </a:r>
            <a:endParaRPr lang="en-US" sz="4000" u="sng" dirty="0"/>
          </a:p>
          <a:p>
            <a:pPr algn="ctr"/>
            <a:r>
              <a:rPr lang="en-US" sz="4000" dirty="0"/>
              <a:t>“For whom He foreknew, He also predestined to be conformed to the image of His Son, that He might be the firstborn among many brethren”</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endParaRPr lang="en-US" sz="4000" b="1" dirty="0"/>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lvl="0" algn="ctr">
              <a:defRPr/>
            </a:pPr>
            <a:endParaRPr lang="en-US" sz="4000" dirty="0">
              <a:solidFill>
                <a:srgbClr val="FF0000"/>
              </a:solidFill>
            </a:endParaRPr>
          </a:p>
          <a:p>
            <a:pPr lvl="0" algn="ctr">
              <a:defRPr/>
            </a:pPr>
            <a:endParaRPr lang="en-US" sz="4000" dirty="0">
              <a:solidFill>
                <a:srgbClr val="FF0000"/>
              </a:solidFill>
            </a:endParaRPr>
          </a:p>
          <a:p>
            <a:pPr lvl="0" algn="ctr">
              <a:defRPr/>
            </a:pPr>
            <a:r>
              <a:rPr lang="en-US" sz="4000" b="1" dirty="0">
                <a:solidFill>
                  <a:srgbClr val="FF0000"/>
                </a:solidFill>
              </a:rPr>
              <a:t> </a:t>
            </a:r>
            <a:endParaRPr lang="en-US" sz="4000" dirty="0">
              <a:solidFill>
                <a:srgbClr val="FF0000"/>
              </a:solidFill>
            </a:endParaRPr>
          </a:p>
          <a:p>
            <a:pPr algn="ctr"/>
            <a:r>
              <a:rPr lang="en-US" sz="4000" dirty="0"/>
              <a:t> </a:t>
            </a:r>
          </a:p>
          <a:p>
            <a:pPr algn="ctr"/>
            <a:r>
              <a:rPr lang="en-US" sz="4000" dirty="0"/>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852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lvl="0" algn="ctr">
              <a:defRPr/>
            </a:pPr>
            <a:r>
              <a:rPr lang="en-US" sz="4000" b="1" dirty="0">
                <a:solidFill>
                  <a:prstClr val="black"/>
                </a:solidFill>
              </a:rPr>
              <a:t>Audience</a:t>
            </a:r>
            <a:endParaRPr lang="en-US" sz="4000" dirty="0">
              <a:solidFill>
                <a:prstClr val="black"/>
              </a:solidFill>
            </a:endParaRPr>
          </a:p>
          <a:p>
            <a:pPr lvl="0" algn="ctr">
              <a:defRPr/>
            </a:pPr>
            <a:r>
              <a:rPr lang="en-US" sz="4000" dirty="0">
                <a:solidFill>
                  <a:prstClr val="black"/>
                </a:solidFill>
              </a:rPr>
              <a:t>The Church at Thessalonica and all believers everywhere</a:t>
            </a:r>
          </a:p>
          <a:p>
            <a:pPr lvl="0" algn="ctr">
              <a:defRPr/>
            </a:pPr>
            <a:r>
              <a:rPr lang="en-US" sz="4000" b="1" dirty="0">
                <a:solidFill>
                  <a:prstClr val="black"/>
                </a:solidFill>
              </a:rPr>
              <a:t> </a:t>
            </a:r>
          </a:p>
          <a:p>
            <a:pPr lvl="0" algn="ctr">
              <a:defRPr/>
            </a:pPr>
            <a:endParaRPr lang="en-US" sz="4000" dirty="0">
              <a:solidFill>
                <a:prstClr val="black"/>
              </a:solidFill>
            </a:endParaRPr>
          </a:p>
          <a:p>
            <a:pPr lvl="0" algn="ctr">
              <a:defRPr/>
            </a:pPr>
            <a:r>
              <a:rPr lang="en-US" sz="4000" b="1" dirty="0">
                <a:solidFill>
                  <a:prstClr val="black"/>
                </a:solidFill>
              </a:rPr>
              <a:t>Date Written</a:t>
            </a:r>
            <a:endParaRPr lang="en-US" sz="4000" dirty="0">
              <a:solidFill>
                <a:prstClr val="black"/>
              </a:solidFill>
            </a:endParaRPr>
          </a:p>
          <a:p>
            <a:pPr lvl="0" algn="ctr">
              <a:defRPr/>
            </a:pPr>
            <a:r>
              <a:rPr lang="en-US" sz="4000" dirty="0">
                <a:solidFill>
                  <a:prstClr val="black"/>
                </a:solidFill>
              </a:rPr>
              <a:t>Approximately A.D. 51 from Corinth 2</a:t>
            </a:r>
            <a:r>
              <a:rPr lang="en-US" sz="4000" baseline="30000" dirty="0">
                <a:solidFill>
                  <a:prstClr val="black"/>
                </a:solidFill>
              </a:rPr>
              <a:t>nd</a:t>
            </a:r>
            <a:r>
              <a:rPr lang="en-US" sz="4000" dirty="0">
                <a:solidFill>
                  <a:prstClr val="black"/>
                </a:solidFill>
              </a:rPr>
              <a:t> of Paul’s letters to this Church</a:t>
            </a:r>
          </a:p>
          <a:p>
            <a:pPr lvl="0" algn="ctr">
              <a:defRPr/>
            </a:pPr>
            <a:r>
              <a:rPr lang="en-US" sz="4000" b="1" dirty="0">
                <a:solidFill>
                  <a:prstClr val="black"/>
                </a:solidFill>
              </a:rPr>
              <a:t> </a:t>
            </a: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9202519"/>
          </a:xfrm>
          <a:prstGeom prst="rect">
            <a:avLst/>
          </a:prstGeom>
        </p:spPr>
        <p:txBody>
          <a:bodyPr wrap="square">
            <a:spAutoFit/>
          </a:bodyPr>
          <a:lstStyle/>
          <a:p>
            <a:pPr algn="ctr"/>
            <a:r>
              <a:rPr lang="en-US" sz="3700" b="1" dirty="0"/>
              <a:t>Setting</a:t>
            </a:r>
            <a:endParaRPr lang="en-US" sz="3700" dirty="0"/>
          </a:p>
          <a:p>
            <a:pPr algn="ctr"/>
            <a:r>
              <a:rPr lang="en-US" sz="3700" dirty="0"/>
              <a:t>The Church at Thessalonica was a very young Church only been established only a few short years after this Church was established. The Thessalonians Christians had to mature in their faith. In addition there was a misunderstanding on the second coming of Christ. Some thought Christ would return immediately and thus were so confused when their loved ones died before hand. Also they were heavily persecuted.</a:t>
            </a:r>
          </a:p>
          <a:p>
            <a:pPr algn="ctr"/>
            <a:r>
              <a:rPr lang="en-US" sz="3700" dirty="0"/>
              <a:t> </a:t>
            </a:r>
          </a:p>
          <a:p>
            <a:pPr algn="ctr"/>
            <a:r>
              <a:rPr lang="en-US" sz="3700" b="1" dirty="0"/>
              <a:t> </a:t>
            </a:r>
            <a:endParaRPr lang="en-US" sz="3700" dirty="0"/>
          </a:p>
          <a:p>
            <a:pPr algn="ctr"/>
            <a:r>
              <a:rPr lang="en-US" sz="3700" b="1" dirty="0"/>
              <a:t> </a:t>
            </a:r>
            <a:endParaRPr lang="en-US" sz="3700" dirty="0"/>
          </a:p>
          <a:p>
            <a:pPr algn="ctr"/>
            <a:r>
              <a:rPr lang="en-US" sz="3700" b="1" dirty="0"/>
              <a:t> </a:t>
            </a:r>
            <a:endParaRPr lang="en-US" sz="3700" dirty="0"/>
          </a:p>
          <a:p>
            <a:pPr algn="ctr"/>
            <a:endParaRPr lang="en-US" sz="37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dirty="0"/>
              <a:t>Key Verse</a:t>
            </a:r>
          </a:p>
          <a:p>
            <a:pPr algn="ctr"/>
            <a:endParaRPr lang="en-US" sz="4000" dirty="0"/>
          </a:p>
          <a:p>
            <a:pPr algn="ctr"/>
            <a:r>
              <a:rPr lang="en-US" sz="4000" b="1" u="sng" dirty="0"/>
              <a:t>2 Thessalonians 3:5</a:t>
            </a:r>
            <a:endParaRPr lang="en-US" sz="4000" u="sng" dirty="0"/>
          </a:p>
          <a:p>
            <a:pPr algn="ctr"/>
            <a:r>
              <a:rPr lang="en-US" sz="4000" dirty="0"/>
              <a:t>“Now may the Lord direct your hearts into the love of God and into the patience of Christ”</a:t>
            </a:r>
          </a:p>
          <a:p>
            <a:pPr algn="ctr"/>
            <a:r>
              <a:rPr lang="en-US" sz="4000" b="1" dirty="0"/>
              <a:t> </a:t>
            </a:r>
            <a:endParaRPr lang="en-US" sz="4000" dirty="0"/>
          </a:p>
          <a:p>
            <a:pPr algn="ctr"/>
            <a:endParaRPr lang="en-US" sz="4000" dirty="0"/>
          </a:p>
          <a:p>
            <a:pPr algn="ctr"/>
            <a:r>
              <a:rPr lang="en-US" sz="4000" b="1" dirty="0"/>
              <a:t> </a:t>
            </a:r>
            <a:endParaRPr lang="en-US" sz="4000" dirty="0"/>
          </a:p>
          <a:p>
            <a:pPr algn="ctr"/>
            <a:r>
              <a:rPr lang="en-US" sz="4000" b="1" dirty="0"/>
              <a:t> </a:t>
            </a:r>
            <a:endParaRPr lang="en-US" sz="4000" dirty="0"/>
          </a:p>
          <a:p>
            <a:pPr algn="ctr"/>
            <a:endParaRPr lang="en-US" sz="4000" b="1" dirty="0">
              <a:solidFill>
                <a:srgbClr val="FF0000"/>
              </a:solidFill>
            </a:endParaRPr>
          </a:p>
        </p:txBody>
      </p:sp>
    </p:spTree>
    <p:extLst>
      <p:ext uri="{BB962C8B-B14F-4D97-AF65-F5344CB8AC3E}">
        <p14:creationId xmlns:p14="http://schemas.microsoft.com/office/powerpoint/2010/main" val="28364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dirty="0"/>
              <a:t>Key People</a:t>
            </a:r>
            <a:endParaRPr lang="en-US" sz="4000" dirty="0"/>
          </a:p>
          <a:p>
            <a:pPr algn="ctr"/>
            <a:r>
              <a:rPr lang="en-US" sz="4000" dirty="0"/>
              <a:t>Paul, Silas and Timothy</a:t>
            </a:r>
          </a:p>
          <a:p>
            <a:pPr algn="ctr"/>
            <a:r>
              <a:rPr lang="en-US" sz="4000" dirty="0"/>
              <a:t> </a:t>
            </a:r>
          </a:p>
          <a:p>
            <a:pPr algn="ctr"/>
            <a:r>
              <a:rPr lang="en-US" sz="4000" b="1" dirty="0"/>
              <a:t>Special Features</a:t>
            </a:r>
            <a:endParaRPr lang="en-US" sz="4000" dirty="0"/>
          </a:p>
          <a:p>
            <a:pPr algn="ctr"/>
            <a:r>
              <a:rPr lang="en-US" sz="4000" dirty="0"/>
              <a:t>This is a follow up second letter from </a:t>
            </a:r>
          </a:p>
          <a:p>
            <a:pPr algn="ctr"/>
            <a:r>
              <a:rPr lang="en-US" sz="4000" dirty="0"/>
              <a:t>1 Thessalonians. In this letter, Paul indicates various events that must precede the second coming of Christ.</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266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Introduction</a:t>
            </a:r>
            <a:endParaRPr lang="en-US" sz="4000" dirty="0"/>
          </a:p>
          <a:p>
            <a:pPr algn="ctr"/>
            <a:r>
              <a:rPr lang="en-US" sz="4000" dirty="0"/>
              <a:t>“BUT I thought he said . . . ,” “I’m sure he meant . . . ,” “It is clear to me that we should . . . ,” “I disagree. I think we must .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28990</TotalTime>
  <Words>2041</Words>
  <Application>Microsoft Office PowerPoint</Application>
  <PresentationFormat>On-screen Show (4:3)</PresentationFormat>
  <Paragraphs>174</Paragraphs>
  <Slides>45</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45</vt:i4>
      </vt:variant>
    </vt:vector>
  </HeadingPairs>
  <TitlesOfParts>
    <vt:vector size="52"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1741</cp:revision>
  <dcterms:created xsi:type="dcterms:W3CDTF">2013-06-05T21:04:28Z</dcterms:created>
  <dcterms:modified xsi:type="dcterms:W3CDTF">2020-02-27T06:02:29Z</dcterms:modified>
</cp:coreProperties>
</file>